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1" r:id="rId2"/>
    <p:sldId id="305" r:id="rId3"/>
    <p:sldId id="307" r:id="rId4"/>
    <p:sldId id="380" r:id="rId5"/>
    <p:sldId id="308" r:id="rId6"/>
    <p:sldId id="309" r:id="rId7"/>
    <p:sldId id="310" r:id="rId8"/>
    <p:sldId id="311" r:id="rId9"/>
    <p:sldId id="312" r:id="rId10"/>
    <p:sldId id="292" r:id="rId11"/>
    <p:sldId id="313" r:id="rId12"/>
    <p:sldId id="295" r:id="rId13"/>
    <p:sldId id="290" r:id="rId14"/>
    <p:sldId id="315" r:id="rId15"/>
    <p:sldId id="364" r:id="rId1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110"/>
    <a:srgbClr val="FF505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4" autoAdjust="0"/>
  </p:normalViewPr>
  <p:slideViewPr>
    <p:cSldViewPr snapToGrid="0">
      <p:cViewPr>
        <p:scale>
          <a:sx n="90" d="100"/>
          <a:sy n="90" d="100"/>
        </p:scale>
        <p:origin x="-1392" y="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14"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600" cap="none" dirty="0" smtClean="0"/>
              <a:t>Desalination Operation </a:t>
            </a:r>
            <a:r>
              <a:rPr lang="en-US" sz="1600" cap="none" dirty="0"/>
              <a:t>and Maintenance </a:t>
            </a:r>
            <a:r>
              <a:rPr lang="en-US" sz="1600" cap="none" dirty="0" smtClean="0"/>
              <a:t>Cost</a:t>
            </a:r>
            <a:r>
              <a:rPr lang="en-US" sz="1600" cap="none" baseline="0" dirty="0" smtClean="0"/>
              <a:t> </a:t>
            </a:r>
            <a:endParaRPr lang="zh-CN" sz="1600" cap="none" dirty="0"/>
          </a:p>
        </c:rich>
      </c:tx>
      <c:layout>
        <c:manualLayout>
          <c:xMode val="edge"/>
          <c:yMode val="edge"/>
          <c:x val="0.138305093745814"/>
          <c:y val="0.817283728274592"/>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131905222331"/>
          <c:y val="0.24148515833501"/>
          <c:w val="0.755501601118147"/>
          <c:h val="0.630820881453793"/>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122967337185687"/>
                  <c:y val="-0.0283906018967281"/>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0.0151921426183812"/>
                  <c:y val="-0.022485396797706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819792094350285"/>
                      <c:h val="0.10485763988052947"/>
                    </c:manualLayout>
                  </c15:layout>
                </c:ext>
              </c:extLst>
            </c:dLbl>
            <c:dLbl>
              <c:idx val="2"/>
              <c:layout>
                <c:manualLayout>
                  <c:x val="0.0102086102859868"/>
                  <c:y val="-0.019419234302612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0.0287805102630607"/>
                  <c:y val="-0.0179428879290046"/>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0136328732825025"/>
                  <c:y val="0.0179428879290046"/>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0.0718795843593448"/>
                  <c:y val="-0.042934171605706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6"/>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6"/>
              <c:layout>
                <c:manualLayout>
                  <c:x val="-0.0104208217043562"/>
                  <c:y val="0.0"/>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7"/>
              <c:layout>
                <c:manualLayout>
                  <c:x val="-0.00781561627826714"/>
                  <c:y val="-0.0044667791216413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2">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txPr>
              <a:bodyPr rot="0" spcFirstLastPara="1" vertOverflow="ellipsis" vert="horz" wrap="square" lIns="38100" tIns="19050" rIns="38100" bIns="19050" anchor="ctr" anchorCtr="1">
                <a:spAutoFit/>
              </a:bodyPr>
              <a:lstStyle/>
              <a:p>
                <a:pPr>
                  <a:defRPr sz="1200" b="0"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Sheet2!$A$1:$A$8</c:f>
              <c:strCache>
                <c:ptCount val="8"/>
                <c:pt idx="0">
                  <c:v>Maintenance</c:v>
                </c:pt>
                <c:pt idx="1">
                  <c:v>Legal/Permitting</c:v>
                </c:pt>
                <c:pt idx="2">
                  <c:v>Labor</c:v>
                </c:pt>
                <c:pt idx="3">
                  <c:v>Waste Dsiposal</c:v>
                </c:pt>
                <c:pt idx="4">
                  <c:v>Cartridge Filters and RO Membrane Replacements</c:v>
                </c:pt>
                <c:pt idx="5">
                  <c:v>Power (Energy)</c:v>
                </c:pt>
                <c:pt idx="6">
                  <c:v>Chemicals</c:v>
                </c:pt>
                <c:pt idx="7">
                  <c:v>Other Related</c:v>
                </c:pt>
              </c:strCache>
            </c:strRef>
          </c:cat>
          <c:val>
            <c:numRef>
              <c:f>Sheet2!$B$1:$B$8</c:f>
              <c:numCache>
                <c:formatCode>0%</c:formatCode>
                <c:ptCount val="8"/>
                <c:pt idx="0">
                  <c:v>0.06</c:v>
                </c:pt>
                <c:pt idx="1">
                  <c:v>0.02</c:v>
                </c:pt>
                <c:pt idx="2">
                  <c:v>0.06</c:v>
                </c:pt>
                <c:pt idx="3">
                  <c:v>0.04</c:v>
                </c:pt>
                <c:pt idx="4">
                  <c:v>0.11</c:v>
                </c:pt>
                <c:pt idx="5">
                  <c:v>0.55</c:v>
                </c:pt>
                <c:pt idx="6">
                  <c:v>0.06</c:v>
                </c:pt>
                <c:pt idx="7">
                  <c:v>0.1</c:v>
                </c:pt>
              </c:numCache>
            </c:numRef>
          </c:val>
        </c:ser>
        <c:dLbls>
          <c:showLegendKey val="0"/>
          <c:showVal val="1"/>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a:defRPr sz="1200"/>
            </a:lvl1pPr>
          </a:lstStyle>
          <a:p>
            <a:fld id="{BC1885AF-54CB-4638-A3B9-0361B0847D97}" type="datetimeFigureOut">
              <a:rPr lang="en-US" smtClean="0"/>
              <a:pPr/>
              <a:t>4/23/14</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0" y="4232509"/>
            <a:ext cx="7102475" cy="5155966"/>
          </a:xfrm>
          <a:prstGeom prst="rect">
            <a:avLst/>
          </a:prstGeom>
        </p:spPr>
        <p:txBody>
          <a:bodyPr vert="horz" lIns="94221" tIns="47111" rIns="94221" bIns="4711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a:defRPr sz="1200"/>
            </a:lvl1pPr>
          </a:lstStyle>
          <a:p>
            <a:fld id="{AE2B3F33-5E67-452B-A8E2-056320C9E74C}" type="slidenum">
              <a:rPr lang="en-US" smtClean="0"/>
              <a:pPr/>
              <a:t>‹#›</a:t>
            </a:fld>
            <a:endParaRPr lang="en-US"/>
          </a:p>
        </p:txBody>
      </p:sp>
    </p:spTree>
    <p:extLst>
      <p:ext uri="{BB962C8B-B14F-4D97-AF65-F5344CB8AC3E}">
        <p14:creationId xmlns:p14="http://schemas.microsoft.com/office/powerpoint/2010/main" val="750103231"/>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Arial" pitchFamily="34" charset="0"/>
        <a:ea typeface="+mn-ea"/>
        <a:cs typeface="Arial" pitchFamily="34" charset="0"/>
      </a:defRPr>
    </a:lvl2pPr>
    <a:lvl3pPr marL="914400" algn="l" defTabSz="914400" rtl="0" eaLnBrk="1" latinLnBrk="0" hangingPunct="1">
      <a:defRPr sz="1800" kern="1200">
        <a:solidFill>
          <a:schemeClr val="tx1"/>
        </a:solidFill>
        <a:latin typeface="Arial" pitchFamily="34" charset="0"/>
        <a:ea typeface="+mn-ea"/>
        <a:cs typeface="Arial" pitchFamily="34" charset="0"/>
      </a:defRPr>
    </a:lvl3pPr>
    <a:lvl4pPr marL="1371600" algn="l" defTabSz="914400" rtl="0" eaLnBrk="1" latinLnBrk="0" hangingPunct="1">
      <a:defRPr sz="1800" kern="1200">
        <a:solidFill>
          <a:schemeClr val="tx1"/>
        </a:solidFill>
        <a:latin typeface="Arial" pitchFamily="34" charset="0"/>
        <a:ea typeface="+mn-ea"/>
        <a:cs typeface="Arial" pitchFamily="34" charset="0"/>
      </a:defRPr>
    </a:lvl4pPr>
    <a:lvl5pPr marL="1828800" algn="l" defTabSz="914400" rtl="0" eaLnBrk="1" latinLnBrk="0" hangingPunct="1">
      <a:defRPr sz="18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F3B5B-BDF7-413C-AC73-0740940BE1FF}" type="slidenum">
              <a:rPr lang="en-US"/>
              <a:pPr/>
              <a:t>1</a:t>
            </a:fld>
            <a:endParaRPr lang="en-US"/>
          </a:p>
        </p:txBody>
      </p:sp>
      <p:sp>
        <p:nvSpPr>
          <p:cNvPr id="33794" name="Rectangle 2"/>
          <p:cNvSpPr>
            <a:spLocks noGrp="1" noRot="1" noChangeAspect="1" noChangeArrowheads="1" noTextEdit="1"/>
          </p:cNvSpPr>
          <p:nvPr>
            <p:ph type="sldImg"/>
          </p:nvPr>
        </p:nvSpPr>
        <p:spPr>
          <a:xfrm>
            <a:off x="1203325" y="703263"/>
            <a:ext cx="4695825" cy="3521075"/>
          </a:xfrm>
          <a:ln/>
        </p:spPr>
      </p:sp>
      <p:sp>
        <p:nvSpPr>
          <p:cNvPr id="33795" name="Rectangle 3"/>
          <p:cNvSpPr>
            <a:spLocks noGrp="1" noChangeArrowheads="1"/>
          </p:cNvSpPr>
          <p:nvPr>
            <p:ph type="body" idx="1"/>
          </p:nvPr>
        </p:nvSpPr>
        <p:spPr>
          <a:xfrm>
            <a:off x="0" y="4460169"/>
            <a:ext cx="7102475" cy="4928307"/>
          </a:xfrm>
        </p:spPr>
        <p:txBody>
          <a:bodyPr/>
          <a:lstStyle/>
          <a:p>
            <a:pPr>
              <a:spcBef>
                <a:spcPct val="20000"/>
              </a:spcBef>
              <a:defRPr/>
            </a:pPr>
            <a:r>
              <a:rPr lang="en-US" kern="0" dirty="0">
                <a:solidFill>
                  <a:srgbClr val="000000"/>
                </a:solidFill>
              </a:rPr>
              <a:t>Mark Twain use to say that</a:t>
            </a:r>
            <a:r>
              <a:rPr lang="en-US" dirty="0"/>
              <a:t> </a:t>
            </a:r>
          </a:p>
          <a:p>
            <a:pPr>
              <a:spcBef>
                <a:spcPct val="20000"/>
              </a:spcBef>
              <a:defRPr/>
            </a:pPr>
            <a:r>
              <a:rPr lang="en-US" kern="0" dirty="0">
                <a:solidFill>
                  <a:srgbClr val="000000"/>
                </a:solidFill>
              </a:rPr>
              <a:t>“Whiskey is for Drinking, water is for fighting over”</a:t>
            </a:r>
          </a:p>
          <a:p>
            <a:r>
              <a:rPr lang="en-US" dirty="0"/>
              <a:t>We hope it will never get to that when it comes to energy production,</a:t>
            </a:r>
          </a:p>
          <a:p>
            <a:r>
              <a:rPr lang="en-US" dirty="0"/>
              <a:t>But, water is one of the biggest bones of contention as well as one of the fastest growing limiting factor for the development of  oil and gas reserves, as recognized by a recent SPE publication about the </a:t>
            </a:r>
            <a:r>
              <a:rPr lang="en-US" b="1" dirty="0"/>
              <a:t>Grand Challenges Facing E&amp;P Industry</a:t>
            </a:r>
            <a:endParaRPr lang="en-US" dirty="0"/>
          </a:p>
          <a:p>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5825" cy="3521075"/>
          </a:xfrm>
        </p:spPr>
      </p:sp>
      <p:sp>
        <p:nvSpPr>
          <p:cNvPr id="3" name="Notes Placeholder 2"/>
          <p:cNvSpPr>
            <a:spLocks noGrp="1"/>
          </p:cNvSpPr>
          <p:nvPr>
            <p:ph type="body" idx="1"/>
          </p:nvPr>
        </p:nvSpPr>
        <p:spPr/>
        <p:txBody>
          <a:bodyPr>
            <a:normAutofit/>
          </a:bodyPr>
          <a:lstStyle/>
          <a:p>
            <a:r>
              <a:rPr lang="en-US" dirty="0" smtClean="0"/>
              <a:t>This center would foster fundamental research that is problem driven and user inspired, to:</a:t>
            </a:r>
          </a:p>
          <a:p>
            <a:endParaRPr lang="en-US" dirty="0" smtClean="0"/>
          </a:p>
          <a:p>
            <a:pPr marL="0" lvl="1"/>
            <a:r>
              <a:rPr lang="en-US" dirty="0" smtClean="0">
                <a:cs typeface="Arial" pitchFamily="34" charset="0"/>
              </a:rPr>
              <a:t>Alleviate water-related impairment.</a:t>
            </a:r>
          </a:p>
          <a:p>
            <a:r>
              <a:rPr lang="en-US" dirty="0" smtClean="0"/>
              <a:t>Such as reservoir souring, </a:t>
            </a:r>
            <a:r>
              <a:rPr lang="en-US" dirty="0" err="1" smtClean="0"/>
              <a:t>biofouling</a:t>
            </a:r>
            <a:r>
              <a:rPr lang="en-US" dirty="0" smtClean="0"/>
              <a:t> and corrosion of critical infrastructure</a:t>
            </a:r>
            <a:endParaRPr lang="en-US" dirty="0"/>
          </a:p>
        </p:txBody>
      </p:sp>
      <p:sp>
        <p:nvSpPr>
          <p:cNvPr id="4" name="Slide Number Placeholder 3"/>
          <p:cNvSpPr>
            <a:spLocks noGrp="1"/>
          </p:cNvSpPr>
          <p:nvPr>
            <p:ph type="sldNum" sz="quarter" idx="10"/>
          </p:nvPr>
        </p:nvSpPr>
        <p:spPr/>
        <p:txBody>
          <a:bodyPr/>
          <a:lstStyle/>
          <a:p>
            <a:fld id="{3BBA266E-CCDB-432B-9D65-9CC9D4F5CC6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613" y="703816"/>
            <a:ext cx="4709250" cy="3520678"/>
          </a:xfrm>
        </p:spPr>
      </p:sp>
      <p:sp>
        <p:nvSpPr>
          <p:cNvPr id="3" name="Notes Placeholder 2"/>
          <p:cNvSpPr>
            <a:spLocks noGrp="1"/>
          </p:cNvSpPr>
          <p:nvPr>
            <p:ph type="body" idx="1"/>
          </p:nvPr>
        </p:nvSpPr>
        <p:spPr/>
        <p:txBody>
          <a:bodyPr>
            <a:normAutofit/>
          </a:bodyPr>
          <a:lstStyle/>
          <a:p>
            <a:r>
              <a:rPr lang="en-US" dirty="0" smtClean="0"/>
              <a:t>Our team includes top material scientists such as </a:t>
            </a:r>
            <a:r>
              <a:rPr lang="en-US" dirty="0" err="1" smtClean="0"/>
              <a:t>Ajayan</a:t>
            </a:r>
            <a:r>
              <a:rPr lang="en-US" dirty="0" smtClean="0"/>
              <a:t>, nanotechnologists like Vicki Mateo and Naomi, biotechnologies like George and myself, and environmental </a:t>
            </a:r>
            <a:r>
              <a:rPr lang="en-US" dirty="0" err="1" smtClean="0"/>
              <a:t>engs</a:t>
            </a:r>
            <a:r>
              <a:rPr lang="en-US" dirty="0" smtClean="0"/>
              <a:t> and scientists like Qilin and Mason</a:t>
            </a:r>
          </a:p>
          <a:p>
            <a:r>
              <a:rPr lang="en-US" dirty="0" smtClean="0"/>
              <a:t>Our team includes people with a long track record of collaboration with the industry as well as new faces that bring new perspectives</a:t>
            </a:r>
            <a:endParaRPr lang="en-US" dirty="0"/>
          </a:p>
        </p:txBody>
      </p:sp>
      <p:sp>
        <p:nvSpPr>
          <p:cNvPr id="4" name="Slide Number Placeholder 3"/>
          <p:cNvSpPr>
            <a:spLocks noGrp="1"/>
          </p:cNvSpPr>
          <p:nvPr>
            <p:ph type="sldNum" sz="quarter" idx="10"/>
          </p:nvPr>
        </p:nvSpPr>
        <p:spPr/>
        <p:txBody>
          <a:bodyPr/>
          <a:lstStyle/>
          <a:p>
            <a:fld id="{3BBA266E-CCDB-432B-9D65-9CC9D4F5CC6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203325" y="703263"/>
            <a:ext cx="4695825" cy="3521075"/>
          </a:xfrm>
          <a:ln/>
        </p:spPr>
      </p:sp>
      <p:sp>
        <p:nvSpPr>
          <p:cNvPr id="3" name="Notes Placeholder 2"/>
          <p:cNvSpPr>
            <a:spLocks noGrp="1"/>
          </p:cNvSpPr>
          <p:nvPr>
            <p:ph type="body" idx="1"/>
          </p:nvPr>
        </p:nvSpPr>
        <p:spPr>
          <a:xfrm>
            <a:off x="0" y="4312962"/>
            <a:ext cx="7102475" cy="4536831"/>
          </a:xfrm>
        </p:spPr>
        <p:txBody>
          <a:bodyPr>
            <a:noAutofit/>
          </a:bodyPr>
          <a:lstStyle/>
          <a:p>
            <a:pPr marL="59390" indent="-1606">
              <a:buSzPct val="100000"/>
              <a:defRPr/>
            </a:pPr>
            <a:r>
              <a:rPr lang="en-US" dirty="0" smtClean="0">
                <a:cs typeface="Arial" pitchFamily="34" charset="0"/>
              </a:rPr>
              <a:t>This is a simplified diagram  of water inputs and outputs through oil and gas production, transportation, and refining. </a:t>
            </a:r>
          </a:p>
          <a:p>
            <a:pPr marL="59390" indent="-1606">
              <a:buSzPct val="100000"/>
              <a:defRPr/>
            </a:pPr>
            <a:r>
              <a:rPr lang="en-US" dirty="0" smtClean="0">
                <a:cs typeface="Arial" pitchFamily="34" charset="0"/>
              </a:rPr>
              <a:t>The goal is to minimize Water Withdrawals, Consumption and  Pollution Potential Throughout the Life Cycle, and also to enable recycle and reuse in a manner that does not cause impairment, such as reservoir souring when you re-inject water, or flow reduction by scaling, or corrosion.  </a:t>
            </a:r>
          </a:p>
          <a:p>
            <a:pPr marL="59390" indent="-1606">
              <a:buSzPct val="100000"/>
              <a:defRPr/>
            </a:pPr>
            <a:r>
              <a:rPr lang="en-US" b="1" dirty="0" smtClean="0">
                <a:cs typeface="Arial" pitchFamily="34" charset="0"/>
              </a:rPr>
              <a:t>We will use a System perspective to </a:t>
            </a:r>
            <a:r>
              <a:rPr lang="en-US" b="1" dirty="0">
                <a:cs typeface="Arial" pitchFamily="34" charset="0"/>
              </a:rPr>
              <a:t>Identify and Fulfill Technological Needs </a:t>
            </a:r>
            <a:r>
              <a:rPr lang="en-US" b="1" dirty="0" smtClean="0">
                <a:cs typeface="Arial" pitchFamily="34" charset="0"/>
              </a:rPr>
              <a:t>to address this goal and enable integrated water management</a:t>
            </a:r>
            <a:r>
              <a:rPr lang="en-US" dirty="0" smtClean="0">
                <a:cs typeface="Arial" pitchFamily="34" charset="0"/>
              </a:rPr>
              <a:t>. &lt;</a:t>
            </a:r>
            <a:r>
              <a:rPr lang="en-US" dirty="0" smtClean="0">
                <a:solidFill>
                  <a:srgbClr val="FF0000"/>
                </a:solidFill>
                <a:cs typeface="Arial" pitchFamily="34" charset="0"/>
              </a:rPr>
              <a:t>click</a:t>
            </a:r>
            <a:r>
              <a:rPr lang="en-US" dirty="0" smtClean="0">
                <a:cs typeface="Arial" pitchFamily="34" charset="0"/>
              </a:rPr>
              <a:t>&gt;</a:t>
            </a:r>
          </a:p>
          <a:p>
            <a:pPr marL="59390" indent="-1606">
              <a:buSzPct val="100000"/>
              <a:defRPr/>
            </a:pPr>
            <a:r>
              <a:rPr lang="en-US" dirty="0" smtClean="0">
                <a:latin typeface="Arial" charset="0"/>
                <a:cs typeface="Arial" charset="0"/>
              </a:rPr>
              <a:t>These are some topics in which we are conductive innovative research that is both fundamental and user inspired. Let me give you three examples</a:t>
            </a:r>
            <a:endParaRPr lang="en-US" b="1" dirty="0">
              <a:cs typeface="Arial" pitchFamily="34" charset="0"/>
            </a:endParaRPr>
          </a:p>
          <a:p>
            <a:pPr marL="59390" indent="-1606">
              <a:buSzPct val="100000"/>
              <a:defRPr/>
            </a:pPr>
            <a:r>
              <a:rPr lang="en-US" sz="1200" dirty="0"/>
              <a:t>Furthermore, in addition to the large water requirements to produce energy associated with development of reserves, wastewater is generated at various stages of energy production.  </a:t>
            </a:r>
          </a:p>
          <a:p>
            <a:pPr marL="59390" indent="-1606">
              <a:buSzPct val="100000"/>
              <a:defRPr/>
            </a:pPr>
            <a:r>
              <a:rPr lang="en-US" sz="1200" dirty="0"/>
              <a:t>And  water reuse is a logical approach to both minimize withdrawals and minimize pollution potential.</a:t>
            </a:r>
          </a:p>
          <a:p>
            <a:pPr marL="59390" indent="-1606">
              <a:buSzPct val="100000"/>
              <a:defRPr/>
            </a:pPr>
            <a:r>
              <a:rPr lang="en-US" sz="1200" dirty="0"/>
              <a:t>This underscores the need for both  technology innovation and integrated water management.</a:t>
            </a:r>
          </a:p>
          <a:p>
            <a:pPr>
              <a:defRPr/>
            </a:pPr>
            <a:r>
              <a:rPr lang="en-US" sz="1200" dirty="0"/>
              <a:t> Solutions: 1) use alternative water sources, e.g. brackish groundwater, wastewater, seawater. 2) Cost effective </a:t>
            </a:r>
            <a:r>
              <a:rPr lang="en-US" sz="1200" dirty="0" err="1"/>
              <a:t>flowback</a:t>
            </a:r>
            <a:r>
              <a:rPr lang="en-US" sz="1200" dirty="0"/>
              <a:t> and produced water reuse could solve all three problems to a large extent. Reuse for injection or other beneficial reuse purposes.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95">
              <a:defRPr sz="2400">
                <a:solidFill>
                  <a:schemeClr val="tx1"/>
                </a:solidFill>
                <a:latin typeface="Times" charset="0"/>
              </a:defRPr>
            </a:lvl1pPr>
            <a:lvl2pPr marL="751188" indent="-288918" defTabSz="942195">
              <a:defRPr sz="2400">
                <a:solidFill>
                  <a:schemeClr val="tx1"/>
                </a:solidFill>
                <a:latin typeface="Times" charset="0"/>
              </a:defRPr>
            </a:lvl2pPr>
            <a:lvl3pPr marL="1155674" indent="-231134" defTabSz="942195">
              <a:defRPr sz="2400">
                <a:solidFill>
                  <a:schemeClr val="tx1"/>
                </a:solidFill>
                <a:latin typeface="Times" charset="0"/>
              </a:defRPr>
            </a:lvl3pPr>
            <a:lvl4pPr marL="1617943" indent="-231134" defTabSz="942195">
              <a:defRPr sz="2400">
                <a:solidFill>
                  <a:schemeClr val="tx1"/>
                </a:solidFill>
                <a:latin typeface="Times" charset="0"/>
              </a:defRPr>
            </a:lvl4pPr>
            <a:lvl5pPr marL="2080214" indent="-231134" defTabSz="942195">
              <a:defRPr sz="2400">
                <a:solidFill>
                  <a:schemeClr val="tx1"/>
                </a:solidFill>
                <a:latin typeface="Times" charset="0"/>
              </a:defRPr>
            </a:lvl5pPr>
            <a:lvl6pPr marL="2542482" indent="-231134" algn="ctr" defTabSz="942195" eaLnBrk="0" fontAlgn="base" hangingPunct="0">
              <a:spcBef>
                <a:spcPct val="0"/>
              </a:spcBef>
              <a:spcAft>
                <a:spcPct val="0"/>
              </a:spcAft>
              <a:defRPr sz="2400">
                <a:solidFill>
                  <a:schemeClr val="tx1"/>
                </a:solidFill>
                <a:latin typeface="Times" charset="0"/>
              </a:defRPr>
            </a:lvl6pPr>
            <a:lvl7pPr marL="3004750" indent="-231134" algn="ctr" defTabSz="942195" eaLnBrk="0" fontAlgn="base" hangingPunct="0">
              <a:spcBef>
                <a:spcPct val="0"/>
              </a:spcBef>
              <a:spcAft>
                <a:spcPct val="0"/>
              </a:spcAft>
              <a:defRPr sz="2400">
                <a:solidFill>
                  <a:schemeClr val="tx1"/>
                </a:solidFill>
                <a:latin typeface="Times" charset="0"/>
              </a:defRPr>
            </a:lvl7pPr>
            <a:lvl8pPr marL="3467022" indent="-231134" algn="ctr" defTabSz="942195" eaLnBrk="0" fontAlgn="base" hangingPunct="0">
              <a:spcBef>
                <a:spcPct val="0"/>
              </a:spcBef>
              <a:spcAft>
                <a:spcPct val="0"/>
              </a:spcAft>
              <a:defRPr sz="2400">
                <a:solidFill>
                  <a:schemeClr val="tx1"/>
                </a:solidFill>
                <a:latin typeface="Times" charset="0"/>
              </a:defRPr>
            </a:lvl8pPr>
            <a:lvl9pPr marL="3929291" indent="-231134" algn="ctr" defTabSz="942195" eaLnBrk="0" fontAlgn="base" hangingPunct="0">
              <a:spcBef>
                <a:spcPct val="0"/>
              </a:spcBef>
              <a:spcAft>
                <a:spcPct val="0"/>
              </a:spcAft>
              <a:defRPr sz="2400">
                <a:solidFill>
                  <a:schemeClr val="tx1"/>
                </a:solidFill>
                <a:latin typeface="Times" charset="0"/>
              </a:defRPr>
            </a:lvl9pPr>
          </a:lstStyle>
          <a:p>
            <a:fld id="{4208E470-E392-4B30-AC2D-1711AA8027A7}" type="slidenum">
              <a:rPr lang="en-US" sz="1200">
                <a:solidFill>
                  <a:srgbClr val="000000"/>
                </a:solidFill>
                <a:latin typeface="Times New Roman" pitchFamily="18" charset="0"/>
              </a:rPr>
              <a:pPr/>
              <a:t>12</a:t>
            </a:fld>
            <a:endParaRPr lang="en-US" sz="1200" dirty="0">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5825" cy="3521075"/>
          </a:xfrm>
        </p:spPr>
      </p:sp>
      <p:sp>
        <p:nvSpPr>
          <p:cNvPr id="3" name="Notes Placeholder 2"/>
          <p:cNvSpPr>
            <a:spLocks noGrp="1"/>
          </p:cNvSpPr>
          <p:nvPr>
            <p:ph type="body" idx="1"/>
          </p:nvPr>
        </p:nvSpPr>
        <p:spPr/>
        <p:txBody>
          <a:bodyPr>
            <a:normAutofit/>
          </a:bodyPr>
          <a:lstStyle/>
          <a:p>
            <a:r>
              <a:rPr lang="en-US" dirty="0" smtClean="0"/>
              <a:t>There are many growing water-related challenges that we perceive the energy industry may face, which require taking a preventive and holistic perspective.</a:t>
            </a:r>
          </a:p>
          <a:p>
            <a:endParaRPr lang="en-US" dirty="0"/>
          </a:p>
          <a:p>
            <a:r>
              <a:rPr lang="en-US" dirty="0" smtClean="0"/>
              <a:t>Need some regulatory driven and policy informed science</a:t>
            </a:r>
          </a:p>
          <a:p>
            <a:endParaRPr lang="en-US" dirty="0" smtClean="0"/>
          </a:p>
          <a:p>
            <a:r>
              <a:rPr lang="en-US" dirty="0" smtClean="0"/>
              <a:t>The complexity and magnitude of these challenges require focused multidisciplinary and synergistic collaboration of the type that you would only get in a center.</a:t>
            </a:r>
          </a:p>
          <a:p>
            <a:endParaRPr lang="en-US" dirty="0"/>
          </a:p>
        </p:txBody>
      </p:sp>
      <p:sp>
        <p:nvSpPr>
          <p:cNvPr id="4" name="Slide Number Placeholder 3"/>
          <p:cNvSpPr>
            <a:spLocks noGrp="1"/>
          </p:cNvSpPr>
          <p:nvPr>
            <p:ph type="sldNum" sz="quarter" idx="10"/>
          </p:nvPr>
        </p:nvSpPr>
        <p:spPr/>
        <p:txBody>
          <a:bodyPr/>
          <a:lstStyle/>
          <a:p>
            <a:fld id="{3BBA266E-CCDB-432B-9D65-9CC9D4F5CC6F}"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world is hungry for</a:t>
            </a:r>
            <a:r>
              <a:rPr lang="en-US" baseline="0" dirty="0" smtClean="0"/>
              <a:t> energy, The chart shows the rapid increase in energy consumption since the 1950s and indicates continuation of that trend. </a:t>
            </a:r>
            <a:r>
              <a:rPr lang="en-US" dirty="0" smtClean="0"/>
              <a:t>1 </a:t>
            </a:r>
            <a:r>
              <a:rPr lang="en-US" dirty="0" err="1" smtClean="0"/>
              <a:t>exajoules</a:t>
            </a:r>
            <a:r>
              <a:rPr lang="en-US" dirty="0" smtClean="0"/>
              <a:t> is 10E18 joules.</a:t>
            </a:r>
          </a:p>
          <a:p>
            <a:endParaRPr lang="en-US" dirty="0"/>
          </a:p>
        </p:txBody>
      </p:sp>
      <p:sp>
        <p:nvSpPr>
          <p:cNvPr id="4" name="Slide Number Placeholder 3"/>
          <p:cNvSpPr>
            <a:spLocks noGrp="1"/>
          </p:cNvSpPr>
          <p:nvPr>
            <p:ph type="sldNum" sz="quarter" idx="10"/>
          </p:nvPr>
        </p:nvSpPr>
        <p:spPr/>
        <p:txBody>
          <a:bodyPr/>
          <a:lstStyle/>
          <a:p>
            <a:fld id="{3BBA266E-CCDB-432B-9D65-9CC9D4F5CC6F}" type="slidenum">
              <a:rPr lang="en-US" smtClean="0"/>
              <a:pPr/>
              <a:t>2</a:t>
            </a:fld>
            <a:endParaRPr lang="en-US"/>
          </a:p>
        </p:txBody>
      </p:sp>
    </p:spTree>
    <p:extLst>
      <p:ext uri="{BB962C8B-B14F-4D97-AF65-F5344CB8AC3E}">
        <p14:creationId xmlns:p14="http://schemas.microsoft.com/office/powerpoint/2010/main" val="423582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613" y="703816"/>
            <a:ext cx="4709250" cy="3520678"/>
          </a:xfrm>
        </p:spPr>
      </p:sp>
      <p:sp>
        <p:nvSpPr>
          <p:cNvPr id="3" name="Notes Placeholder 2"/>
          <p:cNvSpPr>
            <a:spLocks noGrp="1"/>
          </p:cNvSpPr>
          <p:nvPr>
            <p:ph type="body" idx="1"/>
          </p:nvPr>
        </p:nvSpPr>
        <p:spPr>
          <a:xfrm>
            <a:off x="0" y="4270741"/>
            <a:ext cx="7102475" cy="4928307"/>
          </a:xfrm>
        </p:spPr>
        <p:txBody>
          <a:bodyPr>
            <a:normAutofit/>
          </a:bodyPr>
          <a:lstStyle/>
          <a:p>
            <a:pPr marL="231127" indent="-231127">
              <a:lnSpc>
                <a:spcPct val="95000"/>
              </a:lnSpc>
              <a:spcAft>
                <a:spcPct val="15000"/>
              </a:spcAft>
            </a:pPr>
            <a:r>
              <a:rPr lang="en-US" dirty="0" smtClean="0">
                <a:solidFill>
                  <a:srgbClr val="000000"/>
                </a:solidFill>
                <a:cs typeface="Arial" pitchFamily="34" charset="0"/>
              </a:rPr>
              <a:t>Unfortunately, energy and water and intricately connected. </a:t>
            </a:r>
          </a:p>
          <a:p>
            <a:pPr marL="231127" indent="-231127">
              <a:lnSpc>
                <a:spcPct val="95000"/>
              </a:lnSpc>
              <a:spcAft>
                <a:spcPct val="15000"/>
              </a:spcAft>
              <a:buFont typeface="Arial" pitchFamily="34" charset="0"/>
              <a:buChar char="•"/>
            </a:pPr>
            <a:endParaRPr lang="en-US" dirty="0" smtClean="0">
              <a:solidFill>
                <a:srgbClr val="000000"/>
              </a:solidFill>
              <a:cs typeface="Arial" pitchFamily="34" charset="0"/>
            </a:endParaRPr>
          </a:p>
          <a:p>
            <a:pPr>
              <a:spcAft>
                <a:spcPct val="15000"/>
              </a:spcAft>
            </a:pPr>
            <a:r>
              <a:rPr lang="en-US" dirty="0" smtClean="0">
                <a:solidFill>
                  <a:srgbClr val="000000"/>
                </a:solidFill>
                <a:cs typeface="Arial" pitchFamily="34" charset="0"/>
              </a:rPr>
              <a:t>For example,  About </a:t>
            </a:r>
            <a:r>
              <a:rPr lang="en-US" dirty="0" smtClean="0">
                <a:solidFill>
                  <a:srgbClr val="0000FF"/>
                </a:solidFill>
                <a:cs typeface="Arial" pitchFamily="34" charset="0"/>
              </a:rPr>
              <a:t>$1 trillion </a:t>
            </a:r>
            <a:r>
              <a:rPr lang="en-US" dirty="0" smtClean="0">
                <a:solidFill>
                  <a:srgbClr val="000000"/>
                </a:solidFill>
                <a:cs typeface="Arial" pitchFamily="34" charset="0"/>
              </a:rPr>
              <a:t>(of $6T total expenses) are spent on maintaining production, and much of that cost relates to water. I don’t mean just the handling treatment and disposal of the large amounts of  </a:t>
            </a:r>
            <a:r>
              <a:rPr lang="en-US" dirty="0" err="1" smtClean="0">
                <a:solidFill>
                  <a:srgbClr val="000000"/>
                </a:solidFill>
                <a:cs typeface="Arial" pitchFamily="34" charset="0"/>
              </a:rPr>
              <a:t>flowback</a:t>
            </a:r>
            <a:r>
              <a:rPr lang="en-US" dirty="0" smtClean="0">
                <a:solidFill>
                  <a:srgbClr val="000000"/>
                </a:solidFill>
                <a:cs typeface="Arial" pitchFamily="34" charset="0"/>
              </a:rPr>
              <a:t> water but also water-related impairment such as corrosion, biofouling, and reservoir souring.</a:t>
            </a:r>
          </a:p>
          <a:p>
            <a:pPr marL="231160" indent="-231160">
              <a:lnSpc>
                <a:spcPct val="95000"/>
              </a:lnSpc>
              <a:spcAft>
                <a:spcPct val="15000"/>
              </a:spcAft>
              <a:buFont typeface="Arial" pitchFamily="34" charset="0"/>
              <a:buChar char="•"/>
            </a:pPr>
            <a:endParaRPr lang="en-US" dirty="0" smtClean="0">
              <a:solidFill>
                <a:srgbClr val="3333CC"/>
              </a:solidFill>
              <a:latin typeface="Times New Roman" pitchFamily="18" charset="0"/>
              <a:cs typeface="Times New Roman" pitchFamily="18" charset="0"/>
            </a:endParaRPr>
          </a:p>
          <a:p>
            <a:pPr marL="231127" indent="-231127">
              <a:lnSpc>
                <a:spcPct val="95000"/>
              </a:lnSpc>
              <a:spcAft>
                <a:spcPct val="15000"/>
              </a:spcAft>
              <a:buFont typeface="Arial" pitchFamily="34" charset="0"/>
              <a:buChar char="•"/>
            </a:pPr>
            <a:endParaRPr lang="en-US" dirty="0" smtClean="0"/>
          </a:p>
          <a:p>
            <a:pPr marL="288908" indent="-231127">
              <a:buSzPct val="100000"/>
              <a:buFont typeface="Wingdings" pitchFamily="2" charset="2"/>
              <a:buChar char="§"/>
              <a:defRPr/>
            </a:pPr>
            <a:endParaRPr lang="en-US" dirty="0" smtClean="0"/>
          </a:p>
        </p:txBody>
      </p:sp>
      <p:sp>
        <p:nvSpPr>
          <p:cNvPr id="4" name="Slide Number Placeholder 3"/>
          <p:cNvSpPr>
            <a:spLocks noGrp="1"/>
          </p:cNvSpPr>
          <p:nvPr>
            <p:ph type="sldNum" sz="quarter" idx="10"/>
          </p:nvPr>
        </p:nvSpPr>
        <p:spPr/>
        <p:txBody>
          <a:bodyPr/>
          <a:lstStyle/>
          <a:p>
            <a:fld id="{3BBA266E-CCDB-432B-9D65-9CC9D4F5CC6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mn-cs"/>
              </a:rPr>
              <a:t>At the same time, the world is running out of water. </a:t>
            </a:r>
          </a:p>
          <a:p>
            <a:r>
              <a:rPr lang="en-US" b="1" dirty="0">
                <a:cs typeface="+mn-cs"/>
              </a:rPr>
              <a:t>Projected global water scarcity in 2025. </a:t>
            </a:r>
          </a:p>
          <a:p>
            <a:endParaRPr lang="en-US" b="1" dirty="0">
              <a:cs typeface="+mn-cs"/>
            </a:endParaRPr>
          </a:p>
          <a:p>
            <a:r>
              <a:rPr lang="en-US" b="1" dirty="0">
                <a:cs typeface="+mn-cs"/>
              </a:rPr>
              <a:t>Physical water scarcity:</a:t>
            </a:r>
            <a:r>
              <a:rPr lang="en-US" dirty="0">
                <a:cs typeface="+mn-cs"/>
              </a:rPr>
              <a:t> More than 75% of river flows are allocated to agriculture, industries or domestic purposes (accounting for recycling of return flows). This definition of scarcity - relating water availability to water demand - implies that dry areas are not necessarily water-scarce, </a:t>
            </a:r>
            <a:r>
              <a:rPr lang="en-US" dirty="0" err="1">
                <a:cs typeface="+mn-cs"/>
              </a:rPr>
              <a:t>eg</a:t>
            </a:r>
            <a:r>
              <a:rPr lang="en-US" dirty="0">
                <a:cs typeface="+mn-cs"/>
              </a:rPr>
              <a:t> Mauritania.</a:t>
            </a:r>
          </a:p>
          <a:p>
            <a:r>
              <a:rPr lang="en-US" b="1" dirty="0">
                <a:cs typeface="+mn-cs"/>
              </a:rPr>
              <a:t>Approaching physical water scarcity:</a:t>
            </a:r>
            <a:r>
              <a:rPr lang="en-US" dirty="0">
                <a:cs typeface="+mn-cs"/>
              </a:rPr>
              <a:t> More than 60% of river flows are allocated. These basins will experience physical water scarcity in the near future.</a:t>
            </a:r>
          </a:p>
          <a:p>
            <a:r>
              <a:rPr lang="en-US" b="1" dirty="0">
                <a:cs typeface="+mn-cs"/>
              </a:rPr>
              <a:t>Economic water scarcity: </a:t>
            </a:r>
            <a:r>
              <a:rPr lang="en-US" dirty="0">
                <a:cs typeface="+mn-cs"/>
              </a:rPr>
              <a:t>Water resources are abundant relative to water use, with less than 25% of water from rivers withdrawn for human purposes, but malnutrition exists. These areas could benefit by development of additional blue and green water, but human and financial capacity are limiting.</a:t>
            </a:r>
          </a:p>
          <a:p>
            <a:r>
              <a:rPr lang="en-US" b="1" dirty="0">
                <a:cs typeface="+mn-cs"/>
              </a:rPr>
              <a:t>Little or no water scarcity:</a:t>
            </a:r>
            <a:r>
              <a:rPr lang="en-US" dirty="0">
                <a:cs typeface="+mn-cs"/>
              </a:rPr>
              <a:t> Abundant water resources relative to use. Less than 25% of water from rivers is withdrawn for human purposes.</a:t>
            </a:r>
            <a:endParaRPr lang="en-US" dirty="0"/>
          </a:p>
        </p:txBody>
      </p:sp>
      <p:sp>
        <p:nvSpPr>
          <p:cNvPr id="4" name="Slide Number Placeholder 3"/>
          <p:cNvSpPr>
            <a:spLocks noGrp="1"/>
          </p:cNvSpPr>
          <p:nvPr>
            <p:ph type="sldNum" sz="quarter" idx="10"/>
          </p:nvPr>
        </p:nvSpPr>
        <p:spPr/>
        <p:txBody>
          <a:bodyPr/>
          <a:lstStyle/>
          <a:p>
            <a:fld id="{3BBA266E-CCDB-432B-9D65-9CC9D4F5CC6F}" type="slidenum">
              <a:rPr lang="en-US" smtClean="0"/>
              <a:pPr/>
              <a:t>4</a:t>
            </a:fld>
            <a:endParaRPr lang="en-US"/>
          </a:p>
        </p:txBody>
      </p:sp>
    </p:spTree>
    <p:extLst>
      <p:ext uri="{BB962C8B-B14F-4D97-AF65-F5344CB8AC3E}">
        <p14:creationId xmlns:p14="http://schemas.microsoft.com/office/powerpoint/2010/main" val="15276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numbers are from the summation</a:t>
            </a:r>
            <a:r>
              <a:rPr lang="en-US" baseline="0" dirty="0" smtClean="0"/>
              <a:t> of the water used to drill one well and perform one fracture at each respective site.  These figures do not represent water required for production water once the formation has been fractured.</a:t>
            </a:r>
          </a:p>
          <a:p>
            <a:endParaRPr lang="en-US" baseline="0" dirty="0" smtClean="0"/>
          </a:p>
          <a:p>
            <a:r>
              <a:rPr lang="en-US" baseline="0" dirty="0" smtClean="0"/>
              <a:t>1: http://www.netl.doe.gov/technologies/oil-gas/publications/newsletters/epfocus/EPNews2011Winter.pdf</a:t>
            </a:r>
          </a:p>
          <a:p>
            <a:r>
              <a:rPr lang="en-US" baseline="0" dirty="0" smtClean="0"/>
              <a:t>2: http://www.epa.gov/hfstudy/09_Mantell_-_Reuse_508.pdf</a:t>
            </a:r>
            <a:endParaRPr lang="en-US" dirty="0"/>
          </a:p>
        </p:txBody>
      </p:sp>
      <p:sp>
        <p:nvSpPr>
          <p:cNvPr id="4" name="Slide Number Placeholder 3"/>
          <p:cNvSpPr>
            <a:spLocks noGrp="1"/>
          </p:cNvSpPr>
          <p:nvPr>
            <p:ph type="sldNum" sz="quarter" idx="10"/>
          </p:nvPr>
        </p:nvSpPr>
        <p:spPr/>
        <p:txBody>
          <a:bodyPr/>
          <a:lstStyle/>
          <a:p>
            <a:fld id="{F45D0FEE-22DE-4892-A06B-8B0FD8EAEF81}" type="slidenum">
              <a:rPr lang="en-US" smtClean="0"/>
              <a:pPr/>
              <a:t>5</a:t>
            </a:fld>
            <a:endParaRPr lang="en-US"/>
          </a:p>
        </p:txBody>
      </p:sp>
    </p:spTree>
    <p:extLst>
      <p:ext uri="{BB962C8B-B14F-4D97-AF65-F5344CB8AC3E}">
        <p14:creationId xmlns:p14="http://schemas.microsoft.com/office/powerpoint/2010/main" val="350227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“47 percent of wells are found in regions with high or extremely high water risk indicating growing competitive pressure on water supplies for shale energy development.</a:t>
            </a:r>
          </a:p>
          <a:p>
            <a:r>
              <a:rPr lang="en-US" sz="1200" dirty="0">
                <a:latin typeface="+mn-lt"/>
              </a:rPr>
              <a:t>65.8 billion gallons of water was used for </a:t>
            </a:r>
            <a:r>
              <a:rPr lang="en-US" sz="1200" dirty="0" err="1">
                <a:latin typeface="+mn-lt"/>
              </a:rPr>
              <a:t>fracking</a:t>
            </a:r>
            <a:r>
              <a:rPr lang="en-US" sz="1200" dirty="0">
                <a:latin typeface="+mn-lt"/>
              </a:rPr>
              <a:t> last year, representing the water use of 2.5 million Americans for a year. Nearly half (47 percent) of the wells were developed in water basins with high or extremely high water stress. In Colorado, 92 percent of the wells were in extremely high water stress areas. In Texas, which accounts for nearly half of the total number of wells analyzed, 51 percent of the wells were in high or extremely high water stress areas.” </a:t>
            </a:r>
            <a:r>
              <a:rPr lang="en-US" sz="1200" dirty="0" err="1">
                <a:latin typeface="+mn-lt"/>
              </a:rPr>
              <a:t>ceres</a:t>
            </a:r>
            <a:r>
              <a:rPr lang="en-US" sz="1200" dirty="0">
                <a:latin typeface="+mn-lt"/>
              </a:rPr>
              <a:t> 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F45D0FEE-22DE-4892-A06B-8B0FD8EAEF81}" type="slidenum">
              <a:rPr lang="en-US" smtClean="0"/>
              <a:pPr/>
              <a:t>6</a:t>
            </a:fld>
            <a:endParaRPr lang="en-US"/>
          </a:p>
        </p:txBody>
      </p:sp>
    </p:spTree>
    <p:extLst>
      <p:ext uri="{BB962C8B-B14F-4D97-AF65-F5344CB8AC3E}">
        <p14:creationId xmlns:p14="http://schemas.microsoft.com/office/powerpoint/2010/main" val="348084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733425"/>
            <a:ext cx="4694237" cy="3519488"/>
          </a:xfrm>
        </p:spPr>
      </p:sp>
      <p:sp>
        <p:nvSpPr>
          <p:cNvPr id="3" name="Notes Placeholder 2"/>
          <p:cNvSpPr>
            <a:spLocks noGrp="1"/>
          </p:cNvSpPr>
          <p:nvPr>
            <p:ph type="body" idx="1"/>
          </p:nvPr>
        </p:nvSpPr>
        <p:spPr>
          <a:xfrm>
            <a:off x="0" y="4270741"/>
            <a:ext cx="7102475" cy="4928307"/>
          </a:xfrm>
        </p:spPr>
        <p:txBody>
          <a:bodyPr>
            <a:noAutofit/>
          </a:bodyPr>
          <a:lstStyle/>
          <a:p>
            <a:r>
              <a:rPr lang="en-US" dirty="0" smtClean="0">
                <a:cs typeface="Arial" pitchFamily="34" charset="0"/>
              </a:rPr>
              <a:t>Conversely, energy is needed to treat and move water. About </a:t>
            </a:r>
            <a:r>
              <a:rPr lang="en-US" dirty="0" smtClean="0"/>
              <a:t>20% of energy in cities in the USA is used moving water</a:t>
            </a:r>
          </a:p>
          <a:p>
            <a:r>
              <a:rPr lang="en-US" dirty="0" smtClean="0">
                <a:solidFill>
                  <a:srgbClr val="000000"/>
                </a:solidFill>
                <a:cs typeface="Arial" pitchFamily="34" charset="0"/>
              </a:rPr>
              <a:t>In Managua, it is 40%</a:t>
            </a:r>
          </a:p>
          <a:p>
            <a:endParaRPr lang="en-US" dirty="0" smtClean="0">
              <a:solidFill>
                <a:srgbClr val="000000"/>
              </a:solidFill>
              <a:cs typeface="Arial" pitchFamily="34" charset="0"/>
            </a:endParaRPr>
          </a:p>
          <a:p>
            <a:r>
              <a:rPr lang="en-US" dirty="0" smtClean="0">
                <a:solidFill>
                  <a:srgbClr val="000000"/>
                </a:solidFill>
                <a:cs typeface="Arial" pitchFamily="34" charset="0"/>
              </a:rPr>
              <a:t>These statistics remind us  that </a:t>
            </a:r>
            <a:r>
              <a:rPr lang="en-US" b="1" dirty="0" smtClean="0">
                <a:solidFill>
                  <a:srgbClr val="000000"/>
                </a:solidFill>
                <a:cs typeface="Arial" pitchFamily="34" charset="0"/>
              </a:rPr>
              <a:t>the security of water and the security of energy are the two greatest challenges that we face in this 21</a:t>
            </a:r>
            <a:r>
              <a:rPr lang="en-US" b="1" baseline="30000" dirty="0" smtClean="0">
                <a:solidFill>
                  <a:srgbClr val="000000"/>
                </a:solidFill>
                <a:cs typeface="Arial" pitchFamily="34" charset="0"/>
              </a:rPr>
              <a:t>st</a:t>
            </a:r>
            <a:r>
              <a:rPr lang="en-US" b="1" dirty="0" smtClean="0">
                <a:solidFill>
                  <a:srgbClr val="000000"/>
                </a:solidFill>
                <a:cs typeface="Arial" pitchFamily="34" charset="0"/>
              </a:rPr>
              <a:t> century, and they are increasingly interconnected </a:t>
            </a:r>
            <a:r>
              <a:rPr lang="en-US" dirty="0" smtClean="0">
                <a:solidFill>
                  <a:srgbClr val="000000"/>
                </a:solidFill>
                <a:cs typeface="Arial" pitchFamily="34" charset="0"/>
              </a:rPr>
              <a:t>.</a:t>
            </a:r>
          </a:p>
          <a:p>
            <a:r>
              <a:rPr lang="en-US" dirty="0" smtClean="0"/>
              <a:t>We simply cannot treat and distribute water without energy, and we cannot produce energy without water .</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BA266E-CCDB-432B-9D65-9CC9D4F5CC6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F3B5B-BDF7-413C-AC73-0740940BE1FF}" type="slidenum">
              <a:rPr lang="en-US"/>
              <a:pPr/>
              <a:t>8</a:t>
            </a:fld>
            <a:endParaRPr lang="en-US"/>
          </a:p>
        </p:txBody>
      </p:sp>
      <p:sp>
        <p:nvSpPr>
          <p:cNvPr id="33794" name="Rectangle 2"/>
          <p:cNvSpPr>
            <a:spLocks noGrp="1" noRot="1" noChangeAspect="1" noChangeArrowheads="1" noTextEdit="1"/>
          </p:cNvSpPr>
          <p:nvPr>
            <p:ph type="sldImg"/>
          </p:nvPr>
        </p:nvSpPr>
        <p:spPr>
          <a:xfrm>
            <a:off x="1203325" y="703263"/>
            <a:ext cx="4695825" cy="3521075"/>
          </a:xfrm>
          <a:ln/>
        </p:spPr>
      </p:sp>
      <p:sp>
        <p:nvSpPr>
          <p:cNvPr id="33795" name="Rectangle 3"/>
          <p:cNvSpPr>
            <a:spLocks noGrp="1" noChangeArrowheads="1"/>
          </p:cNvSpPr>
          <p:nvPr>
            <p:ph type="body" idx="1"/>
          </p:nvPr>
        </p:nvSpPr>
        <p:spPr>
          <a:xfrm>
            <a:off x="0" y="4460169"/>
            <a:ext cx="7102475" cy="4928307"/>
          </a:xfrm>
        </p:spPr>
        <p:txBody>
          <a:bodyPr/>
          <a:lstStyle/>
          <a:p>
            <a:endParaRPr lang="en-US" dirty="0" smtClean="0"/>
          </a:p>
          <a:p>
            <a:r>
              <a:rPr lang="en-US" dirty="0" smtClean="0"/>
              <a:t>And we are in the process of establishing a Water and Energy Center, which is a natural evolution  from CBEN which was a first mover in </a:t>
            </a:r>
            <a:r>
              <a:rPr lang="en-US" dirty="0" err="1" smtClean="0"/>
              <a:t>nanonetchnology</a:t>
            </a:r>
            <a:r>
              <a:rPr lang="en-US" dirty="0" smtClean="0"/>
              <a:t>-enabled water treatment and  the fate and transport of </a:t>
            </a:r>
            <a:r>
              <a:rPr lang="en-US" dirty="0" err="1" smtClean="0"/>
              <a:t>nanomaterials</a:t>
            </a:r>
            <a:r>
              <a:rPr lang="en-US" dirty="0" smtClean="0"/>
              <a:t> in the environment. </a:t>
            </a:r>
            <a:endParaRPr lang="en-US" dirty="0"/>
          </a:p>
          <a:p>
            <a:endParaRPr lang="en-US" dirty="0"/>
          </a:p>
          <a:p>
            <a:r>
              <a:rPr lang="en-US" dirty="0" smtClean="0"/>
              <a:t>This new center also builds on ongoing  research efforts that consider separately important parts of the puzzle, such as policy, brine chemistry, EOR and advanced materials.</a:t>
            </a:r>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A7C5883-4853-4B1D-BBC7-63B14A8D5AEC}" type="slidenum">
              <a:rPr lang="en-US"/>
              <a:pPr/>
              <a:t>9</a:t>
            </a:fld>
            <a:endParaRPr lang="en-US"/>
          </a:p>
        </p:txBody>
      </p:sp>
      <p:sp>
        <p:nvSpPr>
          <p:cNvPr id="128003" name="Rectangle 2"/>
          <p:cNvSpPr>
            <a:spLocks noGrp="1" noRot="1" noChangeAspect="1" noChangeArrowheads="1" noTextEdit="1"/>
          </p:cNvSpPr>
          <p:nvPr>
            <p:ph type="sldImg"/>
          </p:nvPr>
        </p:nvSpPr>
        <p:spPr>
          <a:xfrm>
            <a:off x="1184275" y="703263"/>
            <a:ext cx="4695825" cy="3521075"/>
          </a:xfrm>
          <a:ln/>
        </p:spPr>
      </p:sp>
      <p:sp>
        <p:nvSpPr>
          <p:cNvPr id="128004" name="Rectangle 3"/>
          <p:cNvSpPr>
            <a:spLocks noGrp="1" noChangeArrowheads="1"/>
          </p:cNvSpPr>
          <p:nvPr>
            <p:ph type="body" idx="1"/>
          </p:nvPr>
        </p:nvSpPr>
        <p:spPr>
          <a:xfrm>
            <a:off x="0" y="4426927"/>
            <a:ext cx="7102475" cy="4224814"/>
          </a:xfrm>
          <a:noFill/>
          <a:ln/>
        </p:spPr>
        <p:txBody>
          <a:bodyPr/>
          <a:lstStyle/>
          <a:p>
            <a:pPr eaLnBrk="1" hangingPunct="1"/>
            <a:r>
              <a:rPr lang="en-US" dirty="0" smtClean="0">
                <a:latin typeface="Arial" charset="0"/>
              </a:rPr>
              <a:t>Overall, we will use a multidisciplinary approach guided by a life cycle systems perspective, and work at the convergence of nanotechnology with biotechnology for technology innovation, as well as collaborate with policy experts to find transformative practical solutions and enable Integrated  Water Management</a:t>
            </a:r>
            <a:r>
              <a:rPr lang="en-US" baseline="0" dirty="0" smtClean="0">
                <a:latin typeface="Arial" charset="0"/>
              </a:rPr>
              <a:t> </a:t>
            </a:r>
            <a:r>
              <a:rPr lang="en-US" dirty="0" smtClean="0"/>
              <a:t>to achieve sustainable water management and address challenges of the energy-water nexus.</a:t>
            </a:r>
          </a:p>
          <a:p>
            <a:pPr eaLnBrk="1" hangingPunct="1"/>
            <a:endParaRPr lang="en-US" dirty="0" smtClean="0"/>
          </a:p>
          <a:p>
            <a:pPr eaLnBrk="1" hangingPunct="1"/>
            <a:r>
              <a:rPr lang="en-US" dirty="0" smtClean="0"/>
              <a:t>For the energy industry,</a:t>
            </a:r>
            <a:r>
              <a:rPr lang="en-US" baseline="0" dirty="0" smtClean="0"/>
              <a:t> this means reduce water reuse and waste discharge and better management of other water related problems; for municipalities, this means </a:t>
            </a:r>
            <a:r>
              <a:rPr lang="en-US" dirty="0" smtClean="0"/>
              <a:t>modernizing urban water infrastructure to increase treatment capability and efficiency while decreasing energy requirements</a:t>
            </a:r>
          </a:p>
          <a:p>
            <a:pPr eaLnBrk="1" hangingPunct="1"/>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6CD486-28C8-476F-A563-E63A4726F0F2}"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47457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CD486-28C8-476F-A563-E63A4726F0F2}"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195622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CD486-28C8-476F-A563-E63A4726F0F2}"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73424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CD486-28C8-476F-A563-E63A4726F0F2}"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196194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6CD486-28C8-476F-A563-E63A4726F0F2}"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406650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6CD486-28C8-476F-A563-E63A4726F0F2}"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24210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6CD486-28C8-476F-A563-E63A4726F0F2}" type="datetimeFigureOut">
              <a:rPr lang="en-US" smtClean="0"/>
              <a:pPr/>
              <a:t>4/23/14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119629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6CD486-28C8-476F-A563-E63A4726F0F2}" type="datetimeFigureOut">
              <a:rPr lang="en-US" smtClean="0"/>
              <a:pPr/>
              <a:t>4/23/14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63614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CD486-28C8-476F-A563-E63A4726F0F2}" type="datetimeFigureOut">
              <a:rPr lang="en-US" smtClean="0"/>
              <a:pPr/>
              <a:t>4/23/14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421090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CD486-28C8-476F-A563-E63A4726F0F2}"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262373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CD486-28C8-476F-A563-E63A4726F0F2}"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14B5E-6BDC-4E51-A17C-3711E82736B8}" type="slidenum">
              <a:rPr lang="en-US" smtClean="0"/>
              <a:pPr/>
              <a:t>‹#›</a:t>
            </a:fld>
            <a:endParaRPr lang="en-US"/>
          </a:p>
        </p:txBody>
      </p:sp>
    </p:spTree>
    <p:extLst>
      <p:ext uri="{BB962C8B-B14F-4D97-AF65-F5344CB8AC3E}">
        <p14:creationId xmlns:p14="http://schemas.microsoft.com/office/powerpoint/2010/main" val="30195131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CD486-28C8-476F-A563-E63A4726F0F2}" type="datetimeFigureOut">
              <a:rPr lang="en-US" smtClean="0"/>
              <a:pPr/>
              <a:t>4/23/14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14B5E-6BDC-4E51-A17C-3711E82736B8}" type="slidenum">
              <a:rPr lang="en-US" smtClean="0"/>
              <a:pPr/>
              <a:t>‹#›</a:t>
            </a:fld>
            <a:endParaRPr lang="en-US"/>
          </a:p>
        </p:txBody>
      </p:sp>
    </p:spTree>
    <p:extLst>
      <p:ext uri="{BB962C8B-B14F-4D97-AF65-F5344CB8AC3E}">
        <p14:creationId xmlns:p14="http://schemas.microsoft.com/office/powerpoint/2010/main" val="313692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jpe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chart" Target="../charts/chart1.xml"/><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gif"/><Relationship Id="rId5" Type="http://schemas.openxmlformats.org/officeDocument/2006/relationships/image" Target="../media/image13.gif"/><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hyperlink" Target="http://www.google.com/url?sa=i&amp;rct=j&amp;q=&amp;esrc=s&amp;frm=1&amp;source=images&amp;cd=&amp;cad=rja&amp;docid=ujsnf_7hj27tyM&amp;tbnid=jn5nYCReuWp1KM:&amp;ved=0CAUQjRw&amp;url=http://naturalsciences.rice.edu/ShowContent.aspx?id=572&amp;ei=OmkWUZD_LInQygHXtIDAAw&amp;psig=AFQjCNG743sSIf7Vwj5AWwXGS8XIqUD0FA&amp;ust=1360509615669905" TargetMode="External"/><Relationship Id="rId9" Type="http://schemas.openxmlformats.org/officeDocument/2006/relationships/image" Target="../media/image16.jpeg"/><Relationship Id="rId10" Type="http://schemas.openxmlformats.org/officeDocument/2006/relationships/image" Target="../media/image17.png"/><Relationship Id="rId11"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chor="ctr">
            <a:normAutofit fontScale="90000"/>
          </a:bodyPr>
          <a:lstStyle/>
          <a:p>
            <a:pPr>
              <a:spcBef>
                <a:spcPts val="2400"/>
              </a:spcBef>
              <a:spcAft>
                <a:spcPts val="1800"/>
              </a:spcAft>
            </a:pPr>
            <a:r>
              <a:rPr lang="en-US" sz="4000" b="1" dirty="0" smtClean="0">
                <a:solidFill>
                  <a:schemeClr val="tx2">
                    <a:lumMod val="75000"/>
                  </a:schemeClr>
                </a:solidFill>
                <a:latin typeface="Arial"/>
                <a:cs typeface="Arial"/>
              </a:rPr>
              <a:t>Rice University Water and Energy Research Center </a:t>
            </a:r>
            <a:r>
              <a:rPr lang="en-US" sz="4000" b="1" dirty="0"/>
              <a:t/>
            </a:r>
            <a:br>
              <a:rPr lang="en-US" sz="4000" b="1" dirty="0"/>
            </a:br>
            <a:endParaRPr lang="en-US" sz="4000" b="1" dirty="0">
              <a:solidFill>
                <a:srgbClr val="336699"/>
              </a:solidFill>
            </a:endParaRPr>
          </a:p>
        </p:txBody>
      </p:sp>
      <p:sp>
        <p:nvSpPr>
          <p:cNvPr id="3" name="Subtitle 2"/>
          <p:cNvSpPr>
            <a:spLocks noGrp="1"/>
          </p:cNvSpPr>
          <p:nvPr>
            <p:ph type="subTitle" idx="1"/>
          </p:nvPr>
        </p:nvSpPr>
        <p:spPr>
          <a:xfrm>
            <a:off x="479778" y="3886200"/>
            <a:ext cx="8255000" cy="1752600"/>
          </a:xfrm>
        </p:spPr>
        <p:txBody>
          <a:bodyPr>
            <a:noAutofit/>
          </a:bodyPr>
          <a:lstStyle/>
          <a:p>
            <a:r>
              <a:rPr lang="en-US" sz="2800" b="1" dirty="0" smtClean="0">
                <a:solidFill>
                  <a:schemeClr val="tx1">
                    <a:lumMod val="75000"/>
                    <a:lumOff val="25000"/>
                  </a:schemeClr>
                </a:solidFill>
                <a:latin typeface="Times New Roman"/>
                <a:cs typeface="Times New Roman"/>
              </a:rPr>
              <a:t>Qilin Li</a:t>
            </a:r>
          </a:p>
          <a:p>
            <a:pPr>
              <a:spcBef>
                <a:spcPts val="1728"/>
              </a:spcBef>
            </a:pPr>
            <a:r>
              <a:rPr lang="en-US" sz="2800" dirty="0" smtClean="0">
                <a:solidFill>
                  <a:schemeClr val="tx1">
                    <a:lumMod val="75000"/>
                    <a:lumOff val="25000"/>
                  </a:schemeClr>
                </a:solidFill>
                <a:latin typeface="Times New Roman"/>
                <a:cs typeface="Times New Roman"/>
              </a:rPr>
              <a:t>Department of Civil and Environmental Engineering</a:t>
            </a:r>
          </a:p>
          <a:p>
            <a:r>
              <a:rPr lang="en-US" sz="2800" dirty="0" smtClean="0">
                <a:solidFill>
                  <a:schemeClr val="tx1">
                    <a:lumMod val="75000"/>
                    <a:lumOff val="25000"/>
                  </a:schemeClr>
                </a:solidFill>
                <a:latin typeface="Times New Roman"/>
                <a:cs typeface="Times New Roman"/>
              </a:rPr>
              <a:t>Rice University</a:t>
            </a:r>
          </a:p>
          <a:p>
            <a:r>
              <a:rPr lang="en-US" sz="2800" i="1" dirty="0" smtClean="0">
                <a:solidFill>
                  <a:schemeClr val="tx1">
                    <a:lumMod val="75000"/>
                    <a:lumOff val="25000"/>
                  </a:schemeClr>
                </a:solidFill>
                <a:latin typeface="Times New Roman"/>
                <a:cs typeface="Times New Roman"/>
              </a:rPr>
              <a:t>April 15, 2014</a:t>
            </a:r>
            <a:endParaRPr lang="en-US" sz="2800" i="1" dirty="0">
              <a:solidFill>
                <a:schemeClr val="tx1">
                  <a:lumMod val="75000"/>
                  <a:lumOff val="25000"/>
                </a:schemeClr>
              </a:solidFill>
              <a:latin typeface="Times New Roman"/>
              <a:cs typeface="Times New Roman"/>
            </a:endParaRPr>
          </a:p>
        </p:txBody>
      </p:sp>
      <p:pic>
        <p:nvPicPr>
          <p:cNvPr id="5" name="Picture 2" descr="logo"/>
          <p:cNvPicPr>
            <a:picLocks noChangeAspect="1" noChangeArrowheads="1"/>
          </p:cNvPicPr>
          <p:nvPr/>
        </p:nvPicPr>
        <p:blipFill>
          <a:blip r:embed="rId3" cstate="print"/>
          <a:srcRect/>
          <a:stretch>
            <a:fillRect/>
          </a:stretch>
        </p:blipFill>
        <p:spPr bwMode="auto">
          <a:xfrm>
            <a:off x="-1" y="160866"/>
            <a:ext cx="2074333" cy="844598"/>
          </a:xfrm>
          <a:prstGeom prst="rect">
            <a:avLst/>
          </a:prstGeom>
          <a:noFill/>
        </p:spPr>
      </p:pic>
    </p:spTree>
    <p:extLst>
      <p:ext uri="{BB962C8B-B14F-4D97-AF65-F5344CB8AC3E}">
        <p14:creationId xmlns:p14="http://schemas.microsoft.com/office/powerpoint/2010/main" val="1488895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cs typeface="Arial" pitchFamily="34" charset="0"/>
              </a:rPr>
              <a:t>Mission</a:t>
            </a:r>
            <a:endParaRPr lang="en-US" dirty="0"/>
          </a:p>
        </p:txBody>
      </p:sp>
      <p:sp>
        <p:nvSpPr>
          <p:cNvPr id="3" name="Content Placeholder 2"/>
          <p:cNvSpPr>
            <a:spLocks noGrp="1"/>
          </p:cNvSpPr>
          <p:nvPr>
            <p:ph idx="1"/>
          </p:nvPr>
        </p:nvSpPr>
        <p:spPr/>
        <p:txBody>
          <a:bodyPr>
            <a:normAutofit fontScale="85000" lnSpcReduction="10000"/>
          </a:bodyPr>
          <a:lstStyle/>
          <a:p>
            <a:pPr marL="457200" indent="-457200"/>
            <a:r>
              <a:rPr lang="en-US" dirty="0" smtClean="0">
                <a:latin typeface="Arial" pitchFamily="34" charset="0"/>
                <a:cs typeface="Arial" pitchFamily="34" charset="0"/>
              </a:rPr>
              <a:t>Establish an ecosystem of innovation in partnership with the energy and water industries as well as municipalities to: </a:t>
            </a:r>
          </a:p>
          <a:p>
            <a:pPr lvl="1"/>
            <a:r>
              <a:rPr lang="en-US" sz="3200" dirty="0" smtClean="0">
                <a:latin typeface="Arial" pitchFamily="34" charset="0"/>
                <a:cs typeface="Arial" pitchFamily="34" charset="0"/>
              </a:rPr>
              <a:t>Enhance the sustainable and efficient use (and reuse) of water resources in energy production  </a:t>
            </a:r>
          </a:p>
          <a:p>
            <a:pPr lvl="1"/>
            <a:r>
              <a:rPr lang="en-US" sz="3200" dirty="0" smtClean="0">
                <a:latin typeface="Arial" pitchFamily="34" charset="0"/>
                <a:cs typeface="Arial" pitchFamily="34" charset="0"/>
              </a:rPr>
              <a:t>Reduce the economic and environmental costs of the water footprint </a:t>
            </a:r>
          </a:p>
          <a:p>
            <a:pPr lvl="1"/>
            <a:r>
              <a:rPr lang="en-US" sz="3200" dirty="0" smtClean="0">
                <a:latin typeface="Arial" pitchFamily="34" charset="0"/>
                <a:cs typeface="Arial" pitchFamily="34" charset="0"/>
              </a:rPr>
              <a:t>Alleviate water-related impairment (e.g., souring, corrosion, flooding)</a:t>
            </a:r>
          </a:p>
          <a:p>
            <a:pPr lvl="1"/>
            <a:r>
              <a:rPr lang="en-US" sz="3200" dirty="0" smtClean="0">
                <a:latin typeface="Arial" pitchFamily="34" charset="0"/>
                <a:cs typeface="Arial" pitchFamily="34" charset="0"/>
              </a:rPr>
              <a:t>Increase energy efficiency, safety and reliability of urban water supply</a:t>
            </a:r>
            <a:endParaRPr lang="en-US" sz="3000" dirty="0">
              <a:latin typeface="Arial" pitchFamily="34" charset="0"/>
              <a:cs typeface="Arial" pitchFamily="34" charset="0"/>
            </a:endParaRPr>
          </a:p>
        </p:txBody>
      </p:sp>
      <p:pic>
        <p:nvPicPr>
          <p:cNvPr id="6" name="Picture 2" descr="logo"/>
          <p:cNvPicPr>
            <a:picLocks noChangeAspect="1" noChangeArrowheads="1"/>
          </p:cNvPicPr>
          <p:nvPr/>
        </p:nvPicPr>
        <p:blipFill>
          <a:blip r:embed="rId3" cstate="print"/>
          <a:srcRect/>
          <a:stretch>
            <a:fillRect/>
          </a:stretch>
        </p:blipFill>
        <p:spPr bwMode="auto">
          <a:xfrm>
            <a:off x="7646822" y="6248400"/>
            <a:ext cx="1497178" cy="609600"/>
          </a:xfrm>
          <a:prstGeom prst="rect">
            <a:avLst/>
          </a:prstGeom>
          <a:noFill/>
        </p:spPr>
      </p:pic>
      <p:pic>
        <p:nvPicPr>
          <p:cNvPr id="7"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27392318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84" y="152400"/>
            <a:ext cx="8455232" cy="700088"/>
          </a:xfrm>
        </p:spPr>
        <p:txBody>
          <a:bodyPr>
            <a:noAutofit/>
          </a:bodyPr>
          <a:lstStyle/>
          <a:p>
            <a:pPr algn="ctr"/>
            <a:r>
              <a:rPr lang="en-US" sz="3600" b="1" dirty="0" err="1" smtClean="0">
                <a:latin typeface="Arial" pitchFamily="34" charset="0"/>
                <a:cs typeface="Arial" pitchFamily="34" charset="0"/>
              </a:rPr>
              <a:t>RiceWERC</a:t>
            </a:r>
            <a:r>
              <a:rPr lang="en-US" sz="3600" b="1" dirty="0" smtClean="0">
                <a:latin typeface="Arial" pitchFamily="34" charset="0"/>
                <a:cs typeface="Arial" pitchFamily="34" charset="0"/>
              </a:rPr>
              <a:t> Faculty</a:t>
            </a:r>
            <a:endParaRPr lang="en-US" sz="3600" b="1" dirty="0">
              <a:latin typeface="Arial" pitchFamily="34" charset="0"/>
              <a:cs typeface="Arial" pitchFamily="34" charset="0"/>
            </a:endParaRPr>
          </a:p>
        </p:txBody>
      </p:sp>
      <p:sp>
        <p:nvSpPr>
          <p:cNvPr id="25" name="Rectangle 10"/>
          <p:cNvSpPr>
            <a:spLocks noChangeArrowheads="1"/>
          </p:cNvSpPr>
          <p:nvPr/>
        </p:nvSpPr>
        <p:spPr bwMode="auto">
          <a:xfrm>
            <a:off x="5446087" y="4150540"/>
            <a:ext cx="1911927"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George </a:t>
            </a:r>
            <a:r>
              <a:rPr lang="en-US" altLang="zh-TW" sz="1400" b="1" u="sng" dirty="0" err="1" smtClean="0">
                <a:solidFill>
                  <a:prstClr val="black"/>
                </a:solidFill>
                <a:latin typeface="Arial" pitchFamily="34" charset="0"/>
                <a:ea typeface="Calibri" pitchFamily="34" charset="0"/>
                <a:cs typeface="Arial" pitchFamily="34" charset="0"/>
              </a:rPr>
              <a:t>Hirasaki</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Interfacial phenomena, enhanced oil recovery</a:t>
            </a:r>
            <a:endParaRPr lang="en-US" altLang="zh-TW" sz="1400" dirty="0">
              <a:solidFill>
                <a:prstClr val="black"/>
              </a:solidFill>
              <a:latin typeface="Arial" pitchFamily="34" charset="0"/>
              <a:ea typeface="Calibri"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733" y="2940590"/>
            <a:ext cx="1232336" cy="1232334"/>
          </a:xfrm>
          <a:prstGeom prst="rect">
            <a:avLst/>
          </a:prstGeom>
        </p:spPr>
      </p:pic>
      <p:sp>
        <p:nvSpPr>
          <p:cNvPr id="24" name="Rectangle 10"/>
          <p:cNvSpPr>
            <a:spLocks noChangeArrowheads="1"/>
          </p:cNvSpPr>
          <p:nvPr/>
        </p:nvSpPr>
        <p:spPr bwMode="auto">
          <a:xfrm>
            <a:off x="7453842" y="2185894"/>
            <a:ext cx="1733797"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George Bennett</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Microbiology and biotechnology</a:t>
            </a:r>
            <a:endParaRPr lang="en-US" altLang="zh-TW" sz="1400" dirty="0">
              <a:solidFill>
                <a:prstClr val="black"/>
              </a:solidFill>
              <a:latin typeface="Arial" pitchFamily="34" charset="0"/>
              <a:ea typeface="Calibri" pitchFamily="34" charset="0"/>
              <a:cs typeface="Arial"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092" y="947362"/>
            <a:ext cx="1234440" cy="1234440"/>
          </a:xfrm>
          <a:prstGeom prst="rect">
            <a:avLst/>
          </a:prstGeom>
        </p:spPr>
      </p:pic>
      <p:sp>
        <p:nvSpPr>
          <p:cNvPr id="18" name="Rectangle 11"/>
          <p:cNvSpPr>
            <a:spLocks noChangeArrowheads="1"/>
          </p:cNvSpPr>
          <p:nvPr/>
        </p:nvSpPr>
        <p:spPr bwMode="auto">
          <a:xfrm>
            <a:off x="4603990" y="6150968"/>
            <a:ext cx="1514122"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a:solidFill>
                  <a:prstClr val="black"/>
                </a:solidFill>
                <a:latin typeface="Arial" pitchFamily="34" charset="0"/>
                <a:ea typeface="Calibri" pitchFamily="34" charset="0"/>
                <a:cs typeface="Arial" pitchFamily="34" charset="0"/>
              </a:rPr>
              <a:t>Mason Tomson</a:t>
            </a:r>
          </a:p>
          <a:p>
            <a:pPr algn="ctr" eaLnBrk="1" fontAlgn="auto" hangingPunct="1">
              <a:spcBef>
                <a:spcPts val="0"/>
              </a:spcBef>
              <a:spcAft>
                <a:spcPts val="0"/>
              </a:spcAft>
            </a:pPr>
            <a:r>
              <a:rPr lang="en-US" altLang="zh-TW" sz="1400" dirty="0">
                <a:solidFill>
                  <a:prstClr val="black"/>
                </a:solidFill>
                <a:latin typeface="Arial" pitchFamily="34" charset="0"/>
                <a:ea typeface="Calibri" pitchFamily="34" charset="0"/>
                <a:cs typeface="Arial" pitchFamily="34" charset="0"/>
              </a:rPr>
              <a:t>Brine chemistry,</a:t>
            </a:r>
          </a:p>
          <a:p>
            <a:pPr algn="ctr" eaLnBrk="1" fontAlgn="auto" hangingPunct="1">
              <a:spcBef>
                <a:spcPts val="0"/>
              </a:spcBef>
              <a:spcAft>
                <a:spcPts val="0"/>
              </a:spcAft>
            </a:pPr>
            <a:r>
              <a:rPr lang="en-US" altLang="zh-TW" sz="1400" dirty="0">
                <a:solidFill>
                  <a:prstClr val="black"/>
                </a:solidFill>
                <a:latin typeface="Arial" pitchFamily="34" charset="0"/>
                <a:ea typeface="Calibri" pitchFamily="34" charset="0"/>
                <a:cs typeface="Arial" pitchFamily="34" charset="0"/>
              </a:rPr>
              <a:t> scale prevention </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5243" y="4917052"/>
            <a:ext cx="1238250" cy="1238250"/>
          </a:xfrm>
          <a:prstGeom prst="rect">
            <a:avLst/>
          </a:prstGeom>
        </p:spPr>
      </p:pic>
      <p:sp>
        <p:nvSpPr>
          <p:cNvPr id="16" name="Rectangle 15"/>
          <p:cNvSpPr>
            <a:spLocks noChangeArrowheads="1"/>
          </p:cNvSpPr>
          <p:nvPr/>
        </p:nvSpPr>
        <p:spPr bwMode="auto">
          <a:xfrm>
            <a:off x="32962" y="6150968"/>
            <a:ext cx="1514604"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fontAlgn="auto">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Jun Lou</a:t>
            </a:r>
            <a:endParaRPr lang="en-US" altLang="zh-TW" sz="1400" dirty="0">
              <a:solidFill>
                <a:prstClr val="black"/>
              </a:solidFill>
              <a:latin typeface="Arial" pitchFamily="34" charset="0"/>
              <a:cs typeface="Arial" pitchFamily="34" charset="0"/>
            </a:endParaRPr>
          </a:p>
          <a:p>
            <a:pPr algn="ctr" eaLnBrk="1" fontAlgn="auto" hangingPunct="1">
              <a:spcBef>
                <a:spcPts val="0"/>
              </a:spcBef>
              <a:spcAft>
                <a:spcPts val="0"/>
              </a:spcAft>
            </a:pPr>
            <a:r>
              <a:rPr lang="en-US" sz="1400" dirty="0" smtClean="0">
                <a:solidFill>
                  <a:prstClr val="black"/>
                </a:solidFill>
                <a:latin typeface="Arial" pitchFamily="34" charset="0"/>
                <a:cs typeface="Arial" pitchFamily="34" charset="0"/>
              </a:rPr>
              <a:t>Nano fab. </a:t>
            </a:r>
            <a:r>
              <a:rPr lang="en-US" sz="1400" dirty="0">
                <a:solidFill>
                  <a:prstClr val="black"/>
                </a:solidFill>
                <a:latin typeface="Arial" pitchFamily="34" charset="0"/>
                <a:cs typeface="Arial" pitchFamily="34" charset="0"/>
              </a:rPr>
              <a:t>for </a:t>
            </a:r>
            <a:endParaRPr lang="en-US" sz="1400" dirty="0" smtClean="0">
              <a:solidFill>
                <a:prstClr val="black"/>
              </a:solidFill>
              <a:latin typeface="Arial" pitchFamily="34" charset="0"/>
              <a:cs typeface="Arial" pitchFamily="34" charset="0"/>
            </a:endParaRPr>
          </a:p>
          <a:p>
            <a:pPr algn="ctr" eaLnBrk="1" fontAlgn="auto" hangingPunct="1">
              <a:spcBef>
                <a:spcPts val="0"/>
              </a:spcBef>
              <a:spcAft>
                <a:spcPts val="0"/>
              </a:spcAft>
            </a:pPr>
            <a:r>
              <a:rPr lang="en-US" sz="1400" dirty="0" err="1" smtClean="0">
                <a:solidFill>
                  <a:prstClr val="black"/>
                </a:solidFill>
                <a:latin typeface="Arial" pitchFamily="34" charset="0"/>
                <a:cs typeface="Arial" pitchFamily="34" charset="0"/>
              </a:rPr>
              <a:t>Energy&amp;environ</a:t>
            </a:r>
            <a:r>
              <a:rPr lang="en-US" sz="1400" dirty="0" smtClean="0">
                <a:solidFill>
                  <a:prstClr val="black"/>
                </a:solidFill>
                <a:latin typeface="Arial" pitchFamily="34" charset="0"/>
                <a:cs typeface="Arial" pitchFamily="34" charset="0"/>
              </a:rPr>
              <a:t>.</a:t>
            </a:r>
            <a:endParaRPr lang="en-US" sz="1400" dirty="0">
              <a:solidFill>
                <a:prstClr val="black"/>
              </a:solidFill>
              <a:latin typeface="Arial" pitchFamily="34" charset="0"/>
              <a:cs typeface="Arial" pitchFamily="34" charset="0"/>
            </a:endParaRPr>
          </a:p>
        </p:txBody>
      </p:sp>
      <p:pic>
        <p:nvPicPr>
          <p:cNvPr id="50176" name="Picture 501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19" y="4917052"/>
            <a:ext cx="1234440" cy="1234440"/>
          </a:xfrm>
          <a:prstGeom prst="rect">
            <a:avLst/>
          </a:prstGeom>
        </p:spPr>
      </p:pic>
      <p:sp>
        <p:nvSpPr>
          <p:cNvPr id="19" name="Rectangle 5"/>
          <p:cNvSpPr>
            <a:spLocks noChangeArrowheads="1"/>
          </p:cNvSpPr>
          <p:nvPr/>
        </p:nvSpPr>
        <p:spPr bwMode="auto">
          <a:xfrm>
            <a:off x="7476666" y="6150968"/>
            <a:ext cx="1710047"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sz="1400" b="1" u="sng" dirty="0">
                <a:solidFill>
                  <a:prstClr val="black"/>
                </a:solidFill>
                <a:latin typeface="Arial" pitchFamily="34" charset="0"/>
                <a:ea typeface="Calibri" pitchFamily="34" charset="0"/>
                <a:cs typeface="Arial" pitchFamily="34" charset="0"/>
              </a:rPr>
              <a:t>Mike Wong</a:t>
            </a:r>
          </a:p>
          <a:p>
            <a:pPr algn="ctr" eaLnBrk="1" fontAlgn="auto" hangingPunct="1">
              <a:spcBef>
                <a:spcPts val="0"/>
              </a:spcBef>
              <a:spcAft>
                <a:spcPts val="0"/>
              </a:spcAft>
            </a:pPr>
            <a:r>
              <a:rPr lang="en-US" sz="1400" dirty="0">
                <a:solidFill>
                  <a:prstClr val="black"/>
                </a:solidFill>
                <a:latin typeface="Arial" pitchFamily="34" charset="0"/>
                <a:ea typeface="Calibri" pitchFamily="34" charset="0"/>
                <a:cs typeface="Arial" pitchFamily="34" charset="0"/>
              </a:rPr>
              <a:t>Catalysts for </a:t>
            </a:r>
          </a:p>
          <a:p>
            <a:pPr algn="ctr" eaLnBrk="1" fontAlgn="auto" hangingPunct="1">
              <a:spcBef>
                <a:spcPts val="0"/>
              </a:spcBef>
              <a:spcAft>
                <a:spcPts val="0"/>
              </a:spcAft>
            </a:pPr>
            <a:r>
              <a:rPr lang="en-US" sz="1400" dirty="0">
                <a:solidFill>
                  <a:prstClr val="black"/>
                </a:solidFill>
                <a:latin typeface="Arial" pitchFamily="34" charset="0"/>
                <a:ea typeface="Calibri" pitchFamily="34" charset="0"/>
                <a:cs typeface="Arial" pitchFamily="34" charset="0"/>
              </a:rPr>
              <a:t>water treatment</a:t>
            </a:r>
          </a:p>
        </p:txBody>
      </p:sp>
      <p:pic>
        <p:nvPicPr>
          <p:cNvPr id="50180" name="Picture 501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7281" y="4917052"/>
            <a:ext cx="1211046" cy="1234440"/>
          </a:xfrm>
          <a:prstGeom prst="rect">
            <a:avLst/>
          </a:prstGeom>
        </p:spPr>
      </p:pic>
      <p:grpSp>
        <p:nvGrpSpPr>
          <p:cNvPr id="3" name="Group 2"/>
          <p:cNvGrpSpPr/>
          <p:nvPr/>
        </p:nvGrpSpPr>
        <p:grpSpPr>
          <a:xfrm>
            <a:off x="7710460" y="2934509"/>
            <a:ext cx="1267240" cy="1854884"/>
            <a:chOff x="7113620" y="2934509"/>
            <a:chExt cx="1267240" cy="1854884"/>
          </a:xfrm>
        </p:grpSpPr>
        <p:sp>
          <p:nvSpPr>
            <p:cNvPr id="15" name="Rectangle 10"/>
            <p:cNvSpPr>
              <a:spLocks noChangeArrowheads="1"/>
            </p:cNvSpPr>
            <p:nvPr/>
          </p:nvSpPr>
          <p:spPr bwMode="auto">
            <a:xfrm>
              <a:off x="7113620" y="4143062"/>
              <a:ext cx="1267240"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err="1">
                  <a:solidFill>
                    <a:prstClr val="black"/>
                  </a:solidFill>
                  <a:latin typeface="Arial" pitchFamily="34" charset="0"/>
                  <a:ea typeface="Calibri" pitchFamily="34" charset="0"/>
                  <a:cs typeface="Arial" pitchFamily="34" charset="0"/>
                </a:rPr>
                <a:t>Qilin</a:t>
              </a:r>
              <a:r>
                <a:rPr lang="en-US" altLang="zh-TW" sz="1400" b="1" u="sng" dirty="0">
                  <a:solidFill>
                    <a:prstClr val="black"/>
                  </a:solidFill>
                  <a:latin typeface="Arial" pitchFamily="34" charset="0"/>
                  <a:ea typeface="Calibri" pitchFamily="34" charset="0"/>
                  <a:cs typeface="Arial" pitchFamily="34" charset="0"/>
                </a:rPr>
                <a:t> Li</a:t>
              </a: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Advanced water treatment </a:t>
              </a:r>
              <a:endParaRPr lang="en-US" altLang="zh-TW" sz="1400" dirty="0">
                <a:solidFill>
                  <a:prstClr val="black"/>
                </a:solidFill>
                <a:latin typeface="Arial" pitchFamily="34" charset="0"/>
                <a:ea typeface="Calibri" pitchFamily="34" charset="0"/>
                <a:cs typeface="Arial" pitchFamily="34" charset="0"/>
              </a:endParaRPr>
            </a:p>
          </p:txBody>
        </p:sp>
        <p:pic>
          <p:nvPicPr>
            <p:cNvPr id="50181" name="Picture 501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3620" y="2934509"/>
              <a:ext cx="1234440" cy="1234440"/>
            </a:xfrm>
            <a:prstGeom prst="rect">
              <a:avLst/>
            </a:prstGeom>
          </p:spPr>
        </p:pic>
      </p:grpSp>
      <p:sp>
        <p:nvSpPr>
          <p:cNvPr id="50183" name="AutoShape 10" descr="data:image/png;base64,iVBORw0KGgoAAAANSUhEUgAAAM0AAAD8CAIAAABb+Lc2AAAgAElEQVR4nOy6126ja3auu25hY9lu2+12d89ZWaGUSqGkkkqlHChRzKRIJeacc845kz/5M+csUVTOKoXKM3e7270MY8HY2Ps69sH0dPsG9tkCBj7gO3/wvuMdY/wPsJr6P/V/6v/v+h9gNRVmw6N8eISLBPgIUICOCTBhHhzgICICNMCFARxEmAONcGAhFsxDWzFS4XIShr2B2cRj8KvoNTwGhYZBF2aWxgdnuh5OPvzVwuO/GX/0t9PP/nmm89fol8+2prtYkBe8pRfsxX7yXA8L/kqyDrFzNwA1LW0WFB3SildZ8ajTNplfw1PzqLRNLHFjlbS+SlzF4JEQxOLE/KsXcyO9U0PPp/ufzvU8mOt9uND3YKb768WX7fN9j1FDz4gzzylzz2nzXYyVYSakV0/FSAmQnEuTNsvqUftVI/Pdxd5RI/enj5ff3x01ou6cU7sL2u9b+bLf5BUSAQEuqWVU3CqfYP0g6fn2ohlSc71yJmAWSzYRGtZGOuhs5BOY5VkyHi4n41rpkJG15mej4uKNMBseZMICtOWGXwNIt1ohU0rHjIjwIRYiwoRGmNAgHRpmwkIsWJAJAziICBcJcBAAHwVw4SAfHRFgAAkBEK2CQnxYiAnxUGEuKsxDAVxUmA0PseB+xrKfuuQmLujwU0L0m7XFkaXJlxNj/SO9z150Phho+3roye8Gn/x6pusBeuTpxmQ7daaTNvV8c+Lp2psOImSQg5sxM3EhGTmh5+Ts4pxdEjEKnFqeXsqSSxkKGUsqoPPZW1zmFpe5zmNtMkm4DewyfH54fuDpXN9jaP/j1bEnpKl20nQ7a7mfuthNhfRRF3uoi90caC9vpU+GHFJjhiWIQcFyHx86IEO8NBMm7ZszTuK8m7zooUC8tBUPHfoLZyxolAOLspYjnJUIDw4K4BEeHODDomIsIEAAfCTARwFCdIiL8HNQZjpStoVgraOJa6trOCwBi8IgVlYWZxdG+yd7Hkw9+pupB//X5ONfTT39zfzz32NePduaaGNMd3Ln+6izHZTZPjp8WLa54uCtR3SspIWfd0h+5ixjlwe0PBWHxCStb63jNtewm3gMGjq7OPFyYqhrvK9tor9jpvfJm/Z/nun63Vznb6Y6v5ru+hrxugsz2k6BDFDnOmmzzxnzvRbell/Lj1pkN/ulu8PaWTVdj7urIctBygfohAEZ876Vr0fdrZDlTx+u/vT+7Lyafn+62wC9R5nAZT314/X+253c2938YR7cL8T3iomoTVOPBQJ6yXYOPKgXXBqJRczaAT01u7QUMNad8qiUDHJxZYc4xEYcJxxBDjrKQ6Xl63U3v2jiAFxkhAsPcRERATrMQwI8VESABPgogI8A+KioEBsVYgERNirERcT4EA8TEaAjQiwgwIQEGICPCnIQAQ7CTV/RbcyJcXObK28WJ4cmxvuGBp696How1P6g5+E/jbb/bqL7K9Srpxtv2hmzz6mz7cSJNsJ4O2lxgI+eNjDRQRklpmdm7OKcXRa1ij0GoUXD10jZOhVPIWFIeRQxhyRkbQlZW2wKfgO7DF8cmX/ZPtPzAD70jDD+bHO6jQbpocx30xe6yfOdxNkuymwnC9IlgPbJkCNK9CsZvF+w3CuE9ilQw4a1ScfWrJe65KIuuMmLP9d/cgawl6PclRgHHuHColx4hAMDeQiAC4vw4FEuPMxZAXiIABceYMP9LLiZhpYTkcw1FGkdv4ZD4zFIFBwKXZhZGh+e6Xs08ejv5p783cTXfzfT8ZvFnq9xrzqIU52MxR7WUh9ttpM418OGv5GtLTt564CakbYISm551aeu+bRZhyKg5Wn4NCaJQNpYo20QtlaR6OVpyOTwxFDXWM+zse6nb57/fuzpr2fb/mHm2T+OPv7VeNtv5vofo4fbxOsQykK/kUXI+w1H+dBxKXZWjd8fVs6r6f2U/6ySendQ++H68N1B9W6v8uPdyc1u7o93Jx8OKn9+f/7ltPnhdOf7q4Mv5wc1wH1cCH9/sX1Zjn0+qX++3D2rJk+rmW9uTq4OGo1k+LiaOWsUm6lgVEarOGXvW8WLeuasmsl5De/PWzmfIWMTFmwyUM0COCiAhYhykTERJqUmV51CgIcGBLiIEBsRoEEJLibGAAJMVLIKCDEADxviocJcRJAJC7BWQlxkiIMNcZEhHibERQW5aBcLaSItSddmiYjx5ZmRidcDI/3tL7seD7Z9/aLt9yNtv5/peYAZblt/3UaZ6WTOdW29foZ/9XRrYYiHnTMxsEE5JaZn523irFOUsMgDFplNJ9YreHqtUCtnKyRMqZAq5ZNFXCKfuU4iwGHzr2YG2xb7Hq/0f40ffbQ1+YQ800GZ7aTOddAXerdm22mz3eylXjF8UI4eUWFfS5AvhbABAaxfgRkxrE3byRAvA+qmQfz0ZRd10U9d/kXPePAoHw7y0aAIDfIQUT4izIOHOSthFjTKXQnzVvwsaIAF89GhTvKyhQJTbCFZG+gtAnYDj13DobFIOGxpfmF8cP7Fk8nHfzv76H/OPP7HybZ/nun4J9TLJ+SZ56zFXvbKSzqkn7rUT4eNKTahdvZ6VMPKWsQFp7Tm09b86pxDEdILTEIGk7RG2sATN1bXV9G4ldmlqcGxnqejvc9e9bS9fv77189+PfPs72ee/nriyT/Mtv9uqfdr4sKQXbRV8erzDkXBoz6pxb+cNhqg46IcO6kmvrloHmWCuwnPN2c7H4/qf35/9vGo8W6/+KeP5xeV1B9uT/79m9v3++X/+PHDtxd7n0+bf/p4ed8q3bVK7w4r317snZeif/pw+X6v/Ie700Yqcn/YaKVD7453vlzu/eHzzZeLw7zfcr1T+Olm78e74/NqquDWggbep/Pd3Wyo4tXHxThQgAvzUGnlelREaAQ0ISEuwkMBfCTAQ0aFWFBMiEo3AQkhIloN89FBDhzgICI8ZJiLCQmwQS7az4YHWDA/HWbeWhSvzpNgE7C50ZmJl2Mv2gY7Hwx3POxv++1Yx1cz3V9jXrVvzXQz53rocz0bbzoI422UxWEBbt7MwPok5JiemXdIsi550iYPWaUOg0yvFVh0UqOSp5KyZSKaXECTCKgCDpGyjkQtj80Nt831PoANPMK/frY500ae66Yu9tLmu8gLXfS5LupMJ22+U7D8QoYYViBfSRFDwuV+wcpzOWpYvzppI855yRA3ZcFDWXRTFt3U+V/0jIOIcGAAHxEXIRNCdFyAAgXomBAVF6AiAmSYBwe4iDAb7mMuuWlQExGq2EIwCAjS+iqegMFj0FjUysri3OzY4PyLhzNP/mb20f+cfPi3U09/M9v5W8yr9q2JTsbsc/p8B222mzzXzYKPKTagTt56VMP8Wc/qPnXNr8651GGDQC+mcygbVNI6eQO/RcBiYfOQiYHxgY7hnqfDnY/edD0Yf/aPC8/+YaH97+fb/nFjpndj4aVfyzexCc24oxowFD2qnaBuJ2JrhM2gQQComJeV+Fk5+uWk9umo/G6v8OGwfFlLfHvW+MvHyz/dn3w+qX17dfC+lXm7nbrfLf7bp6v//ePHhs/w53en9bDty/nOnz9d3e9VPh1v32zndmPun25ObxvZf/vm9svl3o/Xh99f7p8VIt9e7L4/qH0+aZzX0v/64fKqnjnMh88qiYNc5PuboypgqwYMoJIIStYyys2QCBdVkrMGCsBBhngoQICJCFdB6VpUQoiIMGE+OirChUWYsAQHSAgh0SogxAb5GD8baSYvytYXiSvjS9PDU2MD40Od/c8f9rd//aLtq8G2r2a6H6CGnm68eUKf6aTOtm+MPVoff0qe6+OtzhrpGL+MlDRwiy5J3i1P2GUhm9xplFpMUrtZYdAItSqeWsbWStgKIV3CJTO3sKvw2flX7VO9D5GDT/Cvn5Em2yhzz+mzHdSZTtL0E9LUU+pUO3OuU7jSL0ePqNAjMvigENonXhmSYsdMG7MeCsRNW/LQIC7Koos06yL9wlmYsxJmLYVZiyAPGmGvRDjQCBse48CjXHiUC49wkQAHHuSseFlQN31FT1mRbyGYa6gtApaAReGxCAR8GQqZnRsdmup9NP3oV7OP/2b64a9m2n670PEVYuAhafI5C9LNmuugTrZT5p8zocPy9SU7Dx/VMjNmQdEhrno1jaA271IBOoFZTOPRNkmbeMoWYWMVjVmeh86MTA12vep9NtH/bLLn66mnv1lu/4etyXZ4z2+FGys69lbSoTwqRI9K0eNi/CAX2kl5jwrRw0zoOBt830zfbycO0p6DbPC2kc451WfZwFkh8v1l86Iav6vH77ZTf7zZ/9f3J+fV1Ntq/IfL5ueTxh/vTv90e3izk73dLX131ryqpb+/2vtwWP/T/dHHVvqb09r/+nT15aT6L3en71qlH64P3zYLR4Xo55PGl9P6H692/3B39P/8+Zsf705+uD6+aebrYdt2zBWSEQ/S/jAfDYoJeSO16hRGxbiwZA0QrQICXESAiQpwYT42wkWF+egIDxsWYCMCTIiHCfEwIS4yyMVaqTDJxsIWYgI2Ozr5s2/2PO558tu+Z7971fG72a4HqKHHG68fU6afU6eeEcceE8bbiPP9XNyMiY4JKegJIzfvEBVdipRbHbEr3EapySBxGOUmjVAlY6kUbI2UrZGw5Twqk4TDI2aWxrtmex8iBh5vvu7YfPOMMvmUNtVGnmqnznSSp9pocx2sxRdi5EsFalSJea1AjYhh/QLYsBI9ZlyfcVIWPYwVN33FTVty0yBuGuQXPeOhIjw4yF4BOSsgGxZlr8S4v0DGgQFcGMBeCTCX/FSIm7xoJkOlmzDWGnITiyLgkDgsAo2EwiCTc6Mv5148nn70q8Unv5p59LdTT38N6X4AH3xMnOnmwQa5KwOU+V7aYh8b/kq2vuBgEyJqatrIK9hFVY+85lfnXcqoUWiSMLkUAmkTT9la2yJgcfCFpemRyZfdc2P9JAxksufrmfZ/Wmr/e1TXr6G9/6zjbWY82qJPu5f2HeSAvbT/ZidznAufFSK7oO0o7X+3VzirJEoB02HKc5zxX1fAm+30h4Pi22r8rpX/cFj9clQ9SQf+8unsohr/1w8nd63SfSPxrpX/t89v/3R3+tPbo2/Odg5z4e/Od94fVH+8PrgoxX+4aF5XYvd7hZ9uD++bhS+H5bNi5Juz3cti8N1e4c/vL74/2/n2qHK7W/h83Pjxcu8vH68+HNb+46cPWbM4IiOXA4aChQOIVv0cbICHq9pFYREBkBAiYlxEjI+I8SExNsxHAwJMiIcB+OggFx3kILxMuJO6IsXPEuET0Nnh6YmXoy+fD/c8HXr+aKjjwau2r6a6vob3P1qfaKfOdDJmn2++eUaYaKcuvRSszlmYuICMkjSw8w5J0aNKuhRhm8xtltkNUqtRatSL9CqeVsZRyVgqCUsioHBIODxibmG0c67/8crAQ+yrR+TJtq2ZTtJ0B3m+gz7fyZh9TpvrYEJ6hdA+KeKlEv1KgRwWLfcJVwaVqBEDbtxGnPNQIE7qoosKcVIWPPS/9mcIgI8AeLAoBwby4XERMiZAxIQIUPhfvgkH2TCAseylQEykZcUGlEFAbOBRa6soAg6JRizDIDML4y9m+h7PPP3V/JNfzTz7p8mO38x2/Q7x8ilpsoMx381Z7GVOdVIXetnwUcX6op27BijpOSO37JRUPapqUFP0qEGj2Cxl8GgbxHUscWN1C4/BwSFLM6OwhXGVkOWxaBmrSOREPwM5zcUtenWi/Tx4s1/7dLF7mAeaMfdFLfHxqHHbKh8XwVrA3Ey4T7Kh82LkOBO4KEWPU9677czbavy7k9q7Zva2mf3msHRbi9818/et/FUl/r+/v/3psvntxd6Xw8q3580vpzv3u8Ufrw/e7+Y/HdY+HtW+nO5cNzI/vT36y8fLyyL47Vnjqgz+cLX34bB620h/OmqcVZIt0P7dWf3z8fan/fK/3+1/PGpcNbJfLnY/n9Q+nzVLfmPapdkBnWEBPsxHhrgYNwcTkRP90k1QSojI8HkbJyJdT6iIUSk+KMRFhFhAiAnyUT420kZbUWwsU1HTiIU3C7Ovp8YHXw91j7x4PvT80cjzRxNdj5CDj9bHntKmOyhT7cTXT/Gvn5EXhqRr82YmLiAnpw28kktZ8aizLmXErvKa5Ra92GyUmAwSvYKnlrM1co5KypILqBzKKg4+NT/aOf/iEWqkDT38aGviGWW6gzj5hDHdSZt6Sp56Rpl8yl7oEkFfKJAjStSIHPVSsNwlhPXJUcP6tUkbcc5FXXRSFhzkeSdlwUv9JW9GONAoGxFhLYFsaJS7HOOsgHx4lAsH+egoHx7loeIidJSHivCQfsaKlQqVrS0ysMubONgaGrqKgmEQS7ClKcjrwfnBjpnO3y62/+P0s3+e6vjNYu9D9Ejb5kQbe7aTs9jNmO1izHdzkGOSjQUnjxBV07NmXtklbfg1jaC25FXFLRKbjMmnr28RMKT11U08Ggdf2MLBZ1/1zgx10tYQFjmfgYIkHJoK4NhN+Vox14fj2qfTxpfTnfNq8m6v9Mf7s49HtetG6rya/OH68Mvl3n2r+HY7fVNPnldiN+XYfTN9kPSepLyfjsrvDyp3u/nbWvwkH/zhcvf9bvEPt0f/cnPy3eX+x4PKu2buXbPw0/3JH26O71ul293ibszz+bRZizhPS/H7Vv7z6faPFzsJg+jdXvFf3h7et4o/XR98OW1c1xP7Sc+no+oPV3unSfd/fH/zw0Xr3769v6gk/+XDxUkpljSKv5zt+mVbEeFqWLLpE26EJSSflOjnYEAdKyQiJFSUiGIrLMCGeChAgAUEuBAfa6MjdGQYDb2Agkwuz45Pvx4YHeoa7+sc7n72suvxRPcD2IuvN14/oU52kqefkd48JYw/JS8OinBzZiY+ICenjNyiS1bwKDJORdSq8JhkFoPMapRatGKtiqdRctVytlJMlfMpLPIqAbGwMPZ8ru8RrP8JZuQRcfwJdbadNtVBme2kzLRRZzvoc12cpRdi5IgS+1qNHVdhXotWXohh/XLUK9P6zH/lTQ99yUdb8jFXfvFNLizKXgbZsCh3BWAvgzwEyIZG2ZAIZwlgL0c40AgHCrCXQ8xlP23ZRl5WEqH8TRgJB93EQtcxSwTEAgoyCZ8Zhox2z/U+XOp7uND3aLrr4XzfQ8TLp6TpbjpkgLXUx4L00Rb7ucgR5SbUKViLa1hZC7/iVTYCqp2wvurXx6wSm4wuZGyRN3CUTQJ5DbOGhsDmxwjwGT5pVcUm5gLmVsp3VAzfH9VvmrnbZva4EL7fLR7lw5eV5N1u7u1O7nY3+7aWuN8tvj+ofHfV+nS0/X//y+dWOnzfyrfi7uNC5KIau22kDtOBVsT2+aR2WY59Oqq8q8XfNbN3O5n/9fny37+5PUj7jzOBm3rqupr46e3JdT3zdjv3ca9YjThvmsXLavqiFD3Nhf7t4+Xbavyqlj7IhL85rd82Um93cifF6F7Cc5oHbndzP1w2zyvxH862z0rxv3y+ftcq3e8V71r5nEv7zdlu1Czx83EOLj5pEUXU9LBw1SdYPc54wnwkwEenDCw/HxdmoYIcRICxYiMtyQlzFMw0emkKOjc+9+bl2GDneF/7yIvnI10PpnseoIaerk+0k2e7GPPd5JlnmxNt5MVBAX7GzMAG5OSUgZF3SMoeRdapjlqlbqPUphNbdRKjVqRRcLVSjlrCUohoUi6JQ8KtIeZnR7tmXzxAvGxbHXm8Nfl0a6adNt9Fm++iLnZS5p9TZtuZi89FiH45cliFGVWiXwmhPWJonwI+qMePW7dm3JQ5D3neTVvw0xZ9tKX/5CwqREWFKFCEBkVIUAAHBfAoHwYK4GHOCsiDgTxEjAuP8OARDtRDX3TSYBYmTsPES5kEMWONT13lUQjMTTQJByWi57cQU+sro7iFQeR0P2qqG78wQF0Z4aPGBZhxHmqMiXzFxb5REaEuwQaoYWZtgopXuR3SbQcNdZ82YZXYZHQRbYO4hiGtY4irCDmXQkQtKdikrNe4lwlc7OQv68mbVumiGv943Lg/KBzkwjXAftcq3jTzn04bb5vFu2bhu8uDb852TkvRm3rqJBP6fNq8qce/v959f1C5qqWOUoEm6GqCrutG6qwA3NZSt43URTFykfV9e1i53y3+4frg37+8Pa/E7nZzO4DjZif96bi+F/ec5iP7Cfen4/ppJXXTzJ8UwKzX+OmocpjyHqTdu0n/aRH45qT5/UXrtBj7cFi9qKVuqsnPR5XvTmqXJeAwE/ruZr8atPz5881+LloNWeuJcD1sjZmFGac669K04hZAhNvNBgENFRBhw3x0iIdJaKh+Pj7IQVhJC6qNecEaBAedgkyPzr0ZHB14/qqv7UX3k1fPH872PEQNP9l484Q+1cGY7iRPtW9NdFIgA6LVGQsTF1aQE3pWySEuuRVZlzJqlfpMEpNaaFQJ9GqBSsaSiugKPk0ioPIZG7RNNA42A3ndtTjwFDb4lDDeTplsI88/J0+3kebamLM91DdP6TPt7KUXEvSwEjOiwY5psKNSRL8U1a/GvDKtTTooiy46xM9Y9tCXfDSIl/pLDogLUDEh4pcXGRci4iJkTIiI8eGgCBMVokAJJiZEAgJEmIf281fdonW3jOrScJxqnkPBtChYJglVL2JohVQVh6hgrUvoayIqWkBGiUkIOQWtpaKUJIR0A8pfnZfgF7QUqEe4kTLyclZRyadsBLXbgL7m0yYtIpeMJqISmJsYt0EhZxC5W6ugW3+7V7ysp08qyQ+H5eNc6KqePq8mW3HPWR74cFA+K4M/XLaudwq3zfz9XvnTcf2yGn+3X3y3X/nmtH5VT+5EnffN3EUh8qFVeH9QuWqk95OBgkOVtit3Is6LSnw/HdqLe+53MjW3+qwA7ESdF9X4//vnbz4eb7fi7krAfJ4L3e+VCl7TYS5S95uKPtN+NlzwmSMGsV8rOM1HLsqxWtC8F3ddVZPXO/mTTPCsEvu0nz/NA/d7pT9e7X88qN3UEztx//1+eRuw3x428l5TxqmsRV0ph7bstxRDrqhBFJBTbo+2/VpBQLgWFGDCfGyIhwFFeFBOtFJhyo0FBmoKMT/6ZuLFxKvuge6nQ50P+zseDLf/frrrMWr42ebrDtpcB3WmkzLdtj7RQV16KcDNmhnokIyS0LHzdmHJLc+6lBGrzK0XGzRCnYqvVnLlYoZEQBXyyRIumUshEPEw1OLE9EjPbN/TlcFnq2PPyFPt5Jk26lw7eaqdOddBm+uiQ7q4KwMK7Gvt6oR+bVZPmJAjhyWIfi3ulWlzxkmH+llwD33Fx4L5mCteBvS/ccaHgTw4yFuOcmEJITLGh8f4cJALi3HgIA8R5cPCPGSYg4gI0GHpOqBlRa3ihEOVcKljDiXoUESsMsCmDFsVAYvCb5S6tFynhuNQsuwqlktJd8lpDhFFz8IryWgpCW6go7yizbiBm3fIql71dkjfBAyNgDZjl4W0HLuMaRCS3XqxXye9bOaPCsBlPXkQd56WwZtW4bQMHqR831/vtVK+293ceTW+n/S+rcb34p53u/nLauqyHHvXKt/t5q8b6bLfeNfMvG9mLyqJm0aqGXFeV+PHWeCn66OreroZNKddmlrIGtHwr+rJ44xvL+aqBS07IXMDsN3ulv7y5e6ymt4GbLWQ5SgT+PF6P6yXVML2kxwAGiX7OSDv0WlIqLvDRs6l3477dhOulF54U09kPbqLMtiIOM/ywfNaph6xfzmq3O4Wr2uxotdwkAPKYftpOb6fDZ1VkmfbBdAkuW6Vci5N2mfeyYL5sEvDWI2pmQE2PCEh+LkoDxNt3oKcZINU5DQRPbcwPTL6qnvw+aOBjgfdz3433PHVbO9D9MjTrekuxnwvbfEFbbZrc6qDtjwsws2ZmbigjJjUM/NOYdmlLDoVEavUrRfqFByNiquSsaUiuoRLFnBIPPo6k4RbR0Gg0y8n+jsm+h5Dh5+tT3RQ5rspC130xR76QjdtvpO12M1a7OZAByXoISV2VLc6rsGNieGDElifDDlgIIxbt2Y8FIiLCvHRljyUxb/qWUyCiosxcREyLoInRaiEGJUQIRNCZJQPBXnQGB8Z48PDPHiQAwtxMTEFMWnmZT3qYthSjFpLgLUYteYBSx6w5MO2QsicCZlSfmPaq4+71TGHMmqTRa3SgJZnE1N0bLyKgTIwsT4pMWHk5uziskfeCGp3QsZGUFv0qBJ2edKtTXj0xbBtPxM4q6f2Mv4d0Hp/UL5pFa62s3et4kkBPMlH99P+0zLYjPputnNvdwo3O9mbevK6FPrmuPZhr3ycDR5kAtf1zEk5vp/03taT+0nfXtx9kPKfFCM3zfwu6DwpxUpevVNMb8VcGYusEbbtJz1H+XBAxqh5dbWgeT8Vvj2oXzdSzbCtHjKdFSIfD8s5pxYwSPdTwYiKd1FJZr36rNvwdrsUMSlPqpkGYAupOFeVWNalLQdMRZ8hbVfm3drdFHBTTV7UMzfN7H42XI16KoAj4dKmbYqrRnY7EbisZyNmadZn2slEcj6jgbuZcWn8fEyIhyqYeRkj20KCygmzDNTkKmxuYfLl+HBP//OHw92PB5599er5g9m+Z9iRduJUO2O6kzXfRZlsI011USADotVZMwMblJHiOmbRLqp6lHm7DLTJPAaRXsFTK7kKGVMioAj5ZAFzk0lepW2iV5Ezi2/6x188He/6Gvry2dpkB2m+m7rYzZjrosy00ec7mbOdtLkO7nKPCDmkwb3R4MfV2DERrF8CH1Rgxoyb0w4yxMeCuWlLHvqSh/Lf5mcxMSYuQoE8GCiAJ8SohBiVEiNTUgwoRv78BQTIqBAFCpARERZUbqbN/IxXXY/ayzF7LeYsx+zlmL0Sd9RiznrKU0t6KjF3OeYogfZCyFwMmlJuddQi8qqYRt66nrVqYhP8UnLcwMnZxZnTN40AACAASURBVFWfajuoawKGZsy+E3Vsx5zloLGe8myDnm+uWpeNRCVkud3NXTUy93ul9weVk1Lsbr90Wo7vZ8MXlfR9K3+7W7ioJE/z4e8vW59Pdnbi7pudzDen9XrYVgfdR5ngu/1y3qk9yQb34u5m1Ja1Shph60HKX/ab7lv5tE3WCNtqIQug4tdCtlbcsxd3FxyKiILRirl/ent0Vs404+6rSiys4Z3mgZNSLGHTln224wKgJ2LSdpVfwYlZlHvp6GkpVge9Ja8+quYk7Zpq0By3KXxyRsqmrAbNjZj7MB243ysdZQL1qBM0qxppIKjlFV3q3XQ45bVVAEcFcFQirkrMHdBJ8mFbQLweEuASKnJEvnmS9inWF2moWSxkDAWZfDP64mXP48H2BwMdX796/mim5xFq6PHGxBPKTCdrrpM63bY51UFZ6Bfh5swMdEC6Gdcx8zZhxS3LOyRxm9xvlFg0QqNGqFHxlHK2QkgXcIgcGp6+hcHBphbf9M8Ntc/0PYIPtePfdFJmu4izbdTZdsZMG2Ohkwnp5ix28eFDUvSodm1Kvz6twU9I0aNi1Es1blK/Meuiw10suI+D8LDgHgbMzYL/J2egAB4XoBJCZFyAiAkRSREqIUQmhPCkCAHyEFERKiZGRkSYMA8JinFJLTltFxVDhu2Eq55yNxKu7eQvb9rdTHsbaU895anHXVXQXo3YC0Fjyq2JWsVOBc0u2LIyCRbOmk9BThl5RYe46lW1QMtuzLUTse4nvc2kN+s1HFWS23HvNug8TIfeNjJ3+6XzavKinr6opc4qseMi+PGg+nYnd5T2X1ZjZ9XkcTFyWYzmXLrbWuqsEPnuYreZcDdB512ruBN1HmaBotewHbY3QrbzYrTs1pW8mlbMUQ6ZG4D9OBsMSGgpk/QkF3Zxt7xiWtYsvShGUmpWQEDM2tX7ycB+BmilghWvMagTHxeA+4NKOeyMWzW7Sb+WhkvbVGGt0CmmiQjLebdhJ+5J2RQ+CTUoZ6XNklY6GFJzi15DSMNLO1S7qcD1dnY7Ys/57VGLKuXRO3hrrWzoop7eLya24/5S2H2QB+NObQP0mlgbQS7Cx8OAKkbVp5KRUS45Ezk/sjw1jFh8M9T1eLDzwYu2r0a6Hkz1PsSMdqxPtTPmuznQfvpCF3mumwIZEOHmLExMWEqKa6kFm6DslhRdsoRN4TdLbQaJWS8x6IRGFU8hYUgEVC5rg0vFb6AXUPMjc8Od830PES871iY6yTM99KVexkI3e7mXsdhDX+ziQvq4y/0ixLAK80pFeKPBvZahhoWIQRnqpY4waSUuuKnLHtqKj7bsoy956L/kzbgQlRChkhJ0TIhIilEJESIpQieF8KQAnuDD4wJ4XIiICZFRDiImxKY01KJbUotY9tK+vay/lQ3spb3NtHc359vNePczgVY20MoGmll/I+muRG2lsDnrVcdtUp+abeJvWngEB28tIN1KGTkFh7zqVewAltNi6K5VuGikz2rJu8PacTX16bz53UXr7qD65XT3h6v9jyf1Hy6bV43cXavw8ah208zftYrfnjc/HFY+n9Rvm/n3reJNLXmc9Bxmgm9ryeMccLudOUn7L4vATszVjDizDm3CKNkB7HsxT91vyjp1ARGl7NXvxt1xk8TJ2wJ1AkDF9ggoRgrGLyHvRGxxNTsspe+lQ0Wv6bgA1kLWk2K0lQYuCtGf3h4WA5a8S9dK+dQkvJ1Hkm4i/WpB0WdO2lW7acAjZUQMQit7PaxgVoKWmEUS0nBiZhmgYFaClqNMoAG6iiHH1V4t6zXHzLK4TX29VysBjr189KCc2i2AgJZfCrtCwrWIQbibCua9uu2Ul4KYxi2OLc+OiZikN4Mdg88f9Ld/Ndrx9WTP18iXT4mTzxnz3UxID3W2nTr3nLbYL1ydszAwAclWWscsWvgVlzTvlCbt8pBF7jTJzSaZ1SjTaQRqOVshpku5FCFjnbqOWIVNLo31zPc9RI50rE91kOd6mQu99PnnzJlO1nwXe6GLNd/FhHQJ4QNK7JgSN67CjkpRwwLEoAI7btycs1MWXTSolw5zU6FuGsRH+2UfEBehU1JMSopJyvEJGSYhw6SkqJQYnRIg0xLUz9aZEGPiAkRctFow0Ese5Q5oO8gHj/Khw2L4qBA8LoSPC8GjYvC4BBwVwweF0GE+3Mr6t5PuGmgvBs1JhzKk5bikFCsf7xZuBWXktElQdEirbkUtZLpuxG53c+/2i19Oqmf54H0ruxN1nObDp/lwK+45Svsva4mrSvwo4z9NB07z4fMicFGK7ie8p/nwh1b+MB04iLmboOummqx5DXWf4bwAZOzq9/ulm3qqFXM0AHvVq0sZJXEtP20Ul326jFWSMEmc7I3diNUjoBS9pqJd7eRuRlUcKwmRs8hszFVAxc7bxNshi4tHylmVZ4XoQdLrl9AP0qGYQfLueFvHWI/oBFmXLqIVOvlbTjGNg5gJqTg7MS9oVfpU7JRV7hGSgzJqNewIqtg2zjpoVSSMoohemHWoCl5DOuCIOXUxk6SRCB5XM61c+LCY2s+B+aA5ohfm/LbDciLvM8bcxoTbYBVTXRoRcm4YvTy58PrF/Ku+oe7HAx2/f9X9cLLnCWzw8dZEO2O+m7HwnDb7fGumnbk8IFmdNjPQAfFGysAo2XgVl6TokqWcKsCmdFkUdqvSYpIZtUKdiqdTcNQShpRHYVPw66iF5cm+leGny4NP1ic6yDPPKdMdjIUu+kI3fa6DBenlLL3gwQZlmDENfkKHn9QTphS4cSVmTI59o9+YsVAgbjbMw1rxsWAeFuyve6e4CJkQoxJCdFKCTkrQSTE6IUalxOhfDBSVFKHiImRCik7I8Vkjs+5XHyTdJ0XgrAKeliKnpfBlJXpeiVxUo+cV8LwCnlSAs3L0qBzZywQaMVclbMl5dRGT0CujOXjrXjERNHJSZl7OKTspRr673nt3UHt3UDvfzlztZGsh40UpelIETkrR3YT/IBXYS3gagK0WsBY9mrLfuBtz7ce920FLwS5r+A2HoLPh1x1n/HWfdhew74OuWtDcirtbEVvRa8jaVac5oBowVPzGiJzTCJi9nM2SQ5XQCTJmUTVgzrs0ZbfOL6JUfGa/hBlVcI1EhJWCTpolbhbBJyTbKYi4WQYoWAWHshGyJcxSF590XARbycD1TpGxPOmV0hMWOXlhVENEB5QcFvS1nbMZsygTDk1Iw7ey1wAFC1TTPFK6U0x1cDaM7PWYUVgP23wyul8v2svFDcy1XMh5VEudVBOHxWgrH0v5LKCae1BOhSQkDWPtoJK2iqkaKtbAI2KW3iy8GcYsT1nVolddj192PRrtfjTT+xAz0rkx1cNY7GcuD9Dnu0lznTTIoHRt1sbCAlJiRs8qW3kVl6TklKTtsqhd4TGrHBal3ao06cUmtVCr5OpkbKWAyqaubmKW4NODkMFnyJH2jak+2mIvY7mHvtTHWR5grfTRFnpYS71caL8YNaTAvFLhXqtw41LUSyl8SIIa1a6OW7bmfdQVJxXioS97qUt/nWvE+PAYHxYXwBIiRFICT4hRSQk6KUJE+fAYHx4XwH4ec8T4yKgQlTMxan51K+E8yofOquBJ+We8Ilf12FUjeVVPXDfib7dTF9XYeRU8LoX388HTejzj00fNIp+S4RERfRJyTMctBY3HOf9NM//D7clhMXqzk76qxD8clM6ricOUrxq0HBfCewnPftJ7t505y4cPEq6jhPsw6T7Khw+ywb24+yQXOssED5LuyzK4F/McZwInudB1JXaQCaessr24exewN8JWv5iesyl3AqaSV7sfc3kFWyYyKmMUp4zivFlWsCnSZgmo4jT8FlDDbwTMdtaaHr9oIsJCMtZRJpA1SZJGiVdINZFRF6Wobn0J0HAMW8hy0FaPeL6c7SoJsKhakDDJlESUdBXiEpAtjDUJfnk7YEmY1QbaqpGG0xKRVtaqhUWQE1ZCWr6RteYQbKVsCo+SlfaaQbuqCLjSftteFqzH3aBF5pSzsg5FwW9MW8SFgCXjNcfcZvE67KRZ4Wxi1pCLy5MvV5emFsf6x/o7hrsfTvc+gQ8923jzjDbXzZrvps90bU13MqHDktVpOxsTlG6ltIy8VVBxiYoOadopB+xyr1XlNKvsVoVRL9KqeVolVy/nKIR0Lm1tA7uMmh9ZGu1Ev+5am+2mrwwylwfYy32c+S4mpJu92M5YeM5e6pHAB5SYQS3+tRo3qkAPiuGDMsyYdm3GRllw01dcv+ydvLSF/5YDRKiYEJYQwlNiZEqMTohRCSEyJoRF+bC4APXz2BYUIEAhKqMn17yqVsJ5UgTOysDPMnZZj1zVY2+3E9eNxNV2/O124qoeu6jGj0rAfsa/k3SXQ+aETRrScnxyasKuKIUs9wflu/3Sd1f7N63Cbsq3DXp24t7DLLCf8lfCtoti5LQQ2Ul4WnH3YSZ8UUsd56N7Ce9ZJXVRAq8q8Q/7xeN85KwUuW+kszbVWS60F7VXXaqcRZzUC4s2RSNsSZskaYNgH3QEJAxQywPV3IJdGZLT4hpe1iQHBKSkXpg18OIaTtGudDPXax59w28oefV+PinA3wyLiAHeupu5qsJMuwWktFFqIiJiam5QRI4ouQmtsBwwmWirfiXbJ6KIsQtxg1S5Dl8fbTeQsUYKRroKyTrVLinDTCdoiWgDddUvpZkZqw4hmYuYc/C30jaZloxKefQhq6oK+mI2zXYi4NNy4zaFS8m92i0b2fiQXliMuKpxn1vFjzi0SZ/Vq5fBpkZIsFkRDT831GYUs970PZ7qfbQ89HTt9VPmTDdjupM+00mafEZb7pfh550sXERGzOiYOQuv6pWV3NKkXQba5R6L3GqRW81yk0Gi0/A1Cq5OzlaK6ALG+iZ2CTX/EjrchhztXJvtpc33MCG9zOU+FqSLvdTNXe5jQ3u40F45ekSzOqEjTOkJE3LcqBQ9IsWOGTbmXDSolwH1sJBuJszPgvmYv+gZyF0B+fAYHxbjw9JCVEKISAjhoGAlJoTFRcikCB2XoJISTEKMiolxWT2t6pXtxm3HheBp6b9Qi13WwLfbibfN9M1O8u128no7eV4BT8rAYS64lwu10v56xFoH7aBF9u6o+v648f5k+2a/elZJntQz398eX2/n3h9U7g5rZ5XUeT11t1e5qCUPc6HdpKfsNx6lfRW/oRl1HaR8uzFXK+5pxVx325m31cRB2rMX9+zFXK24uxY07sdcp2nfQdQRlTMLdlXOJAKV3JiKFdfwgkKSjbka0/BiKg4goSQ03IxelFRz4wp6Qs1JqTkxOTOl4YJyelIniIooNiLMz10L8zasW9CYghmW0TVrKwkdP20QeFkEUM0NSBi7cVfGJvOIqHLsghy/FDOJhPAp9QZMvQHlQEdYC8OtpDeo4csIUCrklZ6EtbE2NGSMbG15a/aFdAMW0Qm8MoZXJzRwN02cjahdZ+JsZF1aj5J10ijEzVIDlxyxqCvxgF8vSvttFhnHb1Q0Chnu+spBPYeZH4WN9ULG++eHOpBjHVsz3azlQQ7yFWXhBWWxlwkflhIWrAxMRElOGzkFm6DmkZXs0pRNDJgldr3ErBEZdCKdkqdRcFQytlLGUgrofNr6OnoRPtu/MPQENty2OvmcCnnBhg2wl1+wV/p50AH+Sj8H0s2B9kuRL9W4N3rChJ4wocS8EiOG5Mjhn33TSVl0URe9DKiXvuhl/NKfRVjLMe4yyIMmeStJ3nKCvxLjr8T4K3EuLMFfAfmwhAAR48NjQgQoxqW1lJpXvp9wnBTDP0N2Ug5f1mJX9djVdvK2mbptpm52M9eN5GUtflqKHOaCRwVgL+3bTfuv9yp3x/X3h/Wb/co3F623zfJpJXVcTlzvVU/KyeNi8qgQ20sH95KB43KsAboPcsBZKX5YAI8KsdNy8u1OoRGyFhzqw6Sv4jdWfaaST1dyqXN2ZdYky2gFLgY6IqUVHbKwiFwwy0AFo2iTh7jrUSXTTIJHxHQ3ixAQk+NKVkpFB0TEnEGQVHITCmZCyQRFJEBGT2t5OYMQlLMSSk5URPLRMS4q0r61YtqAeTjrLsZaSEgNS6lezjogoQYltKCU6WBtFhwqJ2dNT0IrcJCYTqhcX+GvTArgrxnLoyLMgl/KqIWsSiJasQazstas7DXmyiRjeUy5AROtLqq2EF41P2xSONW8uF2rZ65FLAqfiptyG/1qrl8jzAXMUYvCb9WYJfSwTevUy8IuYyrgkFJxNimNgV926QRE5CwNNcvFzYsIECFhjot6Q4eP8FBTqk2om4MDlJSUiZO3C6puadUtTdtEAYPAJGeqxEy5mCHhU2V8qphPFvPJItYmm4hdRy/Cpl8sDbevvHyKn+igzPfSIQMMaD9rqY8F6eIu9fCWu3hLL2TIYQ121Lg6riOMKTGvxOhhKXpUtzZlIc05qRAvA+ahL/np0L/ea8QFiBgPFhcgEkJ4jA9PCOFxASwugMf4sKQAmhQiknxEgoeIcVai3JW4cqvqkbVijtNC+LQEnJfCZ2Xguhq9rIFvm8nbZua2mbpppq+2kxf1+HExcpQPnW5nP13sfzhvfjjd/XS+++G0+c1567uL3W8vWx8PK+8PyufV5EkpdlpJXdSzB3nward4vVO4bOQu6+nTQmQ/6duJuhshawt0H2eDl+VENWi9KER2o6560FTz6fNWecYoTui4exF7XMly03BpHQ8QkFI6jptJSOo4po2VsGjTTcOERcQwl2CjYvJmaUxGTcooeS0/qWRFRaQQd8PLwERl5KBgI2+WlE3itJLupmNDbLyHhrZRkIa1ZT8LF+Csudj4MJ8YltOTan5YQirYlB4mNqJgabeQHs6mAjvr5pIkyGkhckIAnxSh53xihhS3FFRxuMhZPmreSMGx4W9YS2NSAkSKX1JuorT0VQWNIKdgok6DhobzqoUJtyli4Cspq2GTPOkygC5jOmC3iZhWhcAo4kQcep9J7tIIXSquXUoHLHINn6TkrBl5m3rWqoGG0dBwAsKikYVXkWAuLiGmoWXN3KJTVPNIK155xioO6LkGCU3CIfKZ6xzGOpuC51LxLPIqg4ilEBBY2PTCWO/8i6fQ/sfY0aebc88Z892cxR7eygvucj9/qZsP6xfB+lXYEfXqG8PGjGl9Srn6Wop9pcS+1q9NWYkLTuqyh7HsYUD9TISfjfxPzhJCdFyASAiRKQk6KUGnpJiYGBX7z4kGIilBxyWouAgJ8mBRISqjIZdd0mbUcloInpWjZ2XgrAxc1uJX9cTNTvq2mblpZn/m7Lwau9jOvN0vf7psXewWjsux01L0ejt7kA02APtuzLWfDl000ret8lWrcpIHrhupkwL4dqdwUkgeZ0NFj6ERsjUAeyNgPstFdyKOkkudt8oTOpGTvRWWs6t+axN0t2KuethRC1ijOklWL8jqBVmTKMTb8tDROTU7ItgCZfQQf02HnY9LiFYiMqWkeehoHxMXV7JSKnZMSCroeEkpxcvAAPx1xwYsIaVGBJtli7hqkyckRIC75qGivDSsm4Ks2OSAmBJgEYpmkZ2EALWCMG8jreWnDYKEiqvfgNipKNMW0rwBNWzBBbBJIeK1AregWoOqN6CKtRULjaAgLKs2YHL8kggzL8VMEaf7FESknrVp5JPlRJSMhHXIuTYRvRDxRPQit4oX0ImkRIxLI7aIKBY5X8MkJbzWSioUdxuiNnnco8l6jTGXNmRRenTCgEHokdMAu9wuJKtpaCUFaaChfMJNUEeLaxkFu6juVdR96oJTCph4dgVDzSdK2UQpd0vC2hDQ8DzqKpeMpa/DCYgp+PwwfLwHM9W3MdvHWH7JWunnwF5yEUM8WD8f1i9CDArgAwrUSy1u1Lg6rsNPKjEjUkS/HD2ixo2a1id/9k0PfclLh7mZf92jIxICRJKPSPBX4gJYUgBLidBxASopQMcFiKQIkxBhE0JkTIiKSVczOmrVp2zG7Ec5/1k1cl6JnpWBi2r07XbiZid128zc7WZvm6nLevLjaeOwlNhJeE8Kkd1c+O5o+91h5W6v8vGsuV+MHVbSp+V4KxtO2NUXjez1dv60DGaduuMieNnI7aWCO3FvyWcsOBQxDdfH3bCRsRmTrOzUxhS0rFVWtCkqPlPWJAnKGQWHOq0TZc2ypE4QU/HyVmVSxQwLiTEJJSElR4WbYTExzCc6KYgga9VDhiclJBcNYyQsxiSUnJKWVjKzCrqPiXET4QEm3k1BxvkbAHu1pGHntKyYaDOjpIe46z4m1s/ExJWshIyaUdFTCkZeyy3ZZKBwExBsxcTkikUS4Kx56FjLFsK0AZNjZmToaQ1hUYlbcNIJVjpBub5iY+DVGzAVfsnBwktXIYSxNtnaAn35tUfJ1TPXOHionIK1CRlxp8YpovmVnAro9Sp5DhlLRsGZBSS3UpB062JOTdKntys5+ZB5NxcpJYLZsDXp1oB2RdAgAO2KoFURsSps/E0jHWvnrsXV9JSBXXSK6n7FdkBbCagzTlnYJLKruDYVx6rkmmRMrYimF9NUAoqcsymg4VlbKCZhhU2AcvEQ3uo8DzPKR7zkw/oFS338lReC5W4xrE+GHNKgXxoJ43rsawVySLTSK0cPqPCvLVvzbhrESYV4qBA3DeKiQ/6qZ0khMi6EJwQwkAeLc6FxHiwuhIMCeIyPTIowMQEC5CGiXFiMj8xqSVWvYj/hPCmGfg6bF9XoRQ28bsRvdn7uzzLXjeR5NX66k62DjlLUdd7M1xPey0bu/qB8Uc9e72RPqslq1HNWSx4X4/d7pZNyspkMHubBolcPKNkeCS2q4VooWLtgK2WVZ4ziatASkjEDYnJAQPbxiDmzNCRlpE2Sg5grZxTnzVIHDV9zqZ0MfERC8XPX/by1olEEiElOEjzEJaRl1Jh4y0NBBFmrXgoC5K1lZZS4eCurYiQl5KpJkFbSSjp2Xk0P0jAx/npKRs2pGBkFNcRcDXPWE6KtqJAIsPFJMQkUrGdk1KySllfSY/z1tIqbkVGySmaMt+FnYONSUtEk9tBWXVS0CjVh2URoCEs2MtpOw1lJSCcdr1mDihHTEiyEDRnQbsC48Gk+alqAmTGy8BoqTkhEyYiojNds4JFcUpZVRFFQ8XYxQ7KJUlBWReuIfMgGWiQhkyTl1oF2VTHqriVDfqPEq+FnfZaYQxl1aItB814JtEooBg4hoGL4JOSompGx8iouacOnaIa0DUBfDujTbm3MoYzYVRG7KmiWBS1Sn0HsM0ncWoFdxTFJmHohxSCk6DgbcgpSsb4kxI4J4ANCxIAYOSiAD0hRL5XYV9rVcePapA7/RoUZ5cMHJOhh3dqkaWPWRllwUhZ+vqp1/9edY0pJSCnWMnJcUraakGHiMmxSiklIUKAIFZOg4gJUVAiPcld+5iyp2aq4JHtx28+cXdbAyxr481Djppm6203fNjPXjcRZFTyrJ4/KsdMyuJcJXu3k3zaLJ5X45XbmpJ79/6h4r+82sizd8w+Yl7l3Vt+21d3V1eVtOqWUKZvyEkXvHQiS8N57bwImEIgIBBAwEfDeEzQg6CmTcilLUY4URcpkZmXV3PkX5kFZ3TNr7Yez9vNvfWftfb7vLJfIUtBJujQ1Am7EULeM5ZYx9FP9sJxZwuwOHkU93qGndkbtyqzX6Nfz/WpewqkpoNYsZFzOBBdicDOGLBDeRsBRxxx1zFH2mhNmBcgdzbl0YR2vBGriWm5Kzw/Ip8tOuY8/jjJ6g5KJkHA8peVExBOEZCKpoKOswbSaldSw01puTMnIaTlxFTPEH89quVkDPyyiktLJiGgioaETsumkklk0CaLS6ZSOnZDTC3pe3sirOhRZLSdjEhNyWkrLKVlECQ0zqecnNExwqss12Q2zR1DemJvWBzEHzNQuJ3tMMXBJS+nWjnWgMrq49yKj/Tir65SG2s3sOiWb7OP0nXfJOXYpEzNL/WapRysAJEzpVK9wtGO+kIihbptCEnRbYqgj4jaF7Eq3mu+QsqwiRgwypmBTgfClYFPco7fyRnSsQZtowiufdPJHk05J1i2vorpawFQP2Mq4PYfZMj5bymeL++wJnz2OWqKoNQpbIpA+4tbigBK1S2GzzKPlAmKqgdmvmbgoH/hC1n9EOnBY3PO5rP9T5cAR49AJ4+gJ/dAJXf8Rac/H0p6PdYPHbGOnndMXndNnPfTzHvpF6L/ym2k7N+vgp2ycpJmVsjBSVmbSzIxaGDEjPWqYIvWTUS2VVI8SqhFCNZYyMfOQcjZsb6V9K4Xgcj64XgqvlcIbFXKzSm7Wo1frsY1qPOWzNjPhuWSgmQkVMXstCs2mfMvF+GqJjLm0KcSWDzjDVgWkYCnHO/1anp096hJSnTwqrhOgap5yvCtsU8zHEI9kMqQX5SFT3K5KOXSIkELoOD45O22RmkfagImugl1OiKkYjwKxhrI2eUhKB5n9Ad6IjzVUsEvCsqmAkOLnjsCMvpyJT8imcSElLKIEuKMREbVo4MfEUyk1qwKo8np+TDYdFU4QoomMll23igp6Xpg3nFIyslpuVstN6dglk6hiFWe03DmvYc6pLBkFBSN/3muoOJRJFSOtZpVs4pJVWrAI4wpaUs2Myadj0qm8nh+VTsOsIZDWi4mputHLiv7zxolu40SPuO+8YrQ9Augd/CnBUDu986RgqM3AGrGK6YKxLruMpaIPwmqelT+FmFR67mTAYfBqZfOFuElE9wPqsENv4k2WItBiKYmZpZmAs5EhY6Am7bPHQE0+4HAIRlAZI+ZUJAFxHlJUUF0tYK7h9koQKAWBQtCRDQBpzJoJOrIBIBsA0jiQDQApnzWKmEhQH3Fr/RaxR8mwcUc0lAvS3iOS7o+kPZ9Kuz6R93yu6D2sHz5uHDmpHzqq7Ptc2XtEM/iFYfiYY+Kch3YZZFxx0S54aBc9/7WnreGWasBYwYxFIYddAgAAIABJREFUTF/EDCVUW4Q1OURdgNQZjywLytIuYQoQpO28pJWdBSUlzNAgXYuZwHI+tFIKrZXCa6XwZpX8MG9u1uMr1VQ+4KrHkIUkVg44GjG0VSBmk1gh5IpDhkIIjHsMOb+TsCtB4bRouM1vEEfdxhxm9xnF9TBEmOQAh+JX8TAlO+rQaMd7Sj5nATImHaqi11wE9TmbilQygxJqXMMJKjmLYQjjDqPMQe90d0RExSVTAcG4m9oVElJco5dJMSXAH0MYAzC9L6lmEhJq3iTMaNgh4XhOy8lo2SsBe8OpTmpZeT2vqGFV9Ny6QThnl8/aJSWjoGQWJqTUjIZVt8sWIX3dJm5C2pWAZc1natjEDUC+4DXMOmQFDTejZC5CurpFUjaLZuyyhlOZN/DKJn5OySTEk1HplI8/ignG/MIJ7eAF80SPrPu4YvCssOeUuO+8U0RjdZ2iXvhCNNIuGLqiYY0BMpZTzrQKJgVDbeLRK5BGGPfa9NxJp4IDyDiAjBVFHFYJayYVgM2KMGStxPxlwhsCdKRDkfYBNdIbtMq8sskIII9a+BmnpACpqj59LWCeCdjqYWc55CiGXPmgo4jb8wFbDgeKQVc25MiGnBnckfJZ47CJ8OiCNplbRbNxhjVj5+S9h2VdHyn7Dsn7Dkn7vlQPHtOPnjKNnTWOndL0H5V2f67uP2oYOQlMnvcw292sdi+740Ma5UfOGjFoNu6djXsbMW8jBtVJsEa66iGgEgHKYXst7CzjtgpuLvmNZcxQCVhnCHczDi1n/SuF4GoxslEiNirR9Wr0wxywXCIqEU854v4wVy4XIvU4Ug55cn4gizliTm3KpUUU7LBFkcWAOKiH5Gzd5ACmE9jZoz6dUEvpDVvlFdwZsyv0490Zm4IwSgIqro0+UoSd0isnzCOXQOYgoWQTak5MzSQk1DB/LMQZ8XNGQGoXIZogJNSkkolxhnD+KMYZyhiFuIjiZw9ntGxCQi0ZBXmzIKWgl4y8nJ4b5o7kDbyaiZuSTs445Hkdb84un7fLZ8zCRa+uCWrKRl7ZyKuZBU3YMOtUNZyKGato3qVsgppZUNWCdIse7TyonnUoZsziZcS0BGqbkHbFo6mZBXWzeN4hL5vFFas4p2LFxZO4aBzmjHiZA46pHgulSz/eoRlqUw53gmK6ePAy/fJJ2Xg3f7hDNDEopfYoaaOwTsjtvygZ67TLWFYpwyKa1jPHUrDDLuN4zaqAy2Tk0Z0qbsSpr8RxTC8uBF2kSxs0iasE7BaPg6KJsIkbMX14dFJUUG0NM8xEbI2IsxZ2VsPOGuEpBYFSEKiEnZUIWCY8ZQIshJwZHEj7bAnYGHaqIA3bzhvQUi6o+g8reo4o+g4p+44o+z5XDxzRDh03DB81jpxU930h6fpI3vO5fuCIlXIGpF1w0y9D9Cvu6QsQ/W+5urk0Np/xz2f8C9nAfBqdz6CzKd9cCmkkkfmkby6FLCR980lkLgHPJuBGDJpPo60svlYK/yhmZXK9QmzW45vV2NV6slWKzufCGdRaI73lMFiLeLKoJYfYCgHALaWBcnrWB7ikdPVUv41L8emFqEGCG4Vhs7Qe8doEU0G1AJWxRINtEYNM1HdR1nVC3XfaMDlgpvarus7knKqyUw3R+3NmYdUuC3CGw5whnDUcE08mFDRCNEHK6Ri9nxBNpFSMnFHg54/5+WMB7miAORhV0MOCsbJFVDIL553yrIoxB2rm3aqyjlczi2smUV7NbgCKplO94lbP2+VrXt0qpF0CtQsOxbJHNwPIb6fRzYhrzWdpudRXcfs6ZlmF9deC9lmH8prf1nIpb4SdVzFLy6W6itk2AtaruH0NNqz7zC2XfN6lKuk5BaMgb+AHBOMwYwBijthp/cbRyxbaMCSlqce7RcOXhf2XhGMdLiWf2XWGP3TFLGLqOWOKqUHl9JBorMMpYyMGMaSTYjadSyvx6mUBuyoCaKMe02I1jerFSdgacaj8BmHMpQ0YBHG37kMIJW7nFWFVBdXVMMNs2D5HuhoR52zUPRv11El3jXTVouBMDKrH4VoMrpKeYtCVwx1pzEa6VIiWY+cMa0ZOy7o/lnZ9ouj5SN79saLnkKr/C8PIKdP4aePISeXAIUXv58qBo8bRU8DkBYjV4WFehjmdXma797/0bDbrn8sFFrKB+WxgNutfyPhns/75TKCRxT405/N4M4cvFcOtQmg+hy8XQksFfKUQXi9H1svk1QqxUYluVIjNKjmTQFsFgnRpZqLeDGzMIZYSZo271RGbElJxgmZxzgf4zLIIoEUN0oBFkQ+40rANlDNRrYjTe84imOb3XjTzJt1ipo1H0VL7LPTRlEOrHWk3jLRZBs+jnOGQkEJKphNialbDjosnEXp/zsAnJVRSTCUk1KR0Oq6gocwBlDEQlU0nVQxSNBGXTWeV1LhsqqjnZtSsvIaZV08VdeyShrEAyGYskpZLOWeVz5iFc3bFnE26DmvXYf2NoGMTsVz1mVa9hlVY1wI11/zATb/pesD+TdR7i3Bv+iwbiOkqZrkWctwlXDd8xptB+xqkXnJrHsShB6TrNuG+HXbcj3luBMxLbsWGz9z0qBcgTcUqJiTTYcl0TM32skbdjAGfnBNQc/nd56YufS4du8LtPauiDXs0IoeUoWYMCoYvaulDDvE0apbDWpFTxjaLGC6dzCSairiNSQQoRf0pBMBt6oBFFQaUjTgatIh9WjZukvjk0ylAlAEkBY+iggMN3DwbcsxHXc041Ex6FxPwQgKeT8DzSd9CCm1mAnNpbC6B1qNwOeQq4M4YqMP0XIA3ZKCeVfZ9ruo/pOo/rO77QtV/WD9wTD962jpxzjR2Xj98Utn/ubL/C93wCTv1rJvehrA6IHYnzOn87/fN+Yx/IYcvZANzHzjLBhay2Gz2R4Vr5vD5PN4shhZL4WYx1CpHlkuR5VJktRhaLYY/uDM26/HNmeRqKTSf8qchYz7gSIL6oFkYtioyqKUQADCTJAlbww51wmuJQgbSodZP9ysmugSDlzwKtpY1PHH2U/X0ECRnm9hjjCvHqcf/QD35EfXkJ6RFrh28oBs8B9L7UNZAxiiMCCdS0um0Yjoum0xIqHERJa6gBXgjhGgiwh0O8UcIwXBcNplWMQn+eJg7FpdN5nXcgoZTNgqKRkHVIm4AsnlAUTawmw5ZwyRccirn7dKWS70CqhZs0qs+0y2/+apXfwOz3CU9m6hxAzHeDFqvotY1j/YWbr1Huu5HXY+S8NMCfofwfBMDb4cd96Pur3HLnbD9LuG8G3Y+SXrvhIGHSfRxCrlHgncizmt+4+2w42bIuRkEGjZx3SbOaTk5E5+U03zcMUnPadNEl1M8Ley/MHLqY/lEN27XWvkTKtoQ5cJh3lC7gTNhEkx5DWKTkA7IuXruBKSTmAVTJRJzKngRjwUzy5OYU8caj3lMXhXTp6b79LykQxG1iAgTNwHw1wpY1af7wNlC3L0Q8yym4Pm4t5lE5hJwM+1v5QKtfHA+G2im/bMJXz0KV8LuFGwKmgUuIUVHOafqP6zqP6TsOaTsPaLo/1w78KV+6Kh55IRl/Ixu4KS67wtl3+fawSPWsZPQ9GX31EUvrc3LuIKwr/y3ns3nArNZ/0IOb+bwhWxgIRtYyGELGV8z728VQq1CqFkMNcvhVjnygbO1SmS19GGjEVkvk+tV4lojuVyK1mIoCahKfqAchmIujVfJBKRTDj7FbxA5JVOYjqea7BX2n6NfOTJ98UvKhcPsoQ45tU81NegQMwx0Ss8f/2Xs0C9pF0/SLh8fPfmxR0qXtH8p7zwW5I/7GQMRETWjYZdNwqpFmJBQkxJqVsVI67hJBT0qGk+pmUkVI6thFg38kklQtIhKBn5Fz01KqCnZVE5NKxl5ZYugAchrJvGiTdxyypac6lWXagmQbnjUKy7VNZ/1lt96HTHexW23EO0d3HITt9wlXHfDzq8D5g3EcDfiekAATxKe7bT/RT70OAndI9wPop57hPtJxr/XSG0nvU/SyMtC8Hkee5bHn2aQ7aT3eQZ+msHuEe6bIec3hONOxHk97Gy6ZGuwsWoUFsyiuIoZEE8BjGETfdjOpfAGLklGOuSUDiN7dLrjuILaC8pZ4ol+2CCzSplm4bSKMRawa7xGhZIxzB+8FEMcIZfRoxWTsMMmYcQ9BtKuqJCIQ0QlHbKghkYa2VGHNAuIKz7tTMA0F7HNxcCFBLSY8C6n0WYCXkihixmslcVbWbyZxefS/rmUbzaO1AhPBrWErVKPeEw/flbZc0jd9Ymy74i67wtl7+faoWP6kS9tE+fNE+eNo18peg9rBo8ax04BkxdAZjvE6vKyO/5/fo0PeDWL4cV8cDEfXCgEm8VQsxiaLwabueB8Hl8shT/gtVQhVivR5TKxWiE/mH82isRaKbxWIlaLoXLY61MxE25dDrOnIV3UbQgDWtwscoqmYA3bzqcqRtr5Q5e09CF29xnKuc8Hj/zOJmGYedOaqQHq2c/FlB7KmUOMy8cFXWf6D/9WN9HNO/+Zm9YdkdKC7KG4aLyg586D6pKWmVfQC3pOScOqWiR1mzSnZuc17IycXtYJyiZhQcctGkUbAduaz1xzShtu9bxbVbWIqgbOnFUyZ5O1bMIWIF1yKtdcymuwZtkh+xoxXEeMd0LOu2H3vYjrEeF6GIMfxzwPSdctv/lJDPwmZL1PuLfi3scx8GnWv1MOvcgHX2T9L7K+58Xgs6x/pxh6VSH3KsT9GPSyFHqRx3crkZel0Msi/jyDbie9z3OB7WxgO+17EIfvEq67pOd6yLHoVi559Q23Mq5huRmDYb1YPdbJ6zrN7j3L7DolGevQ0AY0tEHeUKeKOa5ljinpQ7LpkTSOEF47oGCzB6+AGlEItIZcBkDOBZU80mueSYfSqDWLGFv5oFcy6lNOBnTMuJlXgBRVVDsbtMxF7E0SXEwgrSS8mIIXU8hSBmtl/Yu5wGIOb2XxhYy/kUQbcbQRg7M+G2GTgZIxA+WCdvCopv+IZvCoduCoduiYfviEZeQUQDlnoZw1DJ/UDB7TDB3XDR8DKGfd9DaQ2Q6xO2BOJ8bt/pGzxUJoqRhqFULLxfBiKdIshpvF0EIptFgKt8rEYinSKkeWipFWhVyqkMvV6EY1tlaJrJbCayVirUSslsLLmUA9CgcMgjikz6AWRM+Pgjq/jk86dQGLhHDqPUquXTBlZI2IRtvYPV9NXDjEH+3sOfzrzj/853THqf6jfxw9/vHxn/49p+u0cuQKu/OsR8qwT3aBk91+3miQPZCQTZZNwnmPJqflVMyCko47YxPPulUVq7hqEVUNvLKW2fToqmbRjEUyDyjWMWvDKpwzc2btgrqBWzPySxrarIGz6JCvgOo1t+qqV7PqkGxCmus+803MdA3S3vWZv0FNW4T7EeH6JmB+FIUfx6DnSe92wvssBm3FoQdR6HkG3Yp798rEbok4KEf3a/GdUmSnGNqrka/K5Nt6dK8a3atG381lnxdDb2bTB43km5nETiG4WyF2ivjLYnCnGHqa9W0XgltZ352I824cvhG0bfqtS6g5ZeRDvHEjpUvad5515QS9/ejQ0d/pmaOS8W4Dm2JgjYkn+r0mOQboTfwpA28CULAtElbIpccdWrdaABtkLrUAkNICJknMoysGQUTFKAddmIpJmgVZp6joVVUQVQO3zkWARRJsJpHFFNpKootJaCmFtNK+xQzWygYXsvh8OjCf9DXiaI3wZH3WsE0KSii26Tbt0DH9wDF9/1FN/xH1wJeG4RPm4ZOW4VOWkVOmoROKvs+kvZ/qh47bKF85py+BjDaIeQVkXIHof7s3V4uRpWJ4qfjjtbhUIVrlyHKJWKxElkvE3/rEUplcqpErtehqlVytRNerxAfzz2oxspgN5hBL3KlJI+YUYgkYxSnEgul5oIwWA/WAaMrEGHZIaBbhpHi0Y/LS0d4jv+/+7LeDR/9AOXuo94vfySh93O4L7K6vaOePTJ391CNlizuPuul9EfFEVDZF8sfTKmbRKKxZJXWLoGHmzzpVJZOgahNVjOwFt3oO0s44FE2PbiVgW8Wsi6BmFTV/TYBpJXPOLFgA5LNWccsuWbAIlwD5OqjYQAzXYN01r/46rPnab72Dm7/BgW98xgdBYCsKbsehxxFgKwptx6FnSfhZCnqSgJ6lke20b68S3SlGDsrRgzJxUIk9T/l2c/6dvP/9QvZlKfJ2Lv2mFvu2mfuuWXi/kH1ZCr+pRd/Npg/qide1yEEjuZ0NvMwFXpUjuzViO+N7mPA+iHruRNx3Y9BV3LbgNWbN4qCS46T3SQcuTp3+REHpsfKpU23HKRePWYW0gE0rGOsQjPfCemnEZRJO9LjUHNSsNAvpsEnmVvEAGdMpZ4Sc2rlk0Kfn+Uwir5RKmLhRMzsFCAoeedWnawRN8wSwGAMXEvBiCl5Oo4sJ72LCu5TytdL+VhZfSAfm0thCCptNojUSKmCWiF0GSSYsk5e0fYcNg19qB47qBo9ph47pR06aR07ZJi5YKWeMIyfUA18qho8ZRk+5pq9ArA4vu9PDvIxy/j++7aVieKVCrtSi69XociW6UowsVci1amK1Fl2uRFcr0ZVabKUWXa6Sy1VyvRpfr8bWq9H1MrlSCK6Xyfl0IAHpMrAh5wcyfnvYoc6FwARkjDk0QbPUKaEpJ3sRDU8+3i0ZbZeOdUgpfSJKj4oxNnb5RN/h31z8/X+IJwbpl09OfvXp5NnPAhqhZbyd0LARxkBCSsmr6EUNq2oVNwBJWcdqIvoZh7zhVFRN/KpF3EQMDaei6VS1IP2siT9vFjQtvKaN3wQkNS1r0S5bskmWQfWqR70ESNch3SakuYEYvvbpb2GGu7j5Nma+AalvByz3I47HMdfjiPNJxPU07HhKeJ4mkBdRaCsMPEuiT9LY0xS6Wwju5ELv6qm31fhBJbZfix+Uowfl8F4xsl8hDuqxt43kd7OZb2cS7+ZS7+dS3y1kv2sWflgu/Xmp+G4+8+1C7kUxeDAb36vFdiuR3VJ4p0i8yOMPk/CjNPJN1H0tCLT8tqSe5+WMQUKaerjDwhqVjna6VQI5bQTSiiUT3V6DDDMrjTyKeLwbkDFQs0w60Rd0aFTMYTVzGNLwVFP9SdRqFYybBVRQRo87FZhyKmoTpZ3yCqKtB8wLpHMu6lxMeppJpJVGWkl4MelpJeFm2tdM+xYzgVYuuJD2z6exRhytkp4cZiFsEq980k5v1w2dMIyeNI5+pR/+Sj9ywjT6lXnsKzv1vIVyVj96Wjl0TD141DT2lWO6zcPuhLndXm4nyu1E/4uz9XJkvRpdq5JrFXK5Sq5VY2vV6Eotul6LrdZj/3VYrcfX6vH1Wmzjg+0nH1otRhZSWMShnk/5E5Ah4dZVSE/AJEl4TSGzlHRpvWqBdLRTPtHjlnNU00OSsU56x4m+z38+cvKPbb/9l/aPf9Fz5DfjX33W/8Uf2d2npy98qaMNizuPmUcv+pl9WS0no5yq2CU1q7ikYc9YhbMedQOQz9glM3b5RsC+6FAtg9plj3bOJlkAZLNmUQuQL7kUq07Jok287JCtOGTLdskGKN/wKFddsuuY8QZquB2w3fRqbkHqu6j+Hma+i+geRpxPSOdWGHiA27cJ93PS/TzifhH3vMoguyn4RQJ+lfG/SAdeF8N7hdBBJfa2HH5fib9tJN5WiW9nk29riW8b6feN1JuZ+PfNwrfz2del0Kt84M9Lxe+b2Q+c/WWl/HY++12r8G0zs1+LHtRjB43kbin8shB8Wgg8THgfZ9AbYWAzaJ+HDVmLEOWPgyKabKyH03tBQukVT3TbpWw1fcTEn1BO9mrZ4wG7SkzpdMqZBGSR0/rscoaFN2EUTjvkDJuAKpvs4Q5ctAsokIzqVbPiDknBJStAqoJX1QhZ5gh3Mw41k8hiAllKIYtJz2IKbaX8ixn/YhZfzGLNjH8+6ZtLoHXSm/dbSUCOyCcBWodx9JRh+IR+6Kh+6Kiu70v90HHz8Enr2Gnb2BnjyHFN/xHt0DHjyMkP/5952d0ouwthdUKsv+1p16vRjWpsvUpsVIn1Wmyt+mFPkVhvJDZnEuuN5EY9vjmT2KjH1xuJjXp8pRRazPlXi5FWNliNgHMJtBAA8qg5jZhjoA7WcPIBJ2IQeZRszCgLmuTyiR4VtU9DG2D3fDV4/I9dh37R+fEv2v/4s86PfzXVdmrw+MfT3RemLn+pmeoX9521U9r9jEGSP5yS0xf95oyGOe+QZOTTsw7FvEvR9GgaVumq374GGVcgfculXHPLlwDxkkOxaBWsOyTrDsmKTbThUV91KzY86k1QcQ3WX4XUm27JTUh906u57Tff8lnuIMY7iP4eYrrvNz0O2p4Q9icR5zPS9SwMvIyjLwjPY9y2l0Ze5wK7ad/LjG+vgB9UydfF4Lta7LuF/Ntq/Lv53PuZ9Hez2YNC5Lta/LvZ7EEl8e18+s+Lxfdz2Xczse/ms39drfx1ufxDq/iXpdIPK5W/rlW/Xyq+b+bezCbfzaX3G6mDmcxOJfosH3iS8d2LeW7HodUgMIeYCQXTK6AGzTK7kOaSc0Sj7QYeRTTWMXXlqHiiT8ueUDNHXUq+ij7ikDMFYx3y6T5IL3IrmBragIlPCbv1Rt64QzwdMIoRNTvpVOY96hKqrwXM86RjlnAtxLyLCW8riX6QtGbSu5TBWtnAYiawmPM30/5GEp1LoA0CymGWKCBD5FQ7rU03eEwzcFg78KV24Avd0DHT6Ak75Swwed4xdcE89pVu6Khu5JRl4ryb3glze/3ifr+wDxP0YYL+HzlbKROr5ch6ObJeiWxUiI1adLMevVqPrtdi1xvxjZnEtZnk5kxycya5MZNercVWq4nFfGgmgVQIVwo2VUlPwWeLgbpyGIy49VmfzSmdQjT8oFVh4Y5H7Rpu74Xxc4eGT35E7zje8cnPT/38H/uP/6nv2EcTF48x+871ffbrwaN/Gj/2J8P0oGO6F2UNxMTjGS0zp2OXtbS6mV/Sc+YdkpZLvgBI5uyy9SCw5tUvg9o12LTiVi+7VMt26apDvmQWrgGSNYfkmlu7ASqve/XrkGHTo7nq1V5HdNch7VWn8g6qv4ub7+K2+yHgvt/6CLNtBW1buO1Z1LNNOF+Q4AvC9SLiehmDnkfdrxLo66z/dS5wUIrsFUIHZfLdTHw/H3pXT76rJ/dL5LeNzLta4n09+aaa+LaR+a6R/ctC7oel8l+Wyn9eqvx1ufx/r9b+3Cr9daX6fTP3fbPwvzdm/rJafT+ffT+fe7+Q/Xap+Hom+bqW2G+kXhQiT3PBb0j3zSDQhA0NP5CwyHTjXZCYbuNPTF4+xu45S+/8ysAa1TNHpBN9GtYYpBeZeRTh0CXVdL/XIASkdDN33CaeCgFKm4Dq0/MhFdOrpOtZg3GbIAvKZ8P2CqKv45b5iHM+DjWTyFIKWcpgiyl0KYUuZbDlTGCpEFrO4B+iuHNJtBGDi5g95pCjyikHs8swcso4dNQwclI3fNwwetw0eso6ed41dclGvWgYPa4Z+lI7eNI09pWD1gZzuxFeD8LrQfm9mOBvftpmFlvMB1v5wHIBXy4GV4uhtUroQ2xps0puVmPrtdh6LbZaIdeqseUSOZ/210hPKexKQLoEpEtjtozPFnWr4x6DR8GyC6cQvdBvlprYozbBFLP7FH/wSv+Xvx068bFw6ErnJz+98sf/PPnzfzr+s38eOvqHi7/8yZXf/HTo8K/t9BHDeId77EqIPRgTjJT0nIqBnVVMVQzMebu4Barm7JJ5l2IDsy6D2mVQvQrpNxDDslO54dEu26UbgHzToVgHJBug+mvEsOFRXYMNm5B62Sa86pbfgrVfo7rbPtNtSHsH1TwMWu6i+kdB4BuvditgfRoCnoVc20Hb0yDwIgLuRr27cfhVEn2RgPey/te54EEh/K6W2C9FXufCr4vB9/Xkm3L8bSn6phLbL5HfziTf1hLv6snvZ7PvZ7LfLeR/aBX/slr962rtz4vFvy5X/rJc+b6Z/8ty5S/Llf9nfeb7pdK3C/kfVip/XioeNFJ79firMrlbjT1JYU/S8D3CfTuJtDBzDdTnXFr91ADj0hesK6f0zGELb1Iw1GYTTbN7z4vG27kDF2WULotw0qnkKif7RGPtuEsP6/heI88hpZk447COj5nEfrMk4VLHTKysQ5hzS6uobjbkmI+CSymklUJaSbiVhFcy/uUMvpTDW9lAKxtYSKHNtH8+gdZJqBAAYi4VppoC6D26wS91g8d1Q8d0g18aB08YR05aR07bx8/Yx8+aR05pBo6o+g+bR086pi566Z0Qqx1ldyKsdoT7t3xANQrNJKC5FLKQQhcyaDOLNbPoYhZtZtFW1t8q4suF0EIhuJgPzmb99ZinRrgrJFQKudNefdpnibrVMZcqDpkRo9BvkgXNUreCzek6o5keAER0bt95K48yefnL8TOfnfjZ35/5zU+6Dv32wh9++uV//PPpX/3r6Bd/aP/dv9POf66jdDgp7RDlcl5Nr2g5JQ2tZuRX9OyqnrEASJbcqpZXtQLpl93qNUi3DGrXvLoNj3rDq7/q0665ZOtuxYZbdR3SrbmUN2D916huw6267tVd96huQpprTtnXbtVd2PgNaroL6x/i1odB+zYJbUfAbdz1JOh4FvU+DQHPCfBlHNtJIq9i8F7C+yqFHRSCbwvE+0r8XS3xvhJ9XSDfVGLvyrF35djbYuxNJfamSL6fzbyrJb6tJt6Wot/NZr5vZN/PpL+fy/65mfvzYuH7Zv6HVul/r8/+0Cr9ean+w1L5/Vzmh6Xyt83C+/ncu9n02/nMm0by9UzscdT5JA1tZ7H7cXgj5Jjx6JI2hU/Giju07O5zRva4njliYFMYHacZnSfF1G7hWAeo5guGL1rEk5KJbkTLkVHaNZM9uEmC63luBd0jmvJp2D68cquOAAAgAElEQVQFNWJkJM2cDMAruCUVRDMTMM5FnYsJ+MOk2UoiSynfUgZbymAr2WArG1jK+OdT2HwSm40jxYAt7lT51HQ7vV0/dNTQf9gwcFg3dMQ0dMI8ccY2ec4xdRGYuminntOPnDBRztinL4O8LlTY55cM+IX9fkE/Iuj9m28bVCVQQwYz53CgFAKqpLtOumajnpmop5GAZpPwXAqZS/kaMWgm5qmFnRUCLIUdxRBAgmrCqSQcijhswq1yxCBG9EKPmiuj9Cgn+6z8Ca+SA4im2J2naVeO0y8dnzj3+YXf/PuJn/3jyV/9S/eh3/Z/8ceO3/wr7cpxxvmPPdwRz1RPVDBS1rCzEmpVy6hopks6+oyJv+CUtNyqZVC95tGuw8YFu2QdNq559OuQbgWQbUKaryHVNVBxDVTegNTXQc2GQ3UTNtxEzDdR4x2/9Y7PdBs13YINd2H9fdRwP+R8iNu3ws5twv2MAJ8S0DYJPY24nxHQU8L1IgK+TMCv0r69OPI6jb3O+PfSwbeV+NsS8X4m9a4ce5OPvCtHD8rRd6X4myL5Jk+8qaXeVMg3xch+PnJQib+vp76fy72rp97Xk+/rye8X8t/NZt43Et8t5L+fy/11pfrtQv5NI/1uLv3tQn6/Fj9opF6UIq8qoZ1i6H7QspWCHqeQW6RnJWCrw6acS+NX8YT9FyhfHWJ3nuD3nxs7/Sl/4LKGOeZSchXUXmrbERGl0yKkgVqBWTJNurS4VRZzKYImoV/NQJXUsJqWsnAyNm4OEGZd4jKsaQTNCzHPYsLbSsJLKXQx4V1KIR9yHku54GLO38rirXRgIeGbiXoruCPhUmIampPVbR4/Yxk7Y5k4Y546b6VddDLa3ZxeiN/v4fW6Ob0As8vB7oTEw5iSGtQzSCMzZJgO6afC2skfOfPoObCBh5h5AauYcCoJt4L0KOOQKgZpErA+jZizfmvKZ0kiphRsSMGGJGxIePUJry5sF8dADW6RRr3msEOTgM120aRiotMtpft0Ah2118AaZXSeFAx3dn32y7Y//ecnP/kfh/7l/zr183/+/T/+n8OnD5382T/0ffJL2pmP9INnw4rpAHswIaIU5NSagVlUTJTU03OAeNYmXHIrW5BuxaNd8Wg2PJpVRL+BGNa9ukUDZ9UhX7Ur1l3Kqx71TdR406u/DRvv+sx3EOMtt/IOor8N6+5ixrsB6z3MdM9nue+3Poq4HwaBrTDwJAQ8jbifx6Bt3LodsD8L2l/GvC+jnt0EsptAXsXQgxT2OoMf5CL7OeJtkXxTIffzkYMC8aYSPSiRb4rkm3L8XT21XyTe1hL7OeJdLfVtPf2+nvzzXPa7Ru5dNfmumnxXS/zQKr6txb6fy71vJN430t8u5N/P5/Yq8YN67M1M4t1cdn8u83omuVeLvSiGnhawlzXiURK+EXYtBawJowiWTMn6LsiHLitHO1jdp5STfTr6oGS0XTbZp2WNSSk9kvFO3CqzC6huJRsz8ONutVNCDZrFHjEVk4yGlVMVVJdziopuecmrrvn0zaC9SbgXk8hSEmkl0eWEt5VBlnOB5XxwpRBezoWaaf9i2j+f9M3FkUoQSIHqoIEDiUdd7B6Q3QVyeh3cfrdgwCsZ86uouHoS105jyklIMoYoJoJ6dsQmjDsVSVCZAJUJtywJyn7kzCQes0oodhnVqZyGtEyvjubVs2EDBzFyETPHZ+b7LALMIkL0PNTE99uFXiMXNwswAztoF2MmYRTUp3w2K2dUP90nGm6zCyheFccunLbyqXra4Njx33R9+vOBU5+c+uU/ffWrf/7tP/yPz/71H87//j/a//SL7kO/oZ76WHDlC0RICfKGcVZfUjhU0kzPGJhl9WRNy2iYeQuAcAXSL3nUa17dKqhZ8+o2UeM6qNqEtVc92k1Qfd1ruO6W3fBqb0Kam5DmNmz4BrXehk23PLpbXu03Ads3uO1h0PkoYLvntz7C7U8jzoe45UnE8YR0bUe8W0Hn06j3SRjcClifkc4dEtpNIDtx6FUS3U/69+LY6yS6lwkc5EL72eCbIrlfju2XQm+K5F6ReJ0NHpRjB8XI21ribS25n4+8zoXflcm3xdAPjey39fS7cuwgT+7nQm+K5HfzhXf11JtqbL8WP6gn92uJg0bqYCb1djbzZi55MJt9USKeliLPy5HtvO9RCroZtm2EHPOwMa7jGKcHLfRhQedZwm2xCqbZvZc0jFEdh6qiDcN6sYo24FIwvVq+mTlkYgxUg66kQ4nruJiOh0oopFmQMvPzoKICKWs+3YzfOBdxrueDiwnvUhJeSiFLKWQ541/O+pfzoeVCeKUQXsoFl3LBZtrXTCLlkCsDGyI2oV81DUtHveIxWE7xq6b86qmQgRW1CqOAOOqQROySsIkbMgtJpzIFGwsBWx635XFbAQeyfuuPnEkn22XT7SpGj4HTb+YNA+IxQDLikIw75BNOKdWlokFqhkfDcCimAPkkqKY7xGN26QSoppOgKmSR+c0iUMVU03pt/HHpeKffINJN9ctHLlDPfsTvOc/puzBx8UjP57+mfPXpsZ/9r+O/+KcrH//iwq/+6fB//P3hn/ydqO+iousEOt3rp3cnxeMlDaOknq5r6WUtvaKj1/SMpkO5huiX3Joll3LNo12HdBte4yZs2gDVG27VDVC56VBccym+9upvweZ7mOUuYrmDmu7j9tuw4SakuemS3wLEDwK2hwHzo7B9C7c/QLSPfPqtoHUr7NyKuLYjnicR13bYsR20v4x5duLwbgrdTaKvkvCrJPYqie1n/a+L4YNy9CBPvimSr3Ph1/nwm0piPxvZjWJv8uTrXOhNkdwvRd/VYm8ribdF4l0ttV8iv60m3pVj39bTe9nQq0zwoBR5U8/sl6P7+dCrQmS3ENovR1/XE6/r8b1KbL+e3KvG9+rxnTLxJINspbz3E+BNwrmG25J6rk88heuEKdBoY46YmUNO8TSiFUQhS8RlhPVS1CgnIVvIrsRMkno80IiiEbssC5sjdlkriwc19IxLVvWZyrC6EbIshICFiH2RdCzFvaspdDWFrubQ1Sy2kgus5kKrxchKIbScD7Wy+GIGm0/6ZiKegs+ccCmDBlZATw9oaUEDizBxCRs/6hClPMosos/AuoRbSQBSwqlIQro8DhRJTykK1WJwNQpV4/DfOJu4IKdeFI+fk01cklHPKafb1NNXlNNtKlq7lt6lprerGN0aRoeBO6Lm9MvpHUbOICCfBGRUUMOySyZxqwQQU1GtADWIjJxh/WSvktpFuXAYENMlY53Dp34/fOwP3Z/89Ni//13bxz87/9t/v/Cbf/vqtz/pOfRb4fAViE8JSqb9jN4QoycrHq1qp2oqSkVHr+gYNS1jzshsOcSrsG7Nq1mHlCugch3WX4N1qw75mlt+DVTeQLTXXIqbkOYuYrgNqu+glruo6Z7fehWQ3UGMt7yGTSv3plN0P2C7jxkfYtZHmGkr6HiC254EgK2gfZsEt4L2R37LYxx4EgafEe6XCXiHhHbi6G7Uu5uAd1Po6wz+OhfcTSCv0r5XSexVJvC6RO5l8Z2Ebz9H7Bejb6qJgzLxJh9+W0seVJIHBfJNkTzIkwd58k0xspdC90vEfj60nyf385FXhchOCtvJBvcrxMFM5nUt/qpM7pbIF4XwTpl4kcd3q7Gnef+zfOBxyns36r6ZRFdiyGIUyaBWWMVSUbqEQ+dVk70G5rB0rMMhnkS1/ITHHAHUUY8lCOj8NkU24CyFwEYabyT9JKDCTZIsammm/fWArewz1Hz6Bm5ZioHLSWgliaxkfBs5fCPnW83ja4XgSiG8ViJX8/hqHl/O4AspbCbqqQRsKUgTtQkiZi5p4xF2UcwuTNhFCbc0A+vyPnPWZ00jRtKtiIGaNGIuBO1lAqrEvbUkWk/6Kwn/j5wpJi8qJy7optq0021aWpuB1m6id2rpHQZGh3aqTTPdppm+opi6rKX1wFqWzyzUMPpVtB4Dc9AlpTnE0x4F26vlBSxy3VSvitLtUXEMtEFO18mpy58JBi6Mnf508Ngfug/9ZvjEx5/92999+tN/+vn//D+6vvzT2MlPmec+l3Ue8053+WjtBLe/JB8vSseqGnpWPDZnFbYA8ZJLvuSUr0CqFY9mw6NcgzQbsHYT0iwDkhuo4Wuv5gZiuAVpb3r1t0HdDbvsPmL4xme+5dHcgfU3vdq7mPUOYriNGO4FzA8jwAPMeM9n2goD24R7J4U9JcHtqPuRz7IdcT2JAFthxzbhfkF6duLwywi4GwV3SGg36t1NYq9zob0svpsO7OXCOylsJ4Xt5yP7+eB+Ofqunjqop94UQgdlYj8XOigQe5ngXtr3thTdzwb385FXqeCrbGg/H9rLYHt5Yr8a3yuRL2K+lxn8dYF8XU+8KhLPc4GXhfBOPvi8EHpZijwvBLcSrkdp770oeJNwzsP6slvrZA57hJOgZJrXfc6r5OhZozoWRTU9pGcM41Y5qhWQdqVXycz6bOUIXIv56nFfxmvyGQWoikZaBClInXHJGgFLI2BaJJwrMfdqwruW9m1k/esZbD0XWMv514uhjVJko0isFIKrebyV9S9lsEYMqgaBLKxJOCSkTRC186M2QdQhijpEcZcsDetyqCmPWTKoMQaqPnBWxB0VEqol0Q+c1ZN/40w7fkZH+cpIPWuiXrBOXrQxrlhpbTZGm53ZYWO025ntVmaHhdFhonfq6B02Tq+D329l9brEo4CE6jcKSEAJcEcMzGFIxhQMXpKPXub1nBEOXZaMdkxdOtZz9Hf07rNDJz4+8tO/7zn22Rf/+Y9Dpw6x+i7RL33Baz+q6j0NUdvR6Y44r6+knKprptKi0ZqB2bTxWzbhOqiat4tXPLplUL0BqVc9qkUTbx2Qr7uU1zzKm5jpBqy/jRhvo8a7PvMdUHcXNd1FDbdh3R2f4Taqu+e33vNb78Dab2D946DtIW55FLQ+wm23AcUT3PEyjT0lwadRz1YUfBLzbIWsT+OerbDzZRx9SbqfR5wvg64XuPNlDNlJ+V7GPM9JcDeFPovCr1L+3ajnVQrbK4Rf58Jv8qH9bGQv5d9LYdu443nIsRMFX6cD+/nIfo7Yz0eeR+FXefJlwrebC73M4DvZwF4lupv2P8sGd3Lh3RLxshB+ng48zWAv8qFnJeJ5hdjOYk8yyL24524MvBqFZhBTQMZQDV60Mkf11D4rZ8wppcsnesRDbV4V16NggQp2AjLmcQ/pMYYAdRK2+owSv46bQ8xhmzRpF5W8ijwobwSMNZ++SbiW0t75mOtqFtvMYesZdD3rX8v514vBjVJkrRRezQdXCsGlHN7K4osxbz3szCOGmFNM2AUxuzAGCEmHJA6IEm55Btbkfeai35pBTTFQEwM1KcRYDrlqMW8j6ZtNYfWkfyYV+JEz8/gZ69hpG/U0MHneSjkNTF5wTZ23T50G6Gftk6cctIsO+iUHo81Bv2KZvmCmXTJMXwSFw6SNj2pYmIatmeoChJOGqV4Nrc/IGpINt8koXbTOkxOXj/GHLvYd/lX/4d9TLp48+8t/GTnxyef/9r9Y3eeGj/2RduYjWdcxYKIdHLlE0LtT4pGCeCwnGSspJufM7KaNv+iQNO3iNY921WtYcatX3ep1ULXmVt2AzTdgw3WP7rpbedOjvuU13IZ1X7tVd1HTbVh7L2C/DevuoKYHuOMbxHjfZ7qHGh8ELI+D1se47TFu2woDTyLgVti5TUJPo+CLrH87iTyJebfCjq2QY5twPou5n0fczwnP85DreRB4SrpfRKEXEfB5xPUiCr1IoM/jyG4C2cuGdrLBF1HPfj60lwnupYO7Sf+rTOBl1PsUdzwPOV/G0VdJbCfh28mE9rKR3UxwN42/SPtfFSIvs6EXGfxZyr+dCewVyRf50LNc4GkK3s5iT1LodhZ7kvU9iEP34uCdGHQtCi6GgKiW5xVOevjUuFPrkTJRrYjff8mj4uI2TQq1JxBrFDSTbgMkoydgI6rl1cJQGgMgndApZwZN4gxsLCHGhbBjkbC3os75sG0z41vNoZt5bL3g28j6Nwr4ZjlytUJslojNMrFRJFYKoVbW30wiM2FnwadPuOQxu5C08WKAKOoQJRySJKjIeNV5zJTHLDnUFAPVMVCT8VmKYVc9jjZS2FwmOJMKNDJ/0zNw+jJIPeuhXYZobQjtEsJoRxiXUdYVhH3ZM30GYbXBjEswsw3mdHmYFyBWB2lkulidmIqOapmETWYTjgv6v7ILKPKJbv7QBdFwG3/ospY+2PnRT7oO/YJ64bCGRTn/x59SLp1m95ybuPDl4NE/0M4fYV8+Yh1rwxi9Ye5AnDuQk1NrGlpKMjprYMwZmfMmzoKNv+JWr4KaFad8za1cdSo2nLJVu/hrSH/Do73h1lx3q264tLc8uq+d6tuI8TZsuIubb7rldxDDTZfiG8T0wG9/GHDc89keoMaHPtMjn/Whz/QIM28FHVsh21bItk04HwVtj4K2xzjwOOTYClof48B22PEEtz0Pu5+TnqcE9DwKPYt6toP251FkNxt8FkNfJnwvM/hu2v8y6X+dC7/KhnYS/r1M8HUGf52NvEoFdhL+3ST2KhPcTQZ2YsheNvQy6dtNBl4moFcFYicb3IpCO3n8GQE+i8HPU8jzlO95Bn2agrfinu0cvpVGHyWhhzHobtT9TdyzgduamClnFqASqnGyWzfRDXAoDu5EzKlpkAjpNsTcxhhkhbWiYggk3QbMwCedaht3zKtkJhHzTAIh7OKETVjyqFaT3rmgZSXuWk9Bmxl4M+vbyPo38thaPrBRwDdK4asV8mqFWC+G1ouh1UJwNY8vpNAZwp1HdUlQQQKiqEMUdUjiDmHCLoq7ZBlYU8LMRb85hxpSkCYBanI+80zE00j6ZrOB2UzwQ/3IGcy4DE2exRiXMOYVlH7Rz2oPMC/52ZcCnMs++vkgtwPntuOcTj+/C5cM+YR9uLif1LMwDQ3TMJzCUT2ty8IdFQ63iYYvqSZ7ZZQOypmPJts+Hzr1h/4vfiefHr782a8Z/VcobSfO/vpfO/7479zeMyNf/kHWd8E53R1gDoZY3Wl+f1E6mhIM1XT0OR1jzsxZdkhaNuGyQ7IKalbc6lW7aB1UbILqdZd6w626BmlvI8YboPKWR33XZ/4GMd3Dgbu44w5svIca7/rM93y2e6j5AW58EvNuRTwP/bYHqPG+z/bQZ9oKOh6HbI9D9gd+w+Og7UHAdt9nuYcaH4UcjwL2xzjwJOTcCgPPSfeTkHM7aH9Kup5GXFth5/MY9DTi3g67XmbwnRT2IoW9zoV20/irTHAvi79K+XeT2KsYvJcN7ab9OynsdYHcy4ZexdBXcWQn4duKIq/y4d00/jwGPUui2wn4QdjxhPA8T/mfxLxPM9iTFLqd9j3NBbaz2JMcdp8A7sSgu1H37ahnFbc2fZaMVUaapE4exTDZa5wehMR0n06Y8zlyfmfYrqkQKOnSxjwmwqFLQBbMJEa0fJeQEnXrYk55DrOUEW0zaFkkgNU4tJ6CNlLIRha7msc3ctjVgn+zGLxWDl+tEBvlyGY5slYIfqhmEqlHXAXUGHfJInZR1CEhAQlpl5IOUdwtz8Dagt+c91sLmCkFahNeTQ6zVEnPfMrfzIXncvh8Fv9vzvycbh+jDee0B9jtAVZbiNsRYl/B2VdC3CshRhsh6AwLOkhRb1DUHeR2RNXUkHo6auETBhampjl4ww7xmIbWJ+g7p2cOioYu0tqOyIYv9n3xm+HjH4lHrpz7+Ncy+rhotLf/2MdDpw8PHv/dpd//dPiL38uHLrqmu8LC4ZhgKC8brygoaeHwvIk9b2AvmHkth6Rll7ScsjWPbgmQrgLiDVB11au96tWu2UTX3YobkPprr+a6S3nLq7+DGO8hpnuY6aZLed9nuQsb73gN3yDmu4juvs/8ELc/DjofBhz3vMYHoOYR7t76f4l6z+ZG8i3N78sotIpYxa60Wu1odu7cMbdvm6rqcrTwhg4ECG/TJ2wCaZAJl0h4b+k9WVW08ABNFVlVbW5rVh9FL9g9G3HeZES+/MV5/ufJk88/RTymiIe4/zFFPQjBu5j3MR26i3k/Jf0PCe9jwvuY8j8KgYdk4CFJfOIDn1PE50zwS4Z5FMi7hO+nQvinPPNLKfqYYn4pxX4uxn7OsV9TxC+FyK9Z5m/l2P9opH+rJv6tLvx/zdT/W47+lo/8rRT7H+v5f6unfi1Gf63EfmskHtOBL2X2cy70tRT9qZH6XIx+LoXvs+SXcuQhF3ooR+4KzMcK97HCDXNkJ0ueCYHDuD/nNsccmphLl/U7rTPPmlF/2LZUDeNHNWG/lEgREOnQNYUwZV9JEUDUYw1YF2n7ErLwtsoge+ngXtJzmPIdZ4njfPC0EH5fDp+UmQ/1yEU9elFPXLSEp052uZ7+0OA/NPj3df6oxO1kyGbMU6IcOcKUI6z54B8VstVZZCPh20j61nl/lQGrLNyKe3dy4cMKf9JMHTeE44ZwUE/9kbOnn+a1r9KGqdTaq7TuZcb4Nqt/k1l7mTVNZXQ/5kxTWdPrrPF1HpDVvasZpzSPLKddshS4mHLr/Tpx0KyyyX40iX4wi34wS16I//E/iP70H1XP/6x++U+y539xrog1b78xyV5K/+W/zv7Df5T80/+19OM/r774MyJ7mTSI8/r5unOx6VBsAIs78MqhR78LLp14re8I2xlpP8I1H4LWM7/5jHCch4BzwnZFOS8JR4909RmoGwIGHDwKw+MIPmbhmxh+lw5O4viEw+54YsLhkzB8lwzeJ4P3Cf+nWPBTMvQgkB8TxMeI+zER/CyEv2SY+wRxF8HuoviYRW4j6MeE9yFJPKZDnwvMx6TvY9L3yPvuI/BjOvCQDH5O+j8LoZ9y7Jcs9VOO/ZqLfs2zPxUiXwvs1zzzNc9+ThG/lrjfqonfSpF/q6d/LSb+Voz+Vkr8WuT+Von+UmR/Kcd/Ksd/LXFfc6GHZOBLhftcYH+tJb/U4/eZwEOZ/VRkH4v0QyXyqRIbpwJ3pcggRwxK9PuEZz+KVQlXAtBn/S7CtEBbljIBKORY4d3WUtibCSK1WKDC+koRIkmAhWgAXpUk/QDhXKHtSymPqZ3AN+P4VsK9zXt2Be9+OrSfJQ9y1GGBPCmxh0Xmaav2pBQ+LkeOS9xhkT3Mh3cyZDvhq3FIPuTIEpZc0JojLPmgNRe0lihHPQK3E9513t9OeOocVA0DrbhnM00dlmMndeGwnjyuJQ8af8wBKfOcsDaVNcwkDa9T2pdZ4+u84XXWNJUzTWXWXmUtb/PmtznTm6J9rmCdyzjmUqCiAMpTyEoEWODdax6tBF54C6heaV7+ae6//28z//ifZX/9b8vT32pnn0FatV78EtYoxP/835Z+/CflN3+v+O7vl5/9CVa8CSie50zKoknUsivrFvEWtLiPaw7c2n1Ec4TrD93aU5/5PWE58RlPvYYzt/HMaz4PWM+9hkvCdk0AAwbrBhzdkHPAoOMI3iddN1HfKIwNw9Bd3D+moQkD3XLofdz3UQjdxn13nOc+7nsQ/A8J72MU/5oMfs6EH9LMQ5q6j3tuIthNDL9L4Hdx9yeB+CiEHlLkR97/Kel7SNM3Eexj0veQDD6m6a959lEgv+S4z2n6a4r5nKIe0qEHgfiaYX4pRX+pxv9WT/7WTP9cYf9WSfxW5n+rCz+X4r+V4z9lma959qc8/VOB+5pnfilxXwvsz9X4l2ricyHykGc/lyMP+dDHHHmXJR/y3E2evsmRt3n6rhTuZ4PdbPCDQBylqBSy1mY9BQKqc54CCW1loxm/q0gh+SCYDUH1iC/PYBy4VmQ9FGJK0KjfoclRSMiiFvy2GKLdSBFFylENA1UWrEXQVtzT5r0bvG8j6dtMBtrJwKYQ2Ez6NnnfOu9p8/52zF3h4BLlyBPWlM+cJSxZwpoLmnOELR9ylGigxsF1Fq2zSIl0FilnNYKtp4N7xehBJXZQie2XYwfl2B95QQ5pxjSds82nzVM505uc5W3W+DZneZu3zOQMr/PWqZzlbdY6lbXOZEyvM1ZRziXjzbNZ31oMWWas6rBLaxc917z8s/yb/2PhxZ/UL/9pZer7NdFzGrLAGoVraW5t/hW4qv7x//xf1mafG6a/M039FVG+ZZani3Z1xSqrmsRNm3zLrtoB1fvI0oF77dCjP/XqjnHNCb763md+7zN+wNY++E3nfsslYbvwWa791uuA4zpk75BAJ2Drkc4xiw0p1xW+1gvYxiw2DsM3Efcth05o6DbqntBg32saheFbDr0JAzdR9CFJfC4wj3nmIcd+FEI3Mc8NC484+C7mvo3jdwx0S4J3NHwf931MEiMK+Zjwf+aJMQU+COSjQHyMuR8E8iMf+JxmHjPkY5r+qRz/mo/+mmV+LUR+qyZ+LjE/F5ifc9SvBfanPPdLIfJLKfZTnvmSoz9nmc8F9j7ufkj7v1a4n6rc1xr/KUt/LnEfi/RdJjjOEPdZ6i5PTvLUMBW4LbPjYriXJS+z9F7c16CwQhDM+p3ZAFQNu5s8XWK9hSAsuK1bxfhmOhyB9M0kSTo1joVZPgAkCDjmtbKwjrSqaGApimhYcCUMa2LoagTT8R5t0mvkfaao18D7jEm/MeUzC15D2mtOeQ1pvyXp0Sc9xji2Fse0UUTD4zrevSZ4DYLXkPIZs4QlH3IUSGeBfOp29koYrsc8rRS5laW3c+xmjtnMMb9zVgAVWYckD8iLgLhgnc0754uOuYJjruAUF6xTBcd8wTZXsE0XHPM5y2wJUGTs4oR1Putbi7pUecKJaeYdyrfLU9/o5r61L8yL//Jf5/7xP/ksGmBhFtNIUK0C1shEf/kvDrVYN/PMuTC/+uO/xBwadnW2YFVWLZKKWbzhUK9bpVtO5bpdtg0tHrpXT/3GQ9zwLmA+gFTHXsOHgOW9z2Eu3BYAACAASURBVHhJOC58tmvCfkU6OrSrS0NDzjsII0MO6hK2IeUaxX29oGPIIGMWu435xzQy4dAxA41YaBhG+hRwy6F3Me/Hp4NXlv6Uoz8mA3cJ323MexP330Txmwh2y7lvGHhCgLdh9GPMfZ9w3yU8EwYdE447Fr2Nez/ywc+p0KdU8EGgvuYjD2nyIUd9SoYek8EvMe8XnvilFP+tmvy5GPmaIr4KoS9J8td8/Lcq/yUXfsxQHxP+r3nmLuF5yFEPOeZrKfK5GH0sRD5mqJsEep8JTDLEfYG6zZO3efq2HLmtRm8K1KBAnQv+bQ7ZEygBNp03M1WOuN4qbybJpNe1kWbTPmccMVZjod2iEHZpUwEXpBE7Fmd9ZrXPupAkQcqxFHIueg0St1GCG8Ruk9RrUxB2BelaJBzqgFNNOFRBh9pvUwat8oBNHrIpQjZF0CoPWuU+izxokwatiqBNHrKqKMdC0K5mHIuMa5EBFhlohYOWWWghii7z7rVUwJ5nkBLrLkU85ainFHH/zlkZkmed4jwgz7lkZUBSQmRF51zRKXqqEiAugZISKCshspJLWgAVGYcsCy/GQZXgtYQsSofqtUP5FliR+KwrU//Pf1B++3d21axjYS5kWbAr3ppl00uvvoGWpbrp5z7TArKqxBZF9Jq8AGraiLZiFFXNkpZF0bbIt10Lbati32vYhZZOfZZ3AeuRR3+M6k58xndew5nH9MFtvnBbzt3GC7+5E7L1WaRLgb2gvUc5z/3mq6C9R7hGYXjEYSMOuRWCY9Y9JKFRGB1HkDEDTjh8kgiMY+iYRUYMdBPBBgw0iuBjDruNem6F4JjDbiL4fTI4CuNjBroLIw8Cfcf7JyxywyIjEhgz0G3Me8u57+KBOxb9lAh8TAYmHP5RCH0UiMcU85Dw/JQJfUkGfypFfi1Ff8nQvxbiX7LUFyH8twz7Uy7ykAp+zlK3MWwSRT8Kwc9Z6j4dfCwyD8XoTSp4mwjcpAI3CXyS8kwyxF2Bui1yt6XwTS40zAS7OfqYJw7TdDngSnlshRC8X0wdluIf1kvNqL+V5CKQfjsfj7tt6RCUp9EUieVZAtFK/JaFpkDVEoEobqZQg0nxwqJ6ZV987Vh5C2nmwNU5SDsPrc1B2mlYNwdrZyHtPKIVIbo5SDuH6cSYdg5dnUV1c4hOhBtEmF6EGyW4QewxiT1mmccs81rkbqPEb5L4rQriaRsDWWVRI4vrWdzEYfo/8hwd4pxttghIioCiDEkLoKzgmCs6Zou2uZxttugSF13igktUAGUFp6gIK4vIYhZdqlLOsF1JOxeDlkX1i7/DDar5//6/rrz+l6XX/+IzL/j0KsP8D27jklHyVvH8X3TT32P6RfWLf4WWxLa5ZxHzomCUtjFdzSqtWSTrNsW6Rb6DaI68hk2r7JiwnnjNB9DqMWY4xnUnuO69W38Eaq68tg+Y/gOiO/dorwnTZcDSIYGroK1LOnq0qxsCrv3WIQONWWTIwJOoZ8xik4j3Nu4d0q4R555w6IhFxhwyZOCbGD6igRGNjDhkzKJ3nHvMeUZhdBLzjCPuSdR9E8Fvor7bKH4T80w4dEwDN2HsNgzfxfwPAnkb89+x6C2L3UY9tzH3XcL3UaBueeImin8SAp9435eE95di7GuG+rXI/VKK/1blv2aoLxnmkfd/KYTvk4HbGHbHe+8T3o9J76cs+ZhlHtLkfTp4kwzcpomHMjdOB27TxF2Jvq1GbkrhfiZ4mSbOs+Q+T1VoVECNxRC0nWI2M+xuIXFSz35YrxQYNwfqOcgQtC5wuJl0aXMMRiEWn0VNOpY8erFD8cIqfeY1yyzS70zSbyzSZ1bZ9xbFc7PyhUX2g1n5wqx4bpK/sChfWFU/mhXPrapXFtWPFuULq/KVY/GtffG1c+mta/mtc3nKufzWtfzWtTIDaGZh7SyimXtCFtHNwToRbpShRgVqVWEWlc/+x/5ZwTldcM2WQHEBlBUgSREQF1xzedts3jqds03n7TNF+3zeOZ9xiDJ2cT2gK2Ar1TBQJMy0Q80BK36TwqZ6u/z6H+T/+r+v/PiPwMIMrpVBi9Ne46LXuKSbe+HWq1nESjq1FvHr1Td/pS3LaYcma5LVHOqSWVy3SNs2acsk2YKXtsHFfWzllDDtOBe27Kp9YOkQ0RwBi4euhSOn+sSx+A7TncIrF37jGbJyHXQOOawbhq/85iuvYUBDYxoeMcgkDE8i7lEYHrHeMY2MI2ifQTpB+yDoGNHwmIPHHDyJIAMaHEWxMYeNWOSWw4YkNGSwMeeZMOiQBm+j+G3CPwnDkzB8yyETGryLYEMSuol67iL4bcx/y2G3CeIm4r6JeW6inhEFD8LYpxR5z3sfBf9HBv7EIF9SoU+870uK+MQHHoXgp5jvUQh+yVIPqcBdzHObwMcsfC8EHsuR+yx1nw4+FOhR3HsTw29y1CRDjNOBm2xwkPb3M8FxLjjMkZ1S+CgZWA/Dw51qmcI3ksxxLVVgvEfVdO+gvZ1lG3GiLdAJxExYlqKYmbAtJf0uEtC6lC8g1TP/2hy69AZceAGpn8PqH5CFZ7DyGaj4waX4waV8BqpfgMof7fLvHcpnDuVzu/yZVfatVfa9Vfa9Vf6DXfHMKv/BpvzBKn9ulX1rlf9gkX5nU7wwK55ZlC9Mih8tihdG5Quz6keb+pVl4aV18bV9edq2NGVf+uP/gJxtNm8XFQFpCVYUIXkJVuRd4pxjLmufzjvni05RwSXOA/IKulDzrxbx5XLQzNtkKWQp5TNFoVX3moSwLVhkL3Rv/qyb+c61NIeqZwH1tNu44FTNGiQ/+o0LfqvWIn2jm/khChuB+e+yLm3eqmxCmrpNVjPNt23Slnl+wyHdRVZ2oYVdQHnkNewDCwfg4hGyeuhaOvaYDmHNKbD43qt/j66+QzQXuO7aZ+5TUI/BOn7HgHR2ArZeCBgyyE0Eu+P9t+nQTdQ3iuDjCDqOooMw2POZJixyE3F3A+Y+Ye+HkXHUPWDRIQVck0Cfxgc0NvQ5+4SjR0JDCrjh0DGL3cTwj4nAJAwPSHBIgf0gMAw4BkFgEnXfJAODqGdAASMamMQCN0n/bSLwyAc/Rr33Ec9tFP+Sox8Ecsxi94LvNu6+49y3UfyORW7j3lEYn0Td97z/TgjcJtBPGfIuFfqYZSZpchRFx2m6l3BP8tQ4Hbgp0JMcMyrSV3HsiEPeZaiTLCeg1pN6eicbKbPuMu3uHbT2ivxeUdhOhbM0Vo0QlZhPICFgccpnWSyEPWFEHzDMhvTzLKYljKKgfj6gm/Xrpj2rUz7Na3z5R3zlDb74I7rw0r3yGlt+ji4+R9XPENUPsPxbWPUMVj+HVM8A9QtY/RxW/QApvgPkPzhl34HK7wDlC4fiR6f8lVX2rU35vVn6nUn6jUn6jVHyF4P0W73on/WSv/7BmXk6b5nJ2+fygKwISAugLO+cf7qOM2N5m7NNZ+1zWft81jpXRFQltyYPqcu+tZxXWwpa4tiac/ENohUtv/4H7dx3dsVbaHHWMP0dqpEuvfwnveSVSz2To324VmZXS/xmDaCaCWgkkTVxziqvA+qGTdW0KxtWSQtQr9tl207lll22ZZPuAEt7wOIeuHCKr+46F44w3T64fAAunvss7xHNiV19Bq5e4Mau19wJ2Loh5zVhuyKsAxbtM/AojA7j2DjqvuND46jvJu7vh2z9kG1AgwMaGITBHu0asOgkinVDrgHp6jPwIIyMOKRHuYYk1A85B2FkEIaGYWQURocsPGaREYeNOXwcdQ9ZdMi6RyzUZ4Ae5RxHvV3SNQiDXcI+jCA3Mc+AhidR903Mc5tw3/P+EQvdROBJBBmFoX7I+ftcQkITDr3j/eOoexz13vPecdxzKwQ+Zqm7dKjLwP2QYyL4Jxn/bZ4eZUPjHDHJU/1M8DyBnwrETjxYJZyHhXgzTjaj/irn30qHN3OxbMBVDEEFCmecmmLYwyLmEGTwmlS2pXkON8e9QD3hy5CuSgxJenW8WxdHV+LQUgRajAALYVBNOZWMU83Y5KRFHDKLSLOE0E8HtG8D2unA2oxfO0UYZwLat8TqK9/yS8/Sc+/CM8/yS3zppXvpFb78Clt6iSy+hJTPYfUPoPI7UPk9qPzBqfirU/HdH7ppnc3Z5gtOUR6QlEFJHpAWXJKsfT5nm81ZprPWubx1NmudKaHqnF1WwJZz8EIZXyn49IWASfCaeK8Z14l1M38xiJ6jOplL/gpbmrXJXzuUb5EVKenURiCDfWE+YNG4dUpocZY1LUbWpAWTrGqTN0yill3ZtMw3bfItQN3Qz7Qt0l1oYQ9aPkSWD2HNHrB0AK0cYyuH8PIRunKK6U6ci2e4/gOqvwxYLjzGD5DmmrBf+SyXAUvHb+kFraMoOopgE947iXluYp4hiw7C4CAM9CjnIAz1GbjPgH0G7tLQVcDapaDrkOOSsHWCjm7INabhXtDZI1wDGh5x2IDFxxF0FEaGHHZFOEasu8fAAw4b0PA46umx6DCMDVloyMH9MDiO46O47ybuHXP4kEGGUXzEYaMwOGCAGxaZcMgNi/RDtpuEf8Rht4JvyOHDMDiJY8OYexDHhhFoLLjvC+FRMtBhXKOUf8Tjo7R3nA6MC/QgH+ynPJ1M8DSGn6SDm5yvSkI7KXonE27E/K1YoH+4Tjt1KY+lSMKCzx6FDSXWW4kTIVgXdGgCwGqew9sZtpkKNQV/NYFXY+5KFC2yUJZx5RkgzwA5GsjRrgzpyAZtmYAlFTAJPoPg0QteQ9KjT3r0PK5LotoYsMCBC5xDxdnkEbuSsyvDVjlrl5NmkV837Vl+5V147lZ/i6u/dSu+xRTfIIpv/uhnlrmcfbYASPOgvAhLS7CijCnygDQPiHMuccEpy9vnco65nGu+CKtL+FIeUuRQdZXQ5/2GNGGN4oYworerp1em/4ppRObZv668+fPyq390KqfcOmU2AK3NPAtjTlgjB1RzmEZGrqkEs7JgUVSs8ppV2rJJ66b5tkPeNos2LJJtl2rbpdgFlw6R5T2Xes+1cIisHiErp/jaCaY7ci6cotpjSPPBY7j2Wzt+x4XfdklYL9za65Dlym/qBowjDu77rQ/pUI9yDlm4Q9t7tKtHuzqk85p09iiwy0EdCrxmoE4IuAo6ujTcIYELv7lHAd2AbRTxDCigT4G9ENAjXdd+yzVp6zPgkHL1POZrv7VHA4Mw0qNdXQrpE66biHfIugdhZBz1DzlsHHVPYt5RBB/HvD3a1Q9DQwYacuCQck1YeBL33iR8owg+ZOFbIdAPY30aGMTwEe8exKB+3HuToSZJ3zDhGwnEOEtPctQ4Q0wKoWGOHOSIq3TwQ8q/F3OXA86NRPAgxyZRywYfiqPmRtRXifoFryOGm5M+K4voMyEoDBsSAYDGjFG/vZaiNirRrXJ0v5HcrkY3y1y7wLQLTCNLNgt0u0C1c2QrG6pniEaGbKaJWsrfSPoaCV8j6SvHPYWouxT1FFg4SwFZ0pkjnTnSUSCdJcqVD1rzhCPlWYuD6qhJzOqmGM2r0NJzUv0DufiMUP7BWcb4Nm2Yylqnci5ZAZbnAXkZkhadopxTnLNLsvb5rH025xAVnaIyoi6jC3lksUmat2NQibKXGXAjGwo6F5zqtzb5C1Q9bZG8cKqm1t7+1a5441JO03aNe1XFAAZUIyVtq4D0pV89m3UuZQ3islFcNcvq+tmqYbpuEW/YZA3jbNsm23LI9iH1rlOx61rcsioOoZV9cOUQXDiCNUd21blb/8FnPvMaz72mc4/+zGs49+gvvGtXIctVyHLtN/X91lEY7oedHdJ+FXR0CduQQ7qUq8c6r0KOLunq0UCHdHaCjnO3sUPCHa9zzGJdCupHsS6N9MP4MOIesPiAhfthaBDBOhTYDyOXhG1AucZRT5+DekF7j3T2GHQQggcMNgzjAxYdsOht3DuOoKOIu0dDAwYYhj09v2lEAcMwNOSQEQ2M41iXcXVp14hDRlF0kPSOEoE+DQ5j2FggehF4GMdvMuQ4HbjJUZM0Mc5Sk1xgkg+M8lQ37elm/GdJ31WRPUwSNQrdToY2E6H3zXyJwQo0WqaQIonQ1hUG0Ka89qTPTjtWKVCXC+OtYmSrFm9kyf114aCVPFpP7rb4nWZiuxHfbsT32sm9dnK3xW834pvV2HYlulmNrZcj69V4uxRtl2OtcrSRD9eyTD1NlwWikiRqKaImEDWBaKaJeipQjXuLLJwjTElQFTfNJnRTnPZNVPMqsvoquvRH7kFi7XXS8DZrnSu4JAVQkYcUeacka53JWed+v//VNp+1z+ZtooJjvgQry9hCybNccC/VKAuP61qpUNxjsMleQQtThum/6Kb/2aH4ce3tv4KKqaBR6dbJU0GcsGo9OqX21V8Q1QyplfJGeVo3XbZIKsa5mmm+YRbVTfMNk6Smn21bZesW6aZLve1Q7Nhlx7hmH1w+sMqO8ZVTfO0Y1Z7gq+/81veE5SJg+eBZe4euXgZM5wFjx2+68hquvIbroK1LOXu0q89CHdrVJ109FuyGHR0WvCAdl0HbOWnvBB2doOuKsF/67Rdu06Xb1A04u0FXh3T2w9iQQYacexTxdGmkQ4EdyjmI4h3KNeSwIYcNObhHgoMo3mPQHo30GfQqBPZoqBOyXxHmPg0MI8g46h5z+Ij1Dmh4SMFDBhmF4SED9UjHIAx2SUePg4YsOuK9Iz4wjrpHEXCYwPsxfJjw3KQCo6SvH8FGvHuc8t/kqFE+dJWAOynvWdJ7FkO2KXu/LhQ9zh0h1GS8Z61iKx6qcf5KxMchhpTXzoF6FlyNoXoGMkRwM+HS7jQTm9XYwXr6YD19sJE62Eg9sbXXTu62hMPN9NFW5mA9vb8ubDf4jWpsq5HYaiQ36/x2U9io8xt1Yb2WbFUStXKkUYq0ylyryLbL0Y1KdLse267E2nmmKfgrYSCDLiXtooR+OqGfimvfxLVvEyt/5FIlLXMpm6gAysrYQglVV9CFIqIoucQ5x1zOJcs5RDmXtARK8oA0D0grqKrkXiqhyiy6WCXNTd7TSHhdS9Mm0Xd2xZulV/+09PxPym//zjj/DF0R4auSoHmBsKwEbauL3/+DSzHtWZkLLb7l9ZKiWVYxiquG6bppvm6abtllDYu0ZppvWsRNy/yGTbELKPbsygN0Zdelbi293HXJ96HFQ0B1jGlO8NUz/9o7j+6DT/cOVJzhuvdu3RVhusAN135rJ2C99hp6tKsTsvYoZydgvQxYBiHbVcjSIZ1dBuhSrh4NXBP2axK4wM3nXns3BFx7zNdeS49BuzTUpcA+BfQo5Npv7VNQJ+QahJEJ7+szyCiCd0iwGwIGNNyjoS7l6lBgL+ruhlwdEuwF7f2Qc8QhfRrt0dA1iVwFbJ2gq0fCPRIc0PCQhfssMuSwPouOwvAg7u7znpuk/1YIjHn3bZoYJfBhHOtyrlEEHgnEMBm4yQYneWaYIy8iwJXgPYshJwnPFgMeZ9hNntgWyAIB5UPoST2do+AobIjhlghqjCHGCKrPBlwUtMZiplaR3WsJh5vpg43UbovfXxf+vYftr//O2dFWZm89tVmPbzTi201+u5HeqAubjdRGTWjXkxt1oVVJtCqJZi2+Xk60a4mtqrBR57eaie16YrMSaaQCZcaVca+krPOCaTZpnOXXpnnDdGz1f97vNJuxzBVdiiKiKKHKMqYqIqqsfa4ISHIuWR4Q5wF5GVOVUHkRkldwddW9XERkJXw569a0EzjtWmFcqy7FG6v0hUX6EtdJrLJX6OI8vDhLWZejsJGwaJyyNzbRy5B5CZS/DizNJozSil1ZNUnq1vmmXVYzztaNc1XdVFn7pm6YrepmNqzKXbt81yo7wrR7DsWOVbRrkx4iy+/9uiN48cSt++DTv0M0Ry71KaB6jy2febRn2MoZorvwmC48xivCfB1yXAWsHdLRDYF9GrmmnNeE8yro7NJQjwauArYLj/4qYLsi7JeE49JvvQhYrimgR4N9yjUII/0w0iNdHdx0HXAMWHTIop2Qs0uBfQoe0HCPRjqE/ZoEuiR4FQS7lGtAo1dBVyfk7ARd1z5rl8b6LD7k3H0G64SQHgkNSNeQhfs01GfAccLf59BBFL+mgREHdylXn4UufLrbtP8m7Z8IgVEMHSU9Y8E/TARuheA4GxpmAgPBd8mjpyxwEsN7tcQ2i1e91m2BOSrGjoqxVoJqC2QEWPMb5ZRLy+MmyrFEA6teszoRdB6tp7Yq3MFGcn9d2GkmdpqJ3Ra/24rvNBN77eTBevpoM3O8ldvbyO60khuN+EadX6/x67VUu8FvNJLrtadKbFRTG3VhvcFv1IWtprDdSm01+J0av1WJ1dOBCuPM4RrBOp+0zCVt8ynLDG+ZTf57nmPKNpdxiPOAtIotVvDFCqYqwYq8XZSzirJ2ScEhLjrFBVBWAiUlUFJDVWVsoQSrKvhiNWDIE/YS6w7al52LM5q3/6yf/84sfmESv7CKntmlL3CN2LemtEpfOpVv3VoppJjyL81zRmXDay2YZXnDXMUiqdskDbu0svqmaZYWlp+XNNPVlddti2QXUO8BSzsmyZZNuW2X7UPqA3TxEFAfuVQn0PIxuHAKLR5DqveY5gOuOYGW3yGaM1x/BmuvvIb34OIZpr0krJdeUydgvQ6C1yHXZcByRTmvSOiChi6CtnO/+cJjvCbsHRLoUGCXhs79ll7Q3qOhIYv0aKhD2K4xQwc19EhXP4wMWfSacF4RjmvC1g1B3RDQY9AuCV777Zd+54XH2KegLgV2KaQfBHo00CPhbgjoBJFxJNAl4UEYGZCuAQMOw/ggjEyEwCCKj+Pey4C567Pc8b5hDB/HPcM4NhG8g5h7nPSN4r5JJjRO+CeZ4E02MMkFrpOeDzH0XcJ7lg3t88GTYrxGOCNO7WE1tZuLNiLedAjzrIp5j4W0LfNeW8ixwqGmhM+2XqSP2vGDVmKv/TtkO83Ydj2yXY/uthJ77eTeZvpgM7fTSm43k9tNYbPOr1fjT3L5VBs1YaOe3KzzmzVhu/l77bSSO01+ryVs1eKtbKgRgwr+tRykzDgVaZciZROlHdKUTfTv39FlOVBaxlRV91LVs1zB1UVEWXBJCi5JEZTlAWkBkJYBSQGUlSFpFVNX3KoSqq7giwWfPuUzJ70mwqJyKN+uvP6zTTVllvxokb40z30PKF6TZpXfoAIXZuHlebvkJaKa8S5LOL0iqZ3LG+aLhumaRdSwy+sWccskLWveFjVvqvr58upUSze9Y5Vs2eSttdktm3zLLD2AFnbt6j1AeYIsH0NLJ+DSMbB4hmneI5p3bv0HXPferf+Arp4h2guP/sKjf49o3+Fr7yDNpddw5jVdBWxXIfDMazwP2K+CtsuQo0M6L9xrVz5LJwR1QmAnBHVIZ49COiQ0YJAeDZ27jRew7spv79JQh3T2w3A/jFwRwFXAfh1yXQVs1yHXNeHs+h1dv60fcnRDQDcEXQeBHgkOQmCfQjqEqx+EOj57P+zuM+g46u1TriEDjqPuG94ziqIjDhvFkE7AMY57blO+ccI3jnlGUXQUx68Y54j3jnnfOBUcCt5ROtDP+LupwEXKc8qBuzRwIoTOq8lqCN2IB9sxohLxt3hyfLKVIgDKthyyLhPmBca1SoNrQZdmo8QeteOHrdh+M77Xiu21EjvN6E4julWP7DRjOy1+v5062MgcrKd3WqmdBr9Z59driVYl0a7yT5xtPbHVSm2tp7ebwk4rvdtO77RSu630XkvYqsc281Q9jhZD5hy6mIOUWZc845RlHJK05Q/OSqCsAsrLmKrmXqq6F2qe5ap7sQDLS7CqiCjKiLIAy4uwtAjLS6i66lmuuhdKnqWiX1sMGIsU6NNLGNeKQfzKKntlEv/VLPkRUE9bpC+diteMdRlWTq/8+CfTzDdenSykV6Oyl9yatADpi1ZV0SSqWaXppZctq6iyNlezKMpr0+W1qbphrm2YXbdK2yZpc216x7m4YZHuWuWHroUjYPEQWtozS46h1VNQ8w5eOYE0x+DSKbp6hutPoeVTaPkM1pxiuneI5gOmPYFXjlHde/famdd4HXJdEtbLoPM8YOwEHVdB57nbcAotX3qtV35HNwRd+61dEu6y7i4FXgVslwHLJWHtBB1dGh5y7t/DOwjHdRC6DNm7YXePw7sk3GOwDukckM4hBUwi3nHEN2Cwrsd25bOcYZY+Aw9ZbMB6hjH/0xjRC7r6tGsQwUdRdBBDxxGkH0XvUt5RFBnz7kEEHCWwQQwdxtzjtG/Ee3oR+C5PDpK+YSbYS3ovEsgBB26R4FYIOEwxR4XIcUWoRQJ7+djlVnUzFS7TGA1ovRZ1hoLLLJ6nkITPvlPkjtdjh63YYTu+34weNhN7jdh2I7pVj23VY3vt5MFG6mAzd7CZ2WsJOw1+o5ZoVBPNcrxajrUqifVacruZ2W6ltlupnadq/8FZO7XXFvYa8a0C3Yyh5ZA5hy1kEVUaVKUcEsEqEqzzv3NWdIoKjvkSKCkjyqp7oYwoS7Ai4xAVAUnBJcoD0oJjPusUFwFxAZCWUHXVs1jzLJc8y9WQqUY7opCWca1YpC8ditfKH/7eIPvRMPuDVfbSvyoOGdSgcgpZmLWJn3OOFVj6KmxeYIzKqG4+o5/L6KYbVnnFOFvRz1T000Xt2/Lq64puuqqfr69Ob5olbbNs3SbbNM5vWcTbTsUBvHQILe3aFNt68aFTfQRrjlyqQ5v80LXwAde9Q7SnmO4UW/3gMXzwGM/ca+8Q7QeP4RjVvcP0l4TtMmQ/J51XDHDut1wE7T0GvWbA6yDwAdO/h3WXfudVwHVFAB0K7pHgVcBx4TdfB2092tVhwV4YGEa8Qw4bR739KD5g8R6LDML4VcDVo6FLCrgO2oZRbyfo6NLOMQf3KHBIgz0KHIShYRgeR/BJzDOg4QED9MLgKIqPiyZPTAAAIABJREFUE/htwjeOoBPed8t7RhF0xLs7LNgJg10WmWSIcYoYp4hB3D1MuAdxZJQOjNLBXjrYSQc+8O73QmCfDxwkqTbnbYaxs/VChfXVWO9uIZEh8bBTywCGhN9RZN0Z1gvppLGA/aSdOF5PHG/we+3E79WIbdai2434ToN/GgX2N9JPItiuxuulWL3INUrRdo3fago7rczeRna3Lew2kzut5HYrtdNKPj3utvj9ZnyrQLbiWDlkzHlWcqg6i6iyoCoDyFJO+R/7GvbZgkNUAiW/Sye2WEJUebuk4BIVXJKcYy5nl+Sd4pxDlHNKCqCshKrL2ELRvVjyadKohsdXE7gRWpoziZ7J/vU/yb75z0bxc9Psd5R5wSH9EVZOOSUvIcUUqpqmjSq/6i2rE8d1ohq6mjfMl8zigvZ11TDdMM1V9DMl3Zuydqq8Nl1bnW4ZRW2LaMupXDfMbdiUm3b5Abp86FTvO1S7DvkhqD5CVo9R3bFT/gHTvkM1p8jqe7fug1t/6tG/85vee8wffNYD18IHdPU9bngftL4P2i+C9sugqx/1XYXAS8LWYeAOCZy5jSfQ6gVuuEDXOkFbJwRcE7Yzj+kiYLoOA92ws8+CXQ7qMlA/ilyH7FdB27nX0aXgPgUNwvh1CBjGfKMEMYn7J1HPkMM6JNhn4D6N9kOua5+l47N1/OZu0N6lXH0G7tGuQQTrsdCAg2/iyDiGjuLucQwbJz39KDLgiS4NDWLoIOm9ydDjlH8QxwZxdJwhhgnPME2cJzwnUeQkhndb2YMktZsIHVeEnNdRprGtXPywIuzk4xsCnafxHIPmOR8fhFi3tRjznm4mTzaTxxvC/jp/sPG7f7bViG814jst/nAj81Tb7eRWM9GqxGqlSKMUWa8lthr8zrqw20ruraefDmQ7reROM7nd5Hebyd9Hinp0u8g0eaxCmrKoOgsqsi55yibKOCT/s5/lndN552wFllbwhap7qYypSqiyCMyXIWkRkpchaQmUFCF5zinJOsU5UFaAZWX4CbWlDKIK2+URaBnTzNtVr1en/lk7841F8hxdmvetyZ2SV7DyLSB7414U+VZEuPKNV/EqopcJRlnRuVCyyatOZc0yX7dIK/qZsnaqpp8t62YbVlnbKt9yKJom0S60vG1XbVkkO9DSnkO+Dy0eQCt7TtU+tHiM6d7h2mNg8RjRnKKaY2TlHa49AZfeeXRnAdM7t/69z3gRsF0EbOc+62UQ+OCznmJrx4iux8CXIdsVBb33GM995jOf6YPbeGRVHllVp67FM4/xwu+4JGxXQet5wHhFOc48huuQ44pxjQRyFA+MEsGe33kbC4w5z10qdCuQk5jvIUc9ZIKPGfpTMvSRDz6mQl8yzC+FyM9F9kuR+1Lkfiqwj+nQfTLwWGQ/Zpj7NHGfoXuU/S4b6tD2YQToRaAOC454bz+KDGLYUPBN0qFx0t/nfUMeG/GePu/pJz29LPmBd58kvBfFyEUjfV4RWhFivxivc96zjep6mm3y5E4huZ7mShFvzG2vp8MhlzbhsxxvCccbyYMN4XBTOFjnf/dp64kna+NgPX28lTvayuyvp3Zayc16rF2LbNbj2+3kblvYW0/ttYTddnKn8bu7u1WL7zT47Xpipxnfa8R269HNbLCVQKqUJYctZkF51iUX7HMpyxRvnvvD1zC9Ltimi865EiIrI+oyqihB8rx9Jm+dzTnm8s7Zom0+5xDlHeK0XZyHpAVIVYTkBViZxxby8IIAqgRMjy+80s9/K//2/16e+Wblzb8iC7Po8qxp+ntI9RZdmPUsi0H5K1IroXRSbk2ctCjLdnXJJitbRRXTTNU0XzPNN6zimllSM8xXtLM13XRVO1vVzm6Dmm2TfNep2naod6yKLbN0xyrfs6v2HaojXHOELh1DqiN05QTTnvhNp9jaO2TtzGs8xddO4ZX3HuN5ELwgXZchZz/i7oTxLoN2KLgb8XQj2AdM22OxQRTtRz3dqL/Dei6DUI/BrxlkEPX2Ir5e1N2PoaO4Z5yhJoJ/GMfHCf+IQ28T/knEcxv330bd97z/Ju7/kiIeU9TnLPMlTX5Jh34pRT9n6QcheMfhX4Tgr8X4Jz74yJNfsvRDOvSQDz0WqU9p8kk6b4XAJI4NE75x0tePIn0WHPP4KIH3Y+gkRw34wChFDATfUAgMkt4u7+0J/ou4+zTu7tT5o0TgKBO9aGT2s5GTevZ9K9OIhfbyscN67nyrupFPkLCpkY5wbgfrNh9vCMebwtF68nBDOGglD9dTO0+oNRP7beFgI3W8nT3eTh9upvfaySfvY7vJ77eT++vCH34bv92IbdVjm9XYdiO+VY/t1CLb9chuPbpbZjYLRDOBlEOGokeTRdU5bCHrkmdc0rTjj3zavHWqYJkqumaqkKwAy8uIuozK8/a5kktceFp1tM/lzNMZy0zWOpe3zxVckoJLlAVkeVCedcl5pywBLnlW3urn/yr77r+szfxFP/cDuiIyz32PLs7ZRN/Dymn/qgRXTRFaKWdU5hFDwijLWqR5w1zZOF0xzVes0jagaNkVVZO4YZHVjDPVtbm6UdQyijZsyi2zdMsk2bDJt+yqLatiyyRZ173ec8j3XOpDeOEEXz3xaA/AxVNcfxawfMD0517zud9y6Taee80Xfse5z3QdclwF7V0K6DHIkIUHDDzk3AMWH3LuQRgZRTwf+WCfRgc0PGSQQRgZ8sQoHhgn/D0K6VDwgEWfloh6DDpg0VEEv4kTI9Z9E/FOIt6bsPsxRX1Jk19y9OdU6JdS5Ldq8rdq8tdC5G+l2Gc++CVNf0nTX7NP1xKwH5OBjyn/bdTzJU3f8f77pP825RtG8dssNRH8Ex6/Sflu08Qo5Z8I/iGPd+N4n8eHvHuQJvop4ioGn8fwc95zlqUGjdRhkt7PcbvZ6Ltm/l0zu5mNNnmywVNbxcROVSjHQ6VUGNEvtPPc0XryeDN1vCE8cbO/zu+3hb12cr+dOthIHW6mT7czR1uZ4+304aawv5E62EgdbaUON9MHG0+Obny/Gd9rxPbq3F4tetCM7tbYnRq3U2P36txOld4tUq0EUqFMWVSdh5VZUJZ2ipKWuaRl5t/ngLmSY7oEisq4rIypyoi6hMrzgLzoEmed4gIkKTjmC475gn0ma5st2UVZ61zeIc46xU/qmwFVAihnTVJcI1589Q9W5Vur9CWmEVskLwD1W0D60q+RoKq33mVRxCjnnUu8RR03SDIGkaCdyuqmC8b5p+3thlVSN8zV9DPltemKVtQwShr6uXWrtLU21zaJ26b5tlW+Dah2XbJDaOEAUh8jq0fg0gds7dStPXSq3mGrx8jqCaq98Fgu4LVLSHeO6S99lmvSeU05+wzUCzquAvZBCLyJE30GHjBYn4FHrHtAQb0g2CdcPdJ1Tdj7EawfxjokPGLdw/DTkd/do6F+GBly3mEYH7LoTdw/ZN13fGAS8U5o6Jb1PKaCD0n/lyz1mSceBfJvRe63cvxvldjPhehPOfqLEPiSDD6mqM8Z7lMqeJdw38YD9yx6F3PfJnxDDp+kyC4N3KZD91lylMD7EaSf8IxTwVHS04khVxFwkPT2ec8oG+om3KM8fS343yU810X2opneT9FFAjgs8Rdb9ffNUitJVSL+o3a+LrA7lXQxHoz7XesF7qAlnGymTjZSxxvC8YZw0H5qUcJe63fyjjaEk83M0VbqdCt9tJU63BSe3jxa5w9aiSfO9huRozp71OAO6+xhPXJYj+w3Iof1yF6d2y6GWgmkShoL+GIeVqZAeco2l7GKBPMfuaEFx2zZOVcGRCVEVsHVJVxVQpVFSF4AxSVQmgfkeUCSd84XXKIiIC6BsoJLXgAVeUCecUiygCTllCSdcko3BS7MGGUvvXoFqhH7jSp8VYKuiPwGOSB75V2R0CZ13Lkat6p5m1pYE+XtasEoLlokReN81SKpmUU1q6hmFNdNs3XTfM0ir1uVZc10bW2mtTa3YZK1LZJ1q3QHUO1Dy4euhQNIfQKtHFiVJ+jqCbR8AC2dQisXPsul33rhs5zjhktk7Qo3dimwR4I9GhxEvSPOM4l4x5xnHPWOWLwbcvZI54iCuiGgT0E9Bu+ScCeM9hm4x+GjiG/AejoEPGDdnYCjF3D2SKDHuocsOmLgm6hvQOGjsPcm4r0JY5+E4Kdk6DETfEgSX7KhX0rxn4uxX0rs1wz1JUP/VAh/yYUf0qGPKfI+ij1myFsheBv1DMNPwTP4KIL3I/gogU+Snru07ybp7yf8Q8E3SgcHQqDPe/oJ33XcO+K9w3Solw5dJ32Xcfw6Rx1HPe/y3Id6qsl6BdRy1s69a+bbQrgt0B+2au+3apvFZDOfyIS9dYHaaycOWvxhmz/c4I83hL12/KCVfHI0nr5BHW4kjzaFJ7xONlOHG8LphnCywR+0YgetxGGbP2hGT1rxw1bkpBk5akePWpGDZvSoFT9qRA/r7HYh2HjizLOYh5VFRJWFpFmn5H/qZtExW3LMllzzFVhWQpQlVFlCVSWXuOCYzzvFBcd8zjaft4vy1pmsbSZnn8s7RWnLfMY2l7XOpSwzKZc8YZ4LWZTo6rxTNYVppYhmHtWIkeV5WD2DLswEdbLQmtS/PEfpVUlQGzPIm4SjAutyBlHFLisaZipGUdkiqZvmmzZpTT9TN83VjHN1o7imn24YplomadssW7fI1q3STadqF1Dv2mQH0MqRa2HfrnyHaI6A5WNk5QRYOQO171HdGao/xwwD0jVkoCEDT2KecQwfsvCQgSYMNObwm6hvwABDFh6yaJ8Bu5Szx+E9GuoEHaOYp0cj/aflMwa6JoAujfQp+ArRX3tt/SAw5tx3idCIAodhfMIHRyx6x7lvWeRjwvs5G3pI4A+C71Pc/ZD0f8kQ91HPQ8L7MeH/pcT9XIn9lGe+ZJhbPnSfJu95/4ABRxw8DOO3Md84go4jyE3Mc8t7P+boG4HoxTyjVGAgBHoJTy/hvgyDHQ7rJXz9pL+XJK6TvivBdxRBb3crRwJzVOaLAaBK4xsCU48HG4nQSTP7fqt2cbCxWUlnOX87S+5WuN0a+yR5T9q314jt1p+kML7XSBw0E0ft+GGbP9ngj9f5043E6WbydJ0/2eAPmtHDFn/Yih02+cNW5LgZOW1ETlqxk1b8qB07aHKHdXa3GNzg0RplyKPqnEuSA+RZhyhlmUkZ/sjbLoNzVUhcReRlVF7GVBV8sYKry6C06BT/zplj/mk7KGObz9pm8475vF2UsUynTNMpy0zSMpf3rHF2VcCkwlal8LIoYFKbpS/hhRlsadankfp1UsakpnTShFMbNas3ooG4XlJ2rZRsirJdWVh7U9BP1+2yqn62ZZO2zOKGWVTRztb08y2rpG2R1PWimm6mrp1uGGe3Xco9l3ofWDqEFo6Q1WP0yTPTnkCaI1hzimquCOtV0Dni4B7l7IZsgzDcp12TGDyJeSYcOgojEw69j7nvI/hdBJ/EPKMwPAxjAxYfxgIDztOj4A4FD2jkmoT6FDxk4QGD9UJgx23u+B1dAuyRcJ9GRxHfmPMMGWxAwyMamETRIWm/i2D3cd/PRe5zmviSox9SxKMQ+pqhHnnfL6XozznmMUM9Zuj7NHOTJD4lQw9p6o7336fIAQ3esNiEQz4mffdJ4iHH3KZDQyEw5P0dDr6K4j0+cEE7B7y/G/N1E/5uwnud8JzHPEccshdG95Ohg0z4opVthD01zrslMK0ktVngL/YbR+18IxcvC2yWAhoJrJHA11PejbRvI+tfz/jWs4FmNrCRC7QzgfVscDtP7RRD28XQdjG0XwkfVJmDKvP/M/VWzZFk6ZboDzjTRd3VUJSZxVmVDGKlIMVSMHhEuHswezAzo4KZGcQpTgYpJaWSqrsPzJmZc++cuXbt/pD7oK7uY7bNzfxhvy37YK31fXu/Hd3vhHfbsZ12bKcV3W5Fd1rR/U50rx3Z60T/njf3u7Gtmm81Y2wvyht2TtkAlvW0nIpUVBBzsl/1zZYFblvpXSuj7eK3Xfy2k9d28ptWZtUE1ayMmolRMzGqRqhigkoGWtkIVwxg3UCtaIglDalp4xZ1cNXCyZhEUQ3Hp+bZRBS/nBOUM11iyC0AnXyaV0z3CmlRBScqpbcXrQUtLyOhFWRgRQK21FBLCzdVYEVKqoiBtozclQNdOa0rpzXFhK4cXJJRV5S0rhi/oqQtyykbanhVQtrSMff07H09e9/EfugQPbQJ9/TsRxbBIzP/iY1/6JYcexVHQfXJouF1xPwu5XqbtL9J2t4nbe9TjjdR05uo7V3E+jZifhuz/jXv/0vG90va/S7mPAnbX8dcR0HzcchyFDK9TrpfhayvAsa3YftpyHESsp8Gbe8S7pOg6U3UchLQvVk0noaM7xPm90nbn9OOP6fd78Km91HLXxP2X6LWf8sG/jXr+SVu++eU818LoTch61/zoT8nXL+kvO+Szr/mg2+Trj9ng68WDa+9mvdxx/u099/Kkfcxx7us75ec/3XGc5L2vk57XheCxxn3i7D5ZcL6MuF6lfUeZ/3HBf9hyv0oYn6U9myFbfdS7kedctWjXYq76ouWVsK7t1zeW63vdMrbncJyOVFb1Na84oZf0lxUdEKKVkjeiqo7EW3j19OMaFpR7XLKvJaxrmSsqynLWsa6lrWt5Wz3sva1rHMl51rPuVbzrpW8ezXvWs17Vgve1ZJvoxy4V/VvFd0rGUs3qqn7RQ0Hq2qGKybojNcoKH7FWcMAtSxwwwQ3reyWk9+wc+tWVsUA1nS0igEuGaCKAa4Y4KqZUTZCNROzZmJUDGBVTynrqDUTo2iAayZmxiRImkRmMc3AB3wafkDJtPEAjxQOKdmLMvaijB1Xs5sBc0EvLplEZR2npIDbBl5TzarJKUUhpi7EtVXgsgZqSYAVNdiWUpekwLKYtCSndaXkZQV1SUFZ07PXVfQVhHxPCW0budtK6p6Js28R3bcIn3nkL3zag6D2dcx8tKh+EzO+CZvexMzvzijQlP1NwnYa0b9Pu9/Fbb8kXX/Nek+j1pOQ/l3K9S5qfxcyngYt75Lu92nvacz1Kmx77pS/jlhPI87XUcdpxHkStJ1GnK8j9hO/4U3E/Cpkfhe3v46a30Rtb2PWd0nnacR44lWf+Izvw453Ucv7iO1d2PJL0vUu7Pgl5nobdx4FLa+jjrcx+5uo7X3K8S7pPo3ZXoXMRwHDSdD8LuV6n/S8jvxtVeCrhP1NPvi6EHyVdr9MOI5TrqO05yRuO07YXxcWj9Ke45znRdr9LO26HzI9KYaW/fqH9fRuLb1dim6VEyvZ4Fot9WC10S5GV0rJlWo6Y2QX9WDRABVMcMnKKluZRTu7aGUULcySlZu3sgt2bsnJqbh4JQ+v6hNX3MK6D2kFpE2/pO6VNPySVlDWCCqbi6p2WFNfVDVC6lZI3Q5r2mFNO6bqRDSdkKruFVft7LIRLOrIRS01K8VlpdicFPtf+k0DtWEC61ZWy8Fu2HkNG6usp1X1lLIeqhnA2tnXSK8YwKoRqhhpVQNc1VEqOmpFB5S1lKqZWfbKoirYJqK5FWyfihtQcUNavkNI9SFwQEJP6ZGcTZ7S8fJmpGgQNizimoZTkVNKCKGMEBtSSk1GbCioHSXUklOXVbSOjNqVg0sy2pICWpICq2r6mo65pmeuauE1FX1by9xRUPdN3Id25Jlb9ciOPLQIX7hlLzzIoQt5FdAee5Sv/dpDt+x4UfsmZn4TtbyJmV/7lW8jprcR49uY/W3UcTa2/ipkfhO1HfsMp2HL64TrbdT2Ou48CdlfBSzHfsPrqONt3HMac72J2N9H7SeL5pOw+VXCcRyynkatJ0H9S6/62KN6EzYd+zXHXs2pR/PSLjkOGt9GzMc+w6ug/sSrPw3oX3hUBz7Dod/4OuE8DplOw6ZfcsHjkOkwqH8Vtb2KWP5cCP6SDf41H/pz1v8u5XqX9b7Le9/mPCdJx5Og8TjjPcm4j5Kup37tq5TrOOF4ETMfpJ3PUs5Hccte0vmkFGm4ZJvZwFLct5pfrIQdtYSvlQs1UoHlYrSZWYwiQMXESEqxWQ0lZ6SXrOySlZU30YtmRtYApXW0pB7MmOCCkZkzwnkbM2+G82Y4qwcLelpOC+QMYNYAF03MkpVVsrHLVlbJysqZmQUru2hnF2yskp1bsXNKFkbZDBX11KKemleTMzJMRoLNSNC/8mcmWt1Ma9nhloPTcrCbDm7dzqyb6RUDWDeCNRO9ZqI3TFBZT2tY4ZoJrpvpNRNct0DlMzHKQK/q4YKRWbZwfXJ6UCcI6/hBJS+sZLv4lKiKH1XxMyZRzq7IG0UNt7bqUBQ07KqG3TFwyiJ8TU7JMyfLYlxTRumo4LYSbivAloy6rII7MlpbQlqW05ZllDUVtKZhbOiY6xp4Qw3vW/j7Zv6uhvPQJHpoFj4xC55Z+C/8igMHcuxWHrlkJx7FsV975FEdB42nEeOxT3nkVZx4VCc+7UlAd+rTvI5aT/yG46D+uVP+0qt+4VS/itqOQ6bTmOs0Yn8Vtp2EbEcB02nI8Sbmfh2xHvn1LwOml27NoVd96NMcepQnHtVLv/qlT/PCoz70aZ475U+t4hdO1VO79IlD8cyjfGJBHtmRp075Y4fskV321KF46lY9d2sPA/rjkOkgYHzu1RyGrAcB/UHQ+Crm+HN+8W3c9Sbte51yvS/6X6V9x3HXccZ7mg8cRCynWe9RwnEUtZwk7S8T9oOY7TDvexyzbYcMawFzxSqvB82PW4VOzFULO1ZKyVLEVQzZmkl3N+kMI5iEjJTTgXkDo+wU1v2Kml9e9SmqPlnJhRRd4pJLXHQgJRdSciJlD5K3cbJGRkZFjooWovy5uGguJpiPi+ZSckxKhktKsSkZLiHBpOXEpBSXkOFTMkJaSc6ogZyGXNDRinqgpKNmlcS8nJiV/5o3a3piXQ80zbSWjdW00Rs2dsPGqpnBqhFqWBhNK7PpYHVsjIaN3nawWg52w0Zv2llNO6dhozcsjDMSpGqklSzcoIaTsMmzDlXEhLgRakTHD8lZKT2StSlKDmXJJitbJAUNu2QSlZT0ihwoiwlFCT4O9FfEQFNBbanhlpy2rGcvKcCOFGgjwLIC6iDAhoa5diarK6nrSmjXJNizCPb03H0t/4FF/MiOPLQij0y8Zy7pC6/yuVP20qs6sIoPzcIjt/LEoztwKZ7bpQdO+Uu38tCleB0yHnvVRwHdoUd1smg6iVgeW6WHfuOBV/0qYDz0GY6D5qOA6ShoO3QbTsO2VxHnyaLp0K8/9OkO3aqndvkLj+rApz4OW5/apc+c8gO37LFV/Nguf+xUPDJL7lslD2zSHaNoyyTeMvB3TMiGQbihF+641Q9cqqd+/TOv4YlD+dSjfuJWHUYcB2H7Y5f6MO54FXWept2vUq5XKderjOd1IXiS9hzF7cdJ54uw8XXWe5p0vS4Ej5POlynnQdb3Iut5HDHtRc33IpZ2wFRxKKsBczPm6OZD9aQ/77cWfIacR1/yG/I6sGhhFi3MulfSiug7CcdS1rOU9nQSjkbUUg0Za2FDM2ptRK2tuKURNdf96opLkjUzUwp8EkFHBXNxASounE2I5+MIKiXBxBFMEkGHhTMxETomnI7xp+KiuSSykFGQ8mpyXk3OqvBZKS4twf6jD6hpyC09rWGgtG2stoPZtDMaFqiup9aNYNNMa9kZXTuza2O2rfSODW47OC0bp2FlNGzMhoXRsrFaDnbTRq/bOHUHz69g5gPmlFObtkoTZmnMiKQNkqJbnzEiWbOs5tLkDPy6XZ6Xw0UZtSim1CXkkghXEGArPGIVoTSkQEcJdVVwU0xYEpOWFNCamr6shFeV8IocWtfz7unZm3rOvgXZMwp2New9o+CBSfDQxHvmUj5xSh/axI+d0kdm/hMT/4VL/sgkfO6UvfSqX3pUT23SZ275gVt55FK8cCJPreKXXtUzh/KZTXLfInzhUT13yo9DhsOg6ShgOIk4jsP2F27tC6fqpd946DMcujUv/frDgPaJS/7MIXtgFT21Sx8axU/t0gO38r5Z9Mgh2dZx9y2iLSOyoeV2ZYwWQisIqRUFMy8gNzXcspjaUsLret6GEdkyI2sqzp5Tds8o3HfJHzgkTyPWBwHdQdxykHQ+jzueR82HScfrYugo4z1KeV/lA8cZ98uY9TTtexl3HsadRynvcdp3XAg+ilqf5X3rAcN62N4JmqsBczft6+ZDpaC1ErJXPdq0U9UOamt2ftHAqHsknYh2LeNZKwY2KpH1cmSlEOzk/d2sr5F2t7LepVxgpRBcznm7KVcjpCs7+RkdLSUjxMSYOIKJitBJ0XxSgklIcH+LahJUHMGmJJiEcC4hQSWl+JySWNBRCjpaTk3OyUkZOTYn+3t9ZiA1TUDHAnXszCUHq2Fjtq1w3UirG2kNC6NthZYcrK6d2bEx2nbWkpPVsnGaVlbTym5amW0bq+PgdN2cjkfUdgvjGnrBb8x6DGmbzCdnxU2SvE0VUwuiSk7Vo82ZpSWrNC2H82pmXcsuSygNKZAXLFRExDIPVxLgWzJKR0pdVkJdKW1FAS8poCZCXpbR1tWMbaNwy8jbcyC7Rt59i3DfItw2cPb17B01a98kfGDiPzQLH5gEj+yiR2b+IyP/kUn01Cp5YkeeWIUPtdwdNfupSfzCrTizqb3wqB5ZxI8s0mcmwVMrcuBSv3AqDrzal379U7v0uUP9wqM68OpeuA1HXt2BXXkYND13KF+4FA9Mwl0D94FFvGPg7qh521rOfQNvR8u5p2WvKeA1FWtFyayLaFk6JkFdSFJn4uBciDK1CM+lBMSChBTjYcL0hbqWW5fT22p2V8tdN4l23PKuhrFuRR5GDQ9CumdZz7Oc9yDjfZXznxaCp8XgUdr1MuF4GTGfZr3vcovHad9pLnBSCL7KeV8knPuL+hWKzrZHAAAgAElEQVSHortoafgNGau8lXCv5EIlr6Hi0tadmvWE9/Va9T8frP1fu63TldJWMbSaC2xUItuN5GY9sVGPr1Wjq+XYSinaLS0ul0Jr1ehGJbpWXOzGLWWPOKsHMwpSQoKLCdFR/myMPxMXzCfE82kpNoksJCSYhGg+KZqP8adSYnRags7J8Vklsawh5VSkopqYUxL+oQfUjZSuFe7aGUseXsfFXfLwlzz8toPTsjM7Lm7Xzeu4uMteXtfN7bi4HTe/7WQ17KyWHW7amG0ne9krWA6I16KajaQpb5MU/JaMS1MOmrMudcapypglGaOk5NRUXbqyVZLVcCpmSUoEVBRQQUIq8FBlIa4up1T5mBpCqomJTSmlKSU3ZdRVBdiWgG0JaVVNv2cUbOmF2xbxtlmwaxLsmvj7VvE9KXVbw75vEe7puXtm/r6Rv6th7+m5ezrero7z0CJ+aBY9ckh29Lz7ev6mnvvQLHpgFD60iPaNoocW0VOX5IGev6PhvrBJnljET1yqp07lgU9/GNA/tsseW6TPPfpDn+6xSfo+4X5kQR6az+4K7ikZOwbBhoK+oWDsmoRbBu6Kgt6RUJdkcE1ALHKJfvxokDTmQPU7UP0ebJ8dd8cHjPspY25gLMzFpgTEogIqKMCMiNg28MtqVsfMW/PIVxyCtpG1H9buh3QHJc8vS6mnWd/LYuAg7X4asZ6k3Ucp78uE/SjpPky6X+WDBwnnaTF8kvM/izu2Q+aVsK2xaCm4tY2YK2FAonJG0SDouAwHYeO/VBP/uVL6f1fy/1EP/z9L6f++2dmpJTdric1mcrORWK8n12qxlUpkpRxdLcfWa9HNemK9GO4mrDWvJK+jpZXkjIKUlBOScnxajE6I5pPihZQIlRAvJEQLSdF8TDgd50/FhZNxwWxGgspKMFkEnZNjMzJMTvZf4llTT2pbqEs2esfFXfaKuh5hx8Vv2NgtG7vt5LSdnK6L03Vzum5e181b9grabl7Hxeu4uG0H8wyUKz7xsk/Y8gjzTkU+YE671AWfoeI3pi2Kgl0RUwvyNnnOqkiruQWzKC0DGyZRTkzKCYkNFbOEEKsIucCaqyD4mgSoIeSmFGxLKU0E6EioHQllSUZblsIbWv62TbJjRbYNvDN30KaCvqVm7Rj5W1rOtoG3rWHvmfibGvamlrul4mzruJs63tOI7Z5dsWOR7hj5G3J4V8/b1XE2VMw1BWNHz9szCrbUrD0976EV2dNyHllED03IpoLx2CJ7qBY8NSJPbJLnbu2BX/fUKnlqlu8ZBftGwa6J3xVTlmRwV0jtCmk1Hq4pIrUQoMAnZrmEAGk0SJlykabM870O1KAFNWCeueUijWtnL2mnr3koo1ZMrwk7kpZDTyshDxuTQag5JVTTMRNCfEkC1TX0JRNvP2ZetyNP0u4XCefLjO9FwnWU9b2tRk8yvsO4/SDjfVUKvSr4jtO+18XQYc6/HTZ2g+b2ojFplaQsMh0N7WcQViyyPbv8dcr9b+Xov5di/14K/EvG9X+3Ev+7kXjdSm21s5utzHY7s93ObrYyG43URj2+Xk9s1JLr1fhGMdRJWOseWUEPFLW0rBLIyvEpGS6txKUUhIyKdJY303JiWo7PSjFJGTotRael2JwMn5VjMypiRkHKKAg5NTmn/FVHbxqpLROtbaOdwWjJK+q4uE0ru21jNe2stpPTtTO7Tm7XyW87OW0nr+PgNe2sM3t3x8Vt2VgNC6Pt5DQdvLRTUY3aS0FLwW/NOtRxI1L3Gasefc6hiqt5eTMSRSg1M5ISU8pKZpaPqYiBihCfY84WGNNFAaYmJdYk1DpCrfCJLTHQRICWAlrTcTdMgl2Xet+h2LNId038XStv28DbNvG3jcJtG7JtFN8z8bbMyJIEagqAe1rusoK5pmB2pLSmFO5q+S0FfcMuX1awmkLampq9ruetKulrKtaqnLUio2+rOZta1gOLZFfP3VexXgYMu1rhQ5tiV8O5r+Y8NAr2VezHVsl9Pf+hUbijF2yrmDUepsbFdyTUNkKpiYAKF1cSECPwbIyO8ZKn/NRZHzBpxw6bFwZUE7f8tEnD3A3T3C3tzC3VxGULesCEG4nycH7atAe6uxE1ry2aEwglxsOsB3UlNTMnBncStvWwfsUq3V407gT1p5XYcdZ/kls8TvueR+zHWd9pYfEo7XmV85+kXEf5wM6iYSvlrgXNdinLzgZySt6Kjrdj4B34dX/Juv+S9f4l4//nvP990vk27vjnjPt/FPz73cJet7Dbze52CvtL5e1OYbOVPnvE5F4tuV5YXE7Ya15x0Ugr6ih5NSUjxycRdFqKTsvxORUpqyZnFKSMDJeQYJPIQgJBp0XolBiTlmIzUkJOhi+oCFklsaAEcqpf/WdNM61pg7p2ZsfDW/EJl7yiJa+o7eK3HNy2g9d18zoudtvJ6bjYHRe34xZ0XLxln7jtFbUc3IbtrEqjNx3cphuphixZr7kUNBcDlqgJKbg0ebui6NKlrdKsXpxWcxseXVzGyEvhDA+T5qLKElJJiKuKiVUxqSohlAX4ppxW5ZMaQmJDQqtLaUsa1oqWseNU7Vgku3bxpoq5qWFvGXmbWta2ib9h4N/Tc+7ZxCt6wZpZsKRidpWsjorRlNLLAiAvoGTYxCiMjtJmygKgJoMrErgph9oSuC4g5hjoGh8oc0kVHn5Nzd7Vce4pGbsG/r6O/9AifmgU3FezH2gF+3rhI4v8vhnZVrF2tZx1ObSqgJY1jK4MbopIVQGhKiaVuYQ8ayHNxS0SRkK0mUVgxoUbdxPG3Ng7+pk+41yPfvaGATOsXxjSTN9QTt9Qzd5WowZMxBEd+padPOYBRv30+RifmJbDYRZ2ySWvGngrbknDwO2ahMt25Fned1Dw/cf+8qtq8ijtO0y4D5Oug6TrJO17nV88THn2QsbuoiXuMlh5cEbJW9Lxdy3CZ17lsc/4PmF/E7W8y3pOU9YHBu4zk+ilU/4+ZHzRzu4tF/aWcnvdwv5ScbdT3O7kN1uZrVZmo5bYKIaaMWPNJSxqKQUtpaQD8xpyTkFIyVE5BTGroORUlLyakldTknJCWopNidEpETopmk8huJgYlVcS83JCXk4oKIh5BeHvfg1Sw0BpmqGWk9Nxcbse0ZJX1HDxWw52287uuPhLHsHfkqZP2PGJloOSbkCy9Hec2RlNK9y0Mit2QSflrSV85ZCzvGhJWuQVv7Hg1GYd6rxFVrarilZ5QsEoqllpLjYnIBT4uJoEqIgIdYTckFLqMkqFj6tLgKaI1BRT21KoKYeaSmZbRlvVctcUrHsa1rqavarkbBiEG0buloW/puOuaNhdNXPJIKzJwZIYzArIOSElIwCSImoAXrBhhtzE0QB1zou9EwamUixcgQckmJgIeTxFR0fBmYIQyHEwy0p4WQ6tSqF1KbipYOzpuXtqxo6a9cAi3lbQN5XMTSm8pWbdU7O21MxlObimpS+p4DIPm4KmEtB0mrmQY+MzTFQCml4kj0VpkzFoPkybd6L7LahhJ37Uih204Md1831G9KAZO2wljGumb6gmLulme0wLAw7CnRATrVvo8dBnQzxcmg/ERZQkl1iQUEsqZtvIX7JJHgQMjyLW5yn3Yc5/mHAfZgJHGd9x0nmaDbwtxza9mqrfZONDJRG4pOLue3WHUfNTm/jIozoOGo7C2uceebH/Uhs3tspYeKCgPzcJXuSDu93sdiu73cltd3KbrcxWO7vdSu80M1v1xGrB3whpqw5hSQdWtGBJAxRUpKySnNOQcyogr6YUtWBRC+a0tIIWzKqAtJSQUZAycnxGQcqpKAUNtaClFXVQQUvJq8l/5zWIVS2xYaC17IyuW9B28Jt2dssCN0xQx8ZqWZltC9QwwR0bvePkdl3Crk/c9Qg7Lu7ZqVtoTRtct7Lqbmkj4a7H3Rm3NmZVZB3qolubtilzNnnWiBTM0qJFnFNzygp6io0uSIAsG1USEqoIpSGiNKS0lgIscTEVEb7KI9T4hBpCbsnhlgLuqhnrRuGqjrckoa2bResWyYpBsGLgd7Sse3ZhS8WoKulpHjnGwecU9IyI4gXn0jLYAUxacKNmVJ928oqLMGJF9cdoCw70cBiYDEOzYeqkmzgShub8xPEcn1gTkJcktLaIuipnbKqYazJoHaGuItQ1hLomBHbk9PsWyY6RvyGD7qmZy0p6UwrWxMSalJLnoqsSUoY1H4dmEtBcGBgLkYYjpKlF8liANO7CDfjAOQ9lykObc0MLduKYaa7XgB0xoYathDEXdcZFm3FQ5+zApAU35gPnPPQFLxPlZ6ADTFSEQwwzFvJSKCum1LXs5wX/fsi8GzDsL1qP8v6DjOdFwvky6T7NBQ9z/pZZ5hDADY9lp5JeseuehCxPgsZHTuVzl/yJTXzfxI1f+rLSc7HR+1N76OIaPHtfTn8Wte2009vt9HYre6+Z3mxltpvZ7VZ2p5m8V48vZT2toLZi55R01KqJVtRSimpyWUM7A1leTclraDkVOasEskpyVknOKEgpGSEjw6WlhLyKnFUS8xpKQUMtaP7LvFNNT6wZSHULreVgd92Cs8KrYaU3TGDLwmhZ4I6F3rbSm1Zm087quLhLbuGvTQCv7eQ0jXDDxqw7BE2vvOg15H2GUsCUdxsSJknZZ0zbFHENv2xXJjT8nFYU5GAzYiAjpuZFpDwXXeJiOipuS0RtyugVPr6GkAtcdENMbsqhOkKtioC2krmsZbfVrGUtp61k7sesTTWriIA1Bb2loJcklDALW1RQIqz5gpoRERDiEshOHjfg7xjQPQb0kHrqqm76pmauxwtM+chTURYmQl8IAXcDuOEoOBUgjcXBuRQ0U2DhK3x8GUa3hJQGG9fmEToc3JoU3JCA9yTgpgzakEGbKsYyj7QuBZsiUl1ILgrwecZ8lr2QpE/nOKgEPBcB7kSoU4vkMR/hToA8EqCOL4KzISbWS5t1gPM2CKWmzAuwd6iDP5Bvfk26eYE9fJk/3cOfGeTc7WXfuQX1/kC69gW1/4oMPxLWCjthq58HLDLQZSVzyci7ZxPv+XRP4rZncetBznuQ8x4k3c8itoO4c8WpyRulJZvu5dbKw5Xmk/XGy1r2Wdz9wKV64pLvWXj+W1+lrn1THelZmh5YvnOti7q9JSA/ckruNZObzeRmI73VSm01M9vtzE47t9fObNZiS2l3M6Aqm5k5NaGsh0o6akkHndla8wpyTgUUtGBOTc2qKGk5MaME8mpqVkNJy4kZOS4rxeQUuKySmFMBRRUlqyD9XUentcyUlgVuOXlLHlHXL+54kZaD07LCTTurbWe3Hcyz0NVycM9m7/7GfTg5LQe3ZqFXTIyGTVBzy6p+fSVoTdnUKYcqYZbFjJKURZzRilJ6Ud4iS6n5RQ2rIKfnhMQCn5DloMsiYk1MaUjBqpBSFVKaYmpZQqkIyVWEVhYANTGtq2K1ZOCyUdDS8WtKVlZIKYqApICcRWhJHj4ro4RYmAA876FNeOgLNsqYATugn7uNDH2vuHNRPPyDYuyyeq5HNnxRPXHTMj8QoM76SXcSLJSfOBahTcSYCxkmJsuYyzLmqhxcmYOt0FFNHqHBxdfZ6BUhZVNBX0eo9+Twlo69JgPXVfQNI39JAVXFxAIPm2bO5xnzKWgqDU2HqRNe8rCXMOTEDTqIYwFwRoMd0TMINi4VGr3h4QIZJS+r4mYl9AiHlOZTsiJqlk+JM/Fe8sQiAxNnE2JcYpRHCNJRftpsmE9MyqGQmI679k1IwcpLoRWbdMUk3g+Z7/u1D4PGp0nHo6i1a5JnrfrXxy8Y4/3rIcuTbul/nr74y/P7J/e6L6rpB1HXllWSoU7GRy6nBn6qjt3ozg6sTvZ3UIMbHPxjC2+zlthuprZaqe1W9gxhe938Vie1WUl0U65GUFUyMvNqSllNLWmoZT1c0sNFLa2kg/JqckkD5LXUog4saICSHipo4aweLBkYZ1cKarCog3NaWl4HZv8+j97UEltGatsMLrl5Xbdg2StqeYQdB69tZbRsrKaN0bKxllyClp1XM58t5GZ0HNy2ndOysdpOXsMhKOnhulWQM3JqAUPapcu69eWANWVTZR3qhEmSs8oCEnrGgGTUzJyKkUFoOTGQ5eNLAlyGjaoIyVUxqY6Q6xKgKYcqIkpFRKxK6U0xravm1hFqQ8W+H7flhUBOAkbYKD80H+URfPB8XgUGoekAbc5JHdUt3NLh7vigCdnIJfbNC8Lhi5KRn3g93ypHr5rmb1kW+uyYAfNc/yJ5IkSeCFMnwtS7KeZCioFOQ5Mp2nSOPldgLpRYqBoTXWZh6mxMlYVu8vBdEXlNTNk2cDd0zBU5uKGA2yKgwsEUuPgkOJVkzMehqRBl1IcfCJBG3cQ7VuyQAtUnh1Ccuz1+AZiQsoJccpxPjvOIYfpClIldBGcjDGyMiY1D0zHaTBhGJRkLYXjeT5kKgdMhcDIITS7Cc15oNsQnL/LwCQSI8UjQ0E9JGdTRctsm3r5P8yzmwPX153yetVpxtZxtea1LdvmzQvCwnX/7aPs///L6f78/2aukqjrJXsAQw46k0XdSw1cad/u7U30r80NLM717Qsozj/xeI34Wyc5Att/J3u/mdlvpe9XYUtLZCCgLWvBsx8/ZhFxBQy2oKCUdtaiiFNTUrIKUV1PyOjCno+a0YEFHy+vgvA7OqcG0ippTUTIKckZJySh+rc8aOmJTT25boCUXf8kjbHtFXbegaee0rPSmldV1C7puQcvBrZnguh6oG2gNM9y0Mpt2dsPCqpjoNQurpKJlFdScDs47ZDmnJuc2xE3SpEWWsCkW1byIThBRc7MmSVbFzWg4CQE5IyTmhOQUY77IxpWExJqEWhaSWgqwIaNWRdQmQiuLKHU5syljtjS8plG4EdClxZQgC2UnjXhps27yeEwE2PF9TmDSA9xVTV7WzN5UTN7WzN+2kCZ0qEHZ6FXNdK8VM2SYveVA9zuxQ3bMoJc06sENhogjIep4EBiJgjNh6mSYMhWjjMeokynGbIG5kKPPpcHpFHg3D93NQtMtDmrDwNw0cLb03FUVtCQD23JaiUvI0OcS1Bk/YSAKTgXII25sn2FhQDgzwJzsCQloi3yKl4G3EUcdpAkfbT5AnYwyMFEGNgzPJwXkpJCSFFBSPFJGSMkIKSk+OcohpEWUlBCIs/FxNibGng8x5/zwbIyHSQhJaRk1ISTirn/jkCMOvUIr4kjp1Hw02CpkA05zxqi451Xvx2wHhcVX3cK/v3zwf/7l7cnexsFqcyvlCxPu5iBUAT+RuXO5MnKzM3lrAzvWnbi+zcIf+FVrpehSMbxajKyXY2vlyFYtsVmLb9bia4VgN+GoehRZDZiTk3Jycl5NKaqoBQ317LeoohR0lIIKOAtsBS1Y1EEFIzOrAXNqMKuGc2pqRkFOy4lpCS4lwfyD1+jY4LaDvupHVvzIUgDp+MQdj/BMCVjyipa8wqaVWTeBVSNU11PrerBhojds7KqNnVGQ8gogr4EyCD6nhIpWpOhUpiyyhFGSsiujerGdR/ZJGHENP6UT5w2chAwsqlgJLiovAvJ8Up6NLQiIVYRakVLrUmpDBlbFtKqUXleyOlpBTc6sa7gVNS/JJcW4RCt2yDDf4ySMO4AxM7p3kYny0ue0qOu62eu6qVtm9KAZNWye77XjRz3kaRdu3IoddOJHnNgBLzDtIY4EKBMe3JATdTtMGvURh734Xi+qP4AdigCjcdpkhrmQot1Nw9NJ2t0Mcy7HxdRFxI6YeE8Dbem5q3J4WUbrIECNT6hwsBkmKkib9pLueIjDVsygcOoaMPBTgA/42UQvPO/Aj2tm+7TTN0zzfcb5227KjI8y4yBP+qAFH2U8xMZ5wOkANO0h9bspw4uU6Qh9LszBJEVAGgGTQiDFx0XY2DBjIcSaCdCnozxMUgwEWNiFS+embl2Z7u+d7Ll56/LPN37+WoTr2/Kqt33aZyn3cSl4VIuerlb/55uX//H+6N3DnY5ZXBBQlmWMFhOXG7leHb3Vne5Zmx9emu3bE5CeeaS1qCMbNOQWjblFYyFsKUWs5Yi1GrZVFo05hyxj4idllCRCzCnJORUtrwKzKmpWCWQUxLyCXFARcipSQUPNqYCillbUQUUjo6iD8jq4oKfnjXBeD+Y1tKyKnP07T9swUdtmsGWBlz38JY9wySvq+sQdt6Dt5HXcgq5H2HazW3ZG3QJVTbSqltq00KtGes3MKpsYGQUlLcYVtFBWCiQRQkHHypjFKas8oReHpAyfhOkRQm4RFFJyo1peTM6KSVkZKZQQ4PIiSo6DLfNwRQGxLCRUZFBdSqnL6XU52NJwm0p2XUJvKDkZCS0KLyQ4RB8wFRMC+tleE3bAMH/Liun1MRfMxDEnbc6GHTXP9ZnnBzzk6RAN7afO2YFpA3FUgRlQ40aV6AEluh+Z6VVih+yEERd+wI4b9uKHPcRh58JtD6rPj+sLEUfCxME4bTQKjKRZCzkepsLFVnjomgDbRYB7Ova6lrmqhFoiUoWLK/JxGTbKD4x5yWMO6gQ8dNHDo9hBlBrVp1sYMuPHdLM9mrHL2pnb8vl+8k9fjH3zx9vn/zD47WdDFy9cOvfptXOfXDv3u9vnPr705Sf9Fz4ZOvfJ9DefQNc+N6OvOwn9YXgmJSKlhECMhYsysXEhKY3Q0jIwgVCmv/909Os/Golz+zHrbkC75VOs2aSbLvnjmO0g532ecr2pR/fS3vePN//Xu5d/eXp/M+WvMPA1BqpBR2cneqrjNztTPUvT/SsLAw9FlAdGbtSqsMsZVgXDIqfblEynmu3UcLxank/L80vpLiHRRp/2smYX+egYQkjJiBkFOSsjZhWkvBLIKcgZKSErI+YVQF5NyShIeS21oKPlNdScmprX0XJ6sKCjZf6rb7ump5xJAl0nb8UjWPaKOh5+28Fp29l/kwHsnLad3bQzqnpKTUerm1k1CzOvphRUtJyamhHjUiJsTk5OS4lJCSmuZWftyrxFERNBPh7ZK6I7mAQXlxpA4KiKG0DAqASOcrBZISUvoFSlUEsGl4RAWQLUJFBNQq2IwKIIqMjoJQE1wwNSAnIaobpI4wUN24UbtaD6jXM9xoVeZPh76ejPRvwdLXpYSb4rwg4xJ2/irn/NHLqmoc7ZWeSAEAwKwIiIGZGwowg9hjD8QroFxNL7rxEHLnPQww4BTTHT6yKM2DF9AfxgkDQcJAxHaJNh4nCeh68h5LYEWJJSN3XsXYtg08jqyoAKB5uGZ3McdJKFClAnffA81Pudm45RLfTLJ27K7l5Tjd9STPXIJm+Sf/oC9/MF1JWLU9d/7vv+q54fz832/DD4wxeXvvv00oVP+378441zHw189Qnu8pfzP/wB9f2n6Iu/v/Plf5v54Xe0S59aMNet2P4YF5dBwI4VKUppeTEhK8RDQz+sOKVLJkFLw9z0abb86g2b5KFXdVwKPohY35RCJ+XFp+XI6e7qfz99/v/9j78erLRyPLDJwqwKKWXUWO3uQHPs2ur8yCp6ZI8x/1ADa1kECDsAo/upc7cZ2EEW8Q6HfFdInZJAMyLSMEIYkGJvakh9Ruq4nTkR4M6Fhdi4EJ+TErNyUkZKSIqxKTE6c8acyQgFFTmnIuU1lIIeLOihoh46K+/+gbOGGagbKS0TrXtGiTl4bQevZWe07dyzjrLj5HVc7JadWTXDFR2paoCLZkZOBaQlhJyKkpERU3xMVgkkRYQgazqh5JRd2rpZlhXTkkJKTMYwESa0hEkpZkyGn/AhUETBXOQRkhxcU8OryZkNBaMigWpysIpQ6lKoLIWKCJgXUbNsXIpNWIRQYTo6JQI9hLsO7Ihh5pZh8oZhbkBJmgT7v6f2fGtnkpIIIyemlRSsjICW5FMTTFyGB2SFYJRLDkEoL2XSSRy1YQatuFEnZdoFztkoU3bylAte8ApA3NUvdEycGz+2SBnz4XsWgbEodaJAx7ZElCUFtK6B7+kY+3bhA59216tdt4iXjOySAk6KgAB9QTx8zcnGSyZvcIZ+5gz+jIxfEoxdBa9+zRq4Sfz5u/lLP1L7rlNvXyVd/w64+R3p+jdg/yVS70XS7R/Bnm8Y/d/Dvd9yR38ST12TzNwWTdxg3blCvvYZ+sdPcT98qp+5FqFNprnoGGs2Sp/NK5kZhKInjbX0zKocbmmYLTW8bGA/iTtepJ3HBd+TqPm0EHyesD1IOp4vFf71+Mn/+eubw+XWo3xqRc1bQ6g1/GR1rL893bc8N7iGH9vhkffVdMr4zdGLn9358bcjP306fvG34xd/O37pD3evfD5z86v5m1+gb3wG3P6COfoDd/ZnBf62hjxgo93xsaYjXHQKwadEuLgQHeHNJ4SopBibk5NyCkJOTiqqqSU9XDIyijqoZICKZ4D7ldegNIzUugXqeP4mlndc/I6L37GxWha4YaO3HOymldm00Rs2TtlAzyuBrBLIKoG0GJuWELIKICXGR4W4AGfBDt71ish1h7quYOeFYJxLSnFJIQHohvFq1BB98Ao42evkAX4eKcrBZ3nEuopdFZKrCKWugJpSRlUMlXmUipxRkkA5PhClY33wQpiOyUjpTtyogTCKoMdJ1y/YoNkkAsU5QJiOiTCwYXghDM/GGLgYiE7QMWkeIc0lpzikEIjykO6aUX3q0cu6qRum+SH97G3d9DXl+GXJyI/S8avS8cvSkZ+9PDz66hc6VL8b1+/B9wWII1lovs0jrBt5eTZWOn5bjptzqSQpj7ORSq5UikulbLuQbOUS5bjfRLormbopnemTzQ2IR65Kpm6Sfz43//UXcgqDcfuiamFMjZtRzA2rCVO80Wta4l01ZshEWbCD805o3klFeekYFw3lhmatxDETeUxw9zLuxz9ANy6we845yMOLjIWkgFSSgRUVmJeRbLSpJA+XgKeWjbyWkr4XMj5Lu14W/ESjsDkAACAASURBVE+ixkdBzVHadVoIHBQCKzHH83vdd4933u9t7HotWxrei4i9A2PKI73t0WvL03fWKLN7YnhHz6WNXe3/9qOb5z/s+eaT3vMf9V/4ePDcx0PnPxn6+uPhC78dOP/hnW8+nbz4W8yNz2h955hTFyULN3WkARs4EuDMhtkLcSE6JUCnRKgkgk6L8VklsaimFjTUgoaW14F5I/S3FlVL+3Wvu5pQ1wN1Hbllgdp2dsfF7bh4bSu9pqNVtUDTBLes9LqVUdbTqiZGxcjISUkpETYtA7IyUkqESyL4iADjhe+aaaMq/IAOnKkakLqKXVawshIor2CVDZK4hOkEMYyJm+BEL3PsppmJDzFxKR6ppmC2VdyajFERA2URuSZjtDW8ohgsCKkJGO0lTcT4RA9l2kKdBAcvaokTUT4YZuGCtKkQNB+kzfiB2QiMWaTOBEkTUQYuzgUyYlqUD8S4gB/CKadu437448j539/95vOJrz/HXfqW+NN59IXf0a6eF9y5RL/5Na/vG17fN9zeC2r0AHnge/V0j6j/R2rPFbdKysWj8IO38Td/wl79ltV7mdVzSTXR56PMLcLzAWg+KCRJ5noFCyM63IgSM6IjTZsIE1bsIPPmt9zbPytnR5TzI5q5EQNh3kxGuRhUF4T3QAsBFtYPLyzC6BCIikILSTYuLQCSQiAhBCJcvIt8VzPbIxm7JJm8Lr5zSTz8o2bmsmn+ip8y4iYPujC3vCxURAzU1fSOkbtul+y4JY+j5gd+xX237Djt/HMr+a4ePy0E237L427lzcPNo9XWfZd2xyDZVbNWWZhC/8Xu7MAyZmITRO0JabsG/sSPX9z59re9Fz65ff7DwQsf3fryN7e++mDw/MeD53/T99Vves9/0Hvh477zH/Rf+M3w9x+jL/+J1vMVb/JHCeq6kTxoo44EmTMR3kKUj0qKsUkxLiPBnhGzRRWloIXOarWiipJX/Bfdqa4l1bWEphXuOHhLHlHbI6pbGTUDrW6kNQy0phFsWBhNE7OoBIoqalYJJIWYpBiXkRIzQlyEv+BlThmpo3LUVfjuj+y5G0keJSOg1NScpllStytzSn5KwY2KIZ8IdPNpIsIkQpy006bjHExNwalKGXUVp4CAFQmcF1CqClZeAsXh+TA8vwjO28l3xQuDVnBukYVZpGNDMDpKx/gpM2F4PgQuhFmECIcUZ5MiMGYRQvnoeGTsxvT3X85e+Xb+1pWbF768eeFPgz98OXXj56Fvv4bGB9HXL858/Tnm4leky+fpvd8BP/4e9/UnwKXP4Vtfm4Ep6kTfwu0fJi/8Cbz0TQDGNRDaspy+a5M+DugfBw0PvZptm7Sp5KT4ZBdjnjd2FcGMaMkTDvJUkDYX4+Md5LtW9JAdO2InzDnIcwb8tB47rp0acjHIfgYhSMdEmdgkH0hxyTk2vsSllBGoLIeqSnpWhPMThuPwTIKFygiAFI8cYWLMuEE7acSKu21C3zBje52EoQAHHWcv5LmYIgI0pJQVLXPXrTwtBP7STf/SSvy1kz4t+g/TztWwvWIUrwWsFY3gecCyJgL2NOwNMVAev706O9pZGN2GUftS+q5FOHX5D33f/a7/298Onvv41rkPbn71weC5j2+f//D2l/9066sPbn/1we3zH1778je3v/ynW1/+U+/5j8a+/3Th+p9oA+e5U1cU6Js26h0PdDfCRScRdFS0kBbjslJcQUHIqf4mRuXVlJyKnP2Hz9FAqunILROt7eR03YIVP9L1iVo2Vt1IO3tIoK4H60aoZmLmFeSsGJeVknJSYoI/nRSjozyMCx43UIcQ1HX6xPeE/vML179YlEBpPhAhTmTZxCyXEKLjSnZ12alLG2VhOcvOAQTYcSlhQoMeigihshQuCKllKVgUA3khsaxgpEXUNAcfpM76wBlo8CcPG/CCKAcw6Sbf9VNm4ixcBMaFYHSMS47zKUE6ykGaYPRfpPZdnb3xw93LX0/f/nnixo+jP38/dPHrwW8+n+u5PHnpu4lvPqMP3QRv/0C+9SPx6g/4y9+RLn8jm7ymnrvCuP4Z5eKn8NXz0OjP2tmrXibKOd+b5wJLOsGamrtnQZ74dQ898gce5b5LvqxgRaCZAA9npk0xJ25wcXf9dFRWCsYY8zE+Mc4FQgxiXAx7KBgPSHAD6CANE4DxUS4xziOlRdSyjF5SMCpiaolLaKk4bR2jICIkWdiiiFKX0uoyoCoBGgpGVUmvK1lVBTPLJ6YF+AJCKkupAS7unkd+3yd/FNIcJm1HGe+rgu9l0vLP3dTrnPMorj8t+h/FLRkhJUicyDFwqxr2kpC8wprflABbMlp1qq81O9ZBDe8ycTtSuKpijP38u8Effzfy4++Hvv649+uPb5//cOjCR7fPfXzrq496vvyg98v/1vvlBwPnPuj5/INb5z7oP/fB0IWPBr79cOqnTwnXPqMPfSOZu2ok9vtY02EOKinEpBBcCsGlpdi8gpyVY3MyYlZJzqmAvPZXX1BDTWrqyE090LExl72CZa+o4xI27Zy6BWqYwIYBahigsoZc1NCKKkpOjE2JUGkJLiVYWGRNuukTesqgBHWVMfYdvver2WufTV75XEmfzwJTdT61wKfUtIK239II2sMKbt6ha0QdaavcI6SZyHfHf/iUNn4bGL9FnRpVkWZF2NmFS99kJMwAD7QwyEoGScsg+ASAhzZnI4z7qXM+YDrOJkTp2EU6LgjO24l3lQsDYO9F0rUfyTd+AHouYW/+NHPl+4mfvh3/6cLkj18t3LrCvdMjmRoWTd8Rjt9WLYwopoeEd27IJwcEQ5eEw5c4t75WTfyknroon7zMvP21ljajmO2zUac8hOESn7Ks4Kwg9C0tb88ufWhF9m3ibYtsWQZnYPQiF+MAxom3zqNv/aDjgTkxLcYl5KRwSkhJisAIDwzB2DCTHGMRQyAuAhOSXCAGopL02RR9NgHerfBJdSlYEhJiwGgYP5yBFwpcfBWB122yVbtqET/eQMAVNWfTJt12SnY9ivt+7V5Q7YbnWxr6shK675E+8cgPEtajtPMobj7NOV+lrac595Og+mFI553vXZy5FZ3vqTLRLSZmhYXf4ON2FLQG5u4KZWEZM7Ivoj2xSEzQzOS1z8d++uPwj38Y/v53g9//vufCR73nP7p17oOecx/2nPvw5pe/uf75Bz3nPr751W96z304eO6jgfMf9134uOfCh2Nffzx7+VNw6AfBzGUtYcAOjoW5cwkRJinEZBBCRkE409ozCkL+bBXy3/NmTU1s6MhtK33FJ1j2nknpnJaDXdXTaiZG3coqqag5CaGoAvJKYoI/mRAthHhzTtqQgdQjQl+DR74h9J6buvKH6Wt/mrr8x7lbXyaYmDymN3z3mp+Orzg13bg7a5KtpAKthH+rlkloBX4OwU+bDpDvmAQ0aOoWMDkwP3iTg53lE1F2BeI3m4oR7+APXwSYWDdp0g/MeoHZBIec5gNpLjnKxFnwY9yRy9DAFXjwKnvoKnv4umimH5kbYA9cEQxf5w3fVKPGxeN9fjbNQcPbqVgfSPQzSBbctBPEmoFpE+aOATVkmLtuQfXa0NdM6Nvovu8kxHHe3csO5rwbM1hgkzpi2pKIdk/H2/No9pzqB3bFjlO1rudVhNRFcG6Ri8P/9Cm256KaiQtziDERFBFACT45IQCiTFycR8rxKSkGPsmBswg7yYEzYk6SR4nRcYtUdBzGFcXcTbduxaLqanjLRuGqGWmr2StmZMMmu+dUbbs0DSljSQxs6jm7DuSBR/4oqNPhx08y1td538u4ZdvEexpQPXCKnkd0T8KaTS39gYP/Ima6H1A4+s5Hxi4n53sL5MklHmmFS9wQ4neVQBuY3oDxm7S5B3L6rpqFkO5OXPnTnct/Gv/5T6MX/3Dn4h97vvtt34UP+y582HPuo76vPrz15W/6vvr45hcfDJz/sP+r3wx89dHwN78bvPBJ7/mPhi/8dvibT+aunaMOfSuYuaQhDDjAsUXudEKEySD4FILLy0gFDTUnw+bVQNEA/2NOuKUntc1g285e9go6Lt6Sh9918Vo2Tt0EVQxgzcTMq6l5BJcVYbISQlqEjbLuuuFxA3FAPHMJuvPtwq3PZq5+Nn3j84mrn81c+dPs9c/01NlVtWDFacjKeQWnrmCULcfc68XUUjrSTfjzRlESocX55AhtJgJOx5g4jwS69MVHd29evXPxm4mL58d++nb85++Gvvujmzrjp84tMjBBBjovpGb5lASfZMEOc4YuUW5+zx6+rkaNG0jzVgBtBzBuiPD/M/WW3W1gS7Pw9zuJWSwzk2zLEDDJtizJbDEzMzPLsmUmmZmZOcY4cXAymQycOc+9v+b9MM+c8661f0Kt6q7uqt5+entIQO1mE3t5xD4RfZBH7uVRO6jNAVpbJ5fSySIFGa0OYn0HvTnEIYZY7Z10XBcT6ySVo5GpEny1oCrXSqjsaKqc57etSun7Wv6BjnPuVF93md749Lce9ZlbtaHlDFEx/aJ2J7HeyWnoFhLmVKywjBqWM0dVnBEpbVRInpLSl9TcVbN02apaMKnmdMplo3pMRFs0SBdUgjWzdNMuX9LyV9XcBRl916rYs4p29Lx9s2jHLDywiI9tsgu/7qbXdRE0rstpKyL8tp7NKsu9cksfes0/z4Q+DDt/Xhy46jKf2IT3Q7brftvtgPlhxHPSoe58kTWILprEV86QMSvcth0V5dTCPjOy16joXVbrCa/t0iw6sUoayxLqC6C1BZCaPEBtPrgiJ7YqC/A6PbY0LepFUuSrhKiyxKiXiTEv4iNeJkS8Top+nRBTmRRTkRz5OiWuMjW2IjWqIjkKnQWglyVIG/INbSUd7JoBcfOonDimIkxpiBMa0riOPG2iT5uZ//Vtr9jpG17emp+77hNuB6UbHeJNH3/ZxV1xC+bNzGkDecZAm9ISx2Qt4/LmsLwlxKuzk16qW4uYqIzmMhimEFKHgNUXwhqLYGgEpA4BUZBq9yyiUXztIAk3phOt9vjWhjs3w73HK7M7E71LPv28TTompw3xWvuZuEEmbpjTOCahjomJk3r+vFk1axGNqFjEwvhOSm0nHdPFbhrktfbTm/oYDf1CvPh1tqK+WFJdaCPWB1ntIS65V8gYkbPHFfywlDUsoU2oeONy7qCAOiSkjQioISahh03qpuN72IRuFr6L1drLIfaL6P0CYjenNcBsFOPKXmWBpO01cnSRue11Vztqlk/cVguO9Lwrh/LGZ3gacj8NuJ96XVce3YFeMCskDXKbxg1MTm3esulvBy9zRcMOi8kTMtqIkDSjYk+LKAsy1qSQMqfhzym4S2r+qlUxLaIsSVkbGu66nrfrVO/aVftG8YFZeOFRn3nVpy7ldcB8GzTf93nuemxnduW1T3PjN9502fbdanFlwbf5vttO/bVL+GnA+m0y9OtS/19b06cuwX2f8f2458NE4KLHFCrPHEQXTeBrZsiYNW7broJ0oCLsacgbjOYDVtO5gnpu4Z/YxRgEsA4BqSmA1OSB0PkwVB6oOieuIjPmdTagIhP4d5dWmhBREv/8RWL068SIV4lRFclR5YnRrxIjXiVHVSRHVybHVqXF1mbH0V8mSuty7ZSKDmbNoKRlXE0aVxLGVO0Teuq4gfJf3/ayhbJsp6y7WBtezrqLs+7jr/n5qy72uluw6hPM2liTGsKkhjClIU8q8SPChl4hzsNEqZtzOagMfDGkvgiCLYLW5QPrC6D1hbCGggRcIYz4KmVTQJij100wmhetujGban0otDU5tDveO2yRbvS4Z0z8GS1nRsuZlBBGua1DTEyY1zbMbQ2LSP3spiC5xk+sJeRDQ4ymAQF+XEqbkNGnlawJOaWDVGtoqVTUIU0tFX4KpodLGBWRx6XUCQltXESZlFDn9PwpDXtMTB5XMIYF5H5Wa4iICZEbeznEXkZbH7Oll4PvpjcNimidHFKQ1R4g1srKMyozAEYmztxebm970d1WNS9o39Py3ziU9x71207zl5Hghx73e6/hXZfzwqrY1AqGGI1bXiE+B7ZkFuyZJYdOyZ5NvG7gLmk5C2ruopY/JaHPiukLOv6cij0nYazqpOtm+aqaPydjzIjJK1Lqmoq7b1fuWORbGt6mmrutYuypWccm/plVfOlS3XrVd17DY8jxcdD/bsA9q2Fe9jm/TnT/Mh38Y3X0t+Xhhy71xy7l73PBP9dGL7u0d52Kh37bx+lgZ3X+EK5sorV6hlK/ym/bllH2FIRdOXGPgz/iNl/reTd22YpNXIeA1OSBagpANXl/P0htPuR1JrAiK64iE/gqLbY0JbY44XlZYnR5ctyrhMjXCVGvEqNeJUa8SogoT46qSo2pTI6tTI5Fpcdhc4GUsgRZQ56Z+DLIrR+SE8YU+DEVYUxLmNCQJg20/+431/3cLb9gzcPd8PLWPZxVF3vVxV60Meat7Fkre9pAm1S2T6jaJlTEYUlLB6PSRCgTNeSSXsU3FEIxRXAUAopFwuoLoJhCGBoBqcsHtr9I2hS0LNPrpoS0abVguds17tEdL02tDHasdjnWgtYFm2RKSV/Q8afk1HEZeVTQ2sdsHBMTx8WkEK2mi1jlaX1FzId20HH9fPyokDgtZ84omf3cNk9btYdY20nDdjIa+/n4Hk7rlJwxp+bMKFgLas6ckragZMzJ6HNK1t/IC3MJA7TGER5hgNEcFlCHeJR+WtOoiOwjNXUzm7qYTSFiXTf+1QAXYyBUBZn1vvbXg6TaBSF+V82+cijvArp3XdbPwx1f+v2PFvXnoP3WID+1yqf5hClew7ic1MkmbJv5Jw7phVt16JAdOmUnXs2mRTarZM/JmGtG0aKUsW6Wbpilu3bFllF46Dfs2NSHLu1pwHjq0x57NCdu7YlHd+43nXdaTwOmc4/hQCc4UDIvzeIbl/o+YLoMGLhVBd/HQ7+M9/yY6/s87PpjdeiP1YFfF/s/9em/Tfj+XOr7bW3kfdj9MGQbaH09XFMwjq+cIdWviYl7KsaBjrolajvkk89FpBuj6MYqdOJRtflgdAG0Jh9QmweqzQdXIUAVOYDaPHB1DuBVVlx5WnRJcnRZYmRxwvNX8dHlyVHlSdGvk6JfJUa+ToysSIp+kRRVlRpTlRpTkRJbmQ5szAWxXicrmwuclIpOHmZQ0jymwI8qWyc0pCnjf/xnXu5mULTVIdnwcVe93HU3Y9nOWHJy5m3saT31P4aQMVnLiKw5JEDbKa8luDxqVSoOGd+EhGOLoJhCSF0BCIcAoQrg2AIIGgHCIKCrIvy6jDr0Kn3DaVwO2tZD3s1w9/704ErIsdJlW7BKliySOTVzTs2a1zDGBK1DvNYRftMwFTXCaRkWELppDfzS1ACltofZOioijfJaQzRcN7u5h9nkbCkPENF9zKZhAXFMTB7n46dExDEufpzXPiMmTQlJ8zLGkpo7o2BNSBnjAlpYQBqTcWa1gmkFr5fePCIgDfDxPbSGEBk7xGqalrImuG1hfhutJKmXX9/TXjFGRS/w8JcO2amK8cYivvfqvvR5Pg/4P3e5fu70fO713rgNG0p2mFq/auCQcqFHHtV1QH/dYbj0am66TOduzZFLu2fkb1tEG2bphk25YZMvG4XbJtGeTXnsVp/69Ccu1XlAd+bVnPsMb/u81532mw7Lldd47TO87fW97fe88egeOs23ftOtV+/nNj/1uL8NBP+c6Pv3/OhfS6P/Xh3/sdD377WRH8tDX0ftX8bdP+a7fp7r+jTuOnBIB6sLJ9sr5ukN66L2fTVjX0XZFBH2ee1nMsqVlvfGo6C+SK3OA9fmg+sQkNpCaG0eCJUPri4AVeUBa/KhFTnAipy4V5mA1+kxr5KiXyVGlSZEvEyMLE+MrUiJLk+MKk+MRiVHVqfFVqXGVKbG1GVCqlNimgog7OpMRXORg1rZxccMydvDSnxYQ5rU/jOnXXOz1ny8dQ931ctf8/GWbYwlK33RwZ23sad0lAkVcVpHmtCTxxT4EK/WTS1XtyFZdRktJQn1haD6QlhtAQRbBEcXgusLoahcMAoBrc0FYwoTFhTMDSlt06wYbK4I81uOZoaX+/17Ez3LndbVLseiQ7blUKyaeLMK6qKOPaNmDvPxYUH7IBMzyifMqFhTaraPiu5gNISljFEpdUxBG5UQ/YTqALE2LKZMyxiLSvaSlreiE8yrOAtqzoKcvqrlrutFaybJgoKxrGLOy2jj/PZRXtuUjD7OI4wJScPctnEReUxIGheRR7n4MQFpgtU6K8BPM5uHhe3EfOgAD9vXXjFBa9iQUvaVzEu7/MIoeQjYvvR4vwYtX/tcP8Z7f+73vw8aLzvMKzLmvIC0Z5NaybVXPu1t0PwQst11Wq47TJdew4XPcO5RXPqMJ07Njlm2a5Xt26QHdtmxXXHi0e3qxCcm0blDcR0wXbo0D0Hb207rXYf13m946HQ8hly3Xv2NW3cXtAT57Vsm+ecu55cezy+9/m/9gV/D3b+Oh/61MvTbfNcfS32/rw59nfT8Mu37sdjzba7rfsA2UFc22VK9yGrelBAOdMxDNXVL0L7PbbtSs25s0ju/sqEQXpEDrMwCoXIAVbmQGgS4Kh9cXwCtKoSj8kBVCEBFLqgyM+Z1BqAiObY8MfplcvTrpOjy5LjyxOiqpIjy1Njq1Kiq1GhUanRteiwqPa4uC1SfEddeAOdWp+nbit206m4+dlSBD6uJI8q2/+CMs+7mbnh5mx3CVZ9gyc5YsNDnzaxpE33SQJtQUyeUhEkNYViJ97Jr9O1FvPpM/It4DBKCQ8bXF0FQhSB0IbiuAFSLgNTlQWtygfWFyQ0liRNiwoGOP4UrnqbWTysZ64OB7XDX7mTPco9z1qmeNQkXLaJFPWPFLJhTs8PclhF+85ScMiWnTisY42L8qIDYQ8eZ8RXdtMZucm0/AzvAahoTUSYktFkZdV3D3TCINnXMTR1rw8hfM/LmZYwZAXHHIt9QsxaV7DCzuZ/W2ENr6Kc1DbNa+yiYEXb7qIA4xm2bklLH+O0TAvKimDonoM6ymqZIDUOsdllt/gC5aqStepbVssIj7CsYZ2bRtVP+1qX/0uX+ZdD9vc/5+1jot3Dnx5Dlbbf1wKFeEFFWZTQbqnDJKn4IWR57nDdB47Vfe+5S3nWaz1zKC5fqTdBw4dcfWmSnTs2xU7tjEJ+51Cd22YVTe+5Q3PiNly7VqU35Jmi69+puvLqHTvuNU3/r1u57NApc1blTf6+XvHWqvo91fx3w/Nxj+zbc9W2k47e53h9LQ99nu39f7P11oevrhOf7bOfnmY7HEedwE2qi5fUCA7PBbduVkY/19E124xG//Y2adueU3fr0FemgV5mxLzLiSlIjX2bGVuaBK3NBdQXgmgIICgGuygNV54Aqc0GVWaCK9Njy5Jjy5JiKpJjypMiqlLjXiZFVKbGo1JjqlBhUemx1UlRtajQ6PbY2NbouK7a9CC5B5xpISB+7bkDUNqJoGdP+4z9b8wu3/LzNoGw7KFx2s5dd3EUXZ8bMmFaTJrWkSS1lVE0YFDf08LF2RpWoKZ9akYBFxqMRIBwS2lAAwSChdfngOgSkrgCIygVWZYNfZcaiMmOD/OZ9FWO28UUYgxznYBf9loOZofkOw2LAOm2Tz1okszrugpa5oGFs2kTrDvmcmjUuwPfT6npJFb2UmnERcVpCJCGTZ1WMOTllTkVbVDEXtOxpGX3VIFpRspdk1EUJeZyKG6fiZiS0ZTV3ScmcFxBGKLgJPnFcRJmQ0KZljEkhZZxHmBEzlnX8BQ1/Sctf0QvWjKJFJXtRylyT0Bd4xHkuSVtfPMSp7m1+FaagF3jEHSnjSMG8sIovzeJ3Xc6Pftv3HsefE6Efw8Efo50fQ7YHn/amw7BlFM9z27cUXFJW/H6H+k3QdN9lvukwXBplV07VdUB/5Vffd5lvA6YLh+raq37Tbb3tdr7pdrzpMF37TLdB67XfcmGVXbm1p2bpbcBy1+248Zp3AwYzvcncjD41Ca9tiluH5l3Q/BA0PfVYv474PvXavoWDv852fV8Y+HWp/2PY82Ol78tsx6dx14dJ34dJ3xS7bYpcu8Ru3pFSDjWMIy19m9N6wG+7VNFv7ZKroLE0JRqZEJsbH1GQGPkyLfZVBqAyD1qeB6jKh9QigBW5kKo8YEUeuCIbXJENrkiNe5kc/SIpqjIlGpUKQCVFv06KRaVE1aXG1WQAUOlxtZlxqLQYVAYAnQmozwFRXyTJGhEW0qsAu3ZQ0jqk/Ce/ueYVbPj/vsUiWnPzlpycJRd/1sKa1JAnFG1jCnxYie8VN7oZVZr2Mm59WjMSikVCsUgQDgnFFkBqCiDYAjAaAUJnA1G50IpcUGUmoDo7Touv2Jcy5zGF4zjkgpI6bRRuh7tmg5bNfu+C3zhnk80aeLM69pKevWzgrlsEKwbOlkOx7VRu2kQbVtGGmb+kprNLEqfk5EUFZVnFXNaw5+XMHbti2yRZV3MnmE2LYvqCmLEgZ87wiFPstmkeaV7FmZUxF7X8VaN02ShaMYiWldwVNXfDLNkwS5dV3DUdb13N29Tyl2XsRRFlTcVd0wnnFSwiAj5ExQwT6ibIDQvM5n0l98IouTJI3nrMX/q8H7zG7z3e3wY7/z3Z98do14+RwOdB351Pdx007xqF89y2HRmXlAXbCxquu2xvu2x3AdNNQP/Qa7sNmW/8+rug/m23/bHHdR80vu1yvA25bvymhy7nfafpxm++9BhvuhxXHdbjDuOMW8WqQoS4lDOP5sqpOTdKrz3GR7/1bcD8GDR/CJk/D7i/DAe+jgW+TgY/T3V8nQz8utj3ba7zx0rfx0n/h7Dj06Rvitc8R2taE+K3JZR9BfVASdlmtxzLqG8MvFu77MCjeZkKyIZHp0CisiHPEPHRJckxZemxlTngmjxIdT6kFgGuyQNV5YJQebDKkSFLngAAIABJREFULGB5Wtzr1NjXKbGo1LjK5NjypOdVqVFVqdG1yVGo9Li6dCAqNRqVHoPOBNVmQdDZkNYCGLMyVdlc6KCW9/AaB2T/3Nlb93C3AuLNoGTTL1zzCpcd7DkTbcZEnzYxxlXEsKxtUNzcwUObyC+FDbmk8sT6IggWCcIWQdEFUBQCXFcArkVA0AXQ2nwIKjeuKhtYkQWozQMRXqQc6DhL7a9mm19OCRrnjOKN4c65bsdKt33MLFrz6Wb13Dk1c1rcPiUjzWtYG1bxrlm0buDsWAVbFu62hb+iYc4I2r3cxnWLZE3PW9ELDhyqPat0Q8neVHP37apts2zPKl9TcLdN0k2jaEvHX1ELNyyKTYtkScPbNku3rNINo3hTy1tRMfessj2rbN0k2VBzN7WCZSltVcbYMIgW1Bwvs76bVD9KxY2RW+Y5bVsK5qGOf2qWXNqkb/2GLz3e70P+Xzqdf4Z7/hUO/TEY+Cvc+30k+KHP/a7XeeZSras4y1Lqvl3uaa50c9sOQpbLHsdNt+MuZH/ba7/vcb7rsb3vdd4HLe+6Xe/6PI/d7tuQ5bbLet1pOvAatkI2Mw3LrUQOCRknNuUbm/bSrnkI2B78pvug5dZvvPOZ3/d43nUaH4P6L0POT/2uL2H/04jrqc/2edTz82znl9ngl+nAryt9n2c6nsadew7RHKNxU0Y50HLPHbIjFW2L1XgoJF6bxdcOxZCMXpwcnQmNTgREpAIi0sGRObCIoqTIl+kxVdngqjxILQJWWwivzYdW54Be5QAqswAVmbEV6YDK1JiK5KiKpOjq5Oiq5NjajLj6jDh0RlxdFgiVFleTAazNBKKzoOhsIB4ZL6jL1OFLXUxUr7jpHz7zcNf84s0O4bqfu+YXL7n5sybqlPZ/F+/DivYuDtpJq5S3FlJRyTgkDIuEYpFQdCG4vhCMyQXWIoB1+cD6PGB1FrAiM648I7YyF0CpQTAwyBU5eYWBXmBjZzmNkxrO+mBgtsM622Fe6LBN2xWzOu6ijrOgZc+pmbMqyoyKPC1un5eTVtXkVTVz2ypYM3BmBC1kZMKMkr5rl596NIdWybaOe+LRnXn1p07FkVW+ZxTsG2VbGt6ylL6sZG+ZpDs29a5FdhowHdmVOzbJlp69KCbs2WW7FsmBRbap4ewYRZtazrqKtaphrekEcyoWvTB+mIgebK+bYbWtSOkbMvqRXvDGrbxxqR58+qcO6/d+31e/5feBjj/Ggn+Mdf3f2cHfwsHfJzo/9tk/jfivO807Bu6mhnvm15z5VOsmJa0kTdZa2W2Wb4YDhxPBw6nQ/mjgeLrncCI4FzC5RTQR+gX9dSG/qnTFoLq1a+98pge/4d5vvPMbHwPme5fxyWd+9GgeO0yfBwOf+j2fBwOPXZYPfdYPvY6PffZPI+5PA563PfanYefP851f57qfwu5fpv0fJ7zvxtzXIdOaiHhk4Z3qOVcO8b6EtMtsPlPS7+zyG6/aL8TnJ0VlwiJTQNFJwOcJgOdp4GcIeBQyMbosDVieBUIhwFUF4KpcCKoAVlMAq84FVWUCKrJAFSnRFSmxlamx1WmxFclRqHRgdVpsbWYcNhNclwGuzwGgs8H1WeD6HBAuH8wozxBj8kzEVx1c7H/mZ8w1n2DDy1vx8Jdd/AUnd9pEm9SSJtT4KQ15UNEeEGDU7UheXVb7y6TGQgimEIwugtYWgdCFYHQ+uA4Bw+SBULngiszY8mxAVXZcVR4Qkw9pLIAFaPXrfPwCHb0kJ03JqBv93o3R0FK3a9prWO1xhRWMaRV9UceakpGmZPhxYesQE7OiZx/6VHsO4YaWOSdqGSFXzcnJVlrdvlOxpeVsqthHLs2RU33i0R7qRfsG8Zaauyqkb+uEezblgUN14NDum0THFsmJTXni1h45VUcW2bZetGOS7en5hzbZrlG0qWFvKNkbGu6alrug4RAL4YO0hu6mV9P8lnle67aStaPiXtjk9x7jQ6fx0W/+ud/9pcvyNeT4vc/712Tf/5sb/p+pwf+ZH/oxGvrS5/s84P407LnpNu8aBftm0ZlL+W7I8zTie+y2v+9zPXaaH7rM70L2pw7DjUv5GDQ8BC33HeYbv+kxZH/oclx7DLd+w9uA5cFved/l/DzU8TZofxcwP3W73/faP/a5Pw+4v4x6v/bZvwx6PnSbn0KmD/3OT2HPh0HH+0HPuwHn5wnvLwvdn2e73vcZvk74HkdtN33mNz71TYfhQM081TN2uC0nUtKVnvvgUt37tYrWisLUuEzY81RIZDo4MhH4UyrgWSrweQYssighsiwdUJELrSmAoQqhlQgIKhdakweuzvlbEwAq0gEVybHVSRGoDGBtOqA+G4TOAtVngdDZQHQ2EJsFbMgFNeRBsQhoSxGcXZmlbi7yMFD/yTux1tycJRdr2clasNJm9OQpA2XKSJvQEIYlLd3CBjujStKEIFUkNSKh2GIophCMRkJRCCAWCccgoTV5EFQOoCYXWJUdU5MHK88BoPLi6nLicEUQOalukd2yzG1ZVhCWdYLFgHGp17064F8M2mccqmEFe1JBnZTgZ6SEOQ11VsfZcisOPdJtM29DRlxVUEfpmFkJcVnFUKPyhtW8I5f2wq29dGneuA1nTs2pXbkp55w4tIcO1ZFRdu7Unto1J1bVmVd75lAeW2R7Gu6+Ubhvlu0aeAd2+a6Ot28Rb+sFWxrBlpazruIuGITUwuQxRus4q2mIipsV4dcVjB0V+1DHPTEKLl26xw7LO6/2c4/nS8j+fcj352jXv0Z7/j09+NfM8L/nR7+Pdv4e7v08HPgyEvg46L4IaI/cshO34jKgu+3Uve9zPA1533ZaPw0FPg97H7utH3od74Lmpx7nU5f9PqB91+s+d6jehexPvd6P/b4PPd67gOHep33qsb8LWj90GD922x87LA9+w0NA93XE93nI87nf8XnA/b7L+DToeN9v+zTmfz/s/jzh/Tzl/zrX+TjieBo0vRtz3wxYfg4H7zsNF27VvoJxIKacKRlvzIJbu/xtp4WBQSJTYhAJkXlJMenwWDjgWQIgIhHwLB0anQmNRibFFGcAy/NA5QhwNQJaiYCgC6CVuaCqbEBFJrAyNfZlUhQqPa4mHVSVGvN33cRkAtBZoKY8KC4fiskBNOQAmvLArfkQYnGCAJ1lIb74bx592cZYcXJW3Pw5K2tSQ5hS4Sc0xEktZVDW5mPWaPFIVn1G4wt4fSGkvhCMKYTUlUCxRTBMIRSNAKFyAag80OssYHkWCJULrskB1+aDGgugDUhIYwm8g4pa4pGWRK3zItKEmjNhVw+qeeMmSdgsH1Wzh7i4UW7jjIK0ZGCtWQV7Nt6eibetYy5JCNMs7Jqes20RLvHbNrUCM67CL2rfMojPraozg/hAyTuzKM/N8jOL/NKuurQpLx3ac6vq0qk5NksOTJJDs/zQLDswi4/N4hOb4tSjObAptg38Pat81ypfskrkrSgVqmCOT57mEiaYLTPc9g0tZ88q3lHQT3S8C6v0Pmh+7HG+9Zs+dJi/D3b8GO76MeD7ZSjwP9MDf031/zHe++tw6M+ZoW/DnY/drk9D3rte64lLsWcTHpgF5y7FgZ59F9RdO+W3Ac19UPvYZXoKGt56NXce/bVd/i5kfReyPoZsNw7FY4fpQ4/7qdv6vst051XfezVv3dp3HaZrt/LWpXgbML0PWT/0Ot712D72uz90Gj4Nu576nR8GHe+H3e/7He+HHG/7jJ+n/I8j9ndh7+OI837A+mOy8/N44MQs2OHjT5SsCy372iS6togufbqydBAyHYBMBWQnxGRBo1OBz+PjfoLHPkuM+ykDFJUdH12UHFeaDihHwKvyYPWFUHQBtCYPVJUPrsgGV2XFodLjKlNiq9Ni0ZkgdBqgNjUSlwnG5YKwOYDGbCAuD9CQA2wtgDQgoK1IMKciTdVS/N/85pKNvmxjLNhZ8zbWtIk+riSMyZrCyrY+YaOdiZI1F5Ark3FFEAwSWo+E4Yph6EJQfRGkvgBakweqzINWZgOrswGVWaDKrNiaHHBdAbS+EIYphmEKE6iVaYt88qKwfV7YOoyvDEupo2LKALslxGic1LBGBS1j4rZZJXVRRV0zcbaNzHU1ZVnYsqSgbBn5+zbJnoG7oxceWKR7Ws6RUcgtLxpQs7edynOH4dKmuXTq39g1V27ttVt/6dRde40XTvW5W3tkVZ549KdOzZFZcuZQHjs1xy71nkO96lJ1yBkCbKmPUL8sJ6+rmOtqzoKQuCCiLEloW1runp5/qGHty+kXdum1V3fvt7z1Wj52OH/utH/x2j87Tb+Gu/+YHPhXuPeP8f6/Zkb/XBj9bbL355GOD33ex17niVu9b5dumwQ7Wv6umrOnYh5pmcc69qldfGoSXLnl12bxnUf14NM9+A0PAe2tW/PgNd53mB/cugeP6t6vfezQ33t1d07lnUd1HzA8BAxvQ6YHn+ber3nboXnfa3/sMrwNaO+Duvd91ocu40O36bpLd9ejfz9s/TDhvR+2PYw47occP+Z7f5npO7RKzgyCCzPv2iy+dyuvnYqLLtvr9Lii9NiCtJjspJhcWHQqJCoh9nki4FkS4FlC3E9p0Og8WHRRYmxpGqAyD4opSapBwqrzQbVFiRV54KpMUGUmsCo1rioNWJ0WW5MWV5MWW5cBxKTH4HKBTXngplxgUy6wOR/ShoA350Oor5KFDYh/+MxOX3Wxl6z0BSttRk+cVhMmtMQxZduQqLGDVakjlAmwuS0voOhiCKYIhENCcUg4tghaVwiqKQDXF0ArMuOqc0DlWaCanLjqPFh9IQxbBMEUgnEl8NaXyYzm4j5m8xynaYHdMNRUFkTleF5mWkrTx4WkWQ2zn9s8KmiaFLQvaunrRsa6hrzIb9wz8w+ckmOv/MjM2zfxj+2yM5fy0MDbVzCO1dwDJaOT3Mx4ka4mVI9bpCs9ti2/ca9Dv+s3b3p1ex7Dvt+47dauu1QrPs1y0NKt50saXzJfI+S1yAUVb1VMXxUQthX0XTVnS8Ndk9KWxNRFAWFJTN1Q0re1nG0xdV/Lv/ZqrgPma5f2Q8D+odP5FDB9DXk/hzxf+/zf+wN/hHt+jIb+ZyH8+8Tg73Ojv070fR3t/DDoe+j3HnmMR17djlG6ICAusJvWFbRVCXFNQtrX8k7Mwl0V+41Hc2GTXztV937tjUt569ffuHXnFum9z/jg09551fcdpnu/9t5vuu8w3QV0937NjUd57ZRfuuU3fs1tp+7CLrnxqW47tNcB3XXIeNWpedMhfxPS3Q3bHkbdD0P2mwHLz2P+b7O9153Ga6/y1i66sQqfOvS3Pt1G0NzwIrM4JbY4KaYgKSo3PjoVFpUIfJ4SF50CiEgFRiQCIlNBEXnw6IKUmFdZ4JoCUH1xYm0RtKYAWpMHqsgGl2eBUJmxqPS4mpSY2rQYdCYAkx6DzQA05oKwOcDmfHBLPrgpB9SWB2ktgOKRMFZVxn/r5orr7/8AmNNa0rSaMKkljqkIvaIWO7VM1YKgVyfXF4HRJTBMMQxdAqsrgqALoOhCcF0etD4PXJUHKs8GlGfFonIhFXlATCEEVwLDFcOxSCgOCcNXplk4bRMc7AIDE8aX99TmeV+lWxBJCyrOgpw6wGkOC1vmFZRlPXNVTVyRNK+oGbtW7qlPfGQX7dukR3b5iV1yZBUemwTHJsGZlntm5F+YRJd6wZmWe6Lnnen5qyruvEbcxyK4ic3u9hovsbmP0T4lpG8oeQc25aFesK/l7ShZe2rWkVG0p2VvyWmHOu6Wkr6hoK1IqfPc9hlWyzy3fVVOW1cxN2T0Y7viymO4dqnfdTmffOaPXdbP3a5bo/pbj+9Ln+drX+DPke7fwqE/Z4b/mB78eaTn1+mBX8Z6Pg/6Po74b/pdJx7jXb97x6YI05tHKU2DJNwUs2FRTFuSMLY1vB0V+8QoOrMrL+2qN07NtUP2xqG89WjvAoYbu/LGrnjjUtwFDG88qruA7tarvrSLru3SC4vw3MS7svKvPLLrDu2JTXDpU546FW+6DKcd6mOv6LxDddNnehi23A3YbwYsH0Zcvy4M3IbMb7utbzu07zr0b7tsNz7diEX2MhuenwoqSo0tSInOS4jOS4hNBTxLAj6Pj/spMeb/JMQ+T4h9ngKOyE+MLUkDVOdAaoqgNQUQNDKpvjCxKh+CygZVZsTVZQGwGSBMFrAmA4DJhqCz4xryoLh8aEsBqKUA1IaAtRfCW5HxTYUw2uuUf3Dm4s7bmPM25pydPW1iTGuIE8r2EWlrJ6/ORH4lwOa0lsXjSmA4JLS+CIopBNciIai/3Ut5IFQusDof8jI7riIfXJMHrC6EYQohjaVQXAkch4TWF8MaS6EtL2FT/PY5bvMktWqg7XUAlWMvTVnVMZc1zFEhflzcGhY1ruk5S4r2NQ1lx8o/dImPnMIjl+i0Q33mlZ945BduxZlVfGqTXNjkly7VpV1xbhSc6vnHGuGFTXnl0F6YZVcO7aVddaoXX1gUR2r2iUZ4qBWdOzSnVtWxQXhikJxbZUcmwalJeGoR7SgZOyr2ioy8pqRNM5vDFOy8kLqlE24o2VsK5plDe+HSXzm0l1bVo1f/ocf1udP13qv/ucf9fazr5x7fj+GuH6Oh3yf6/5wd/nk49Md8+LfJ/s/h0LfJnq8jXW/7PKc23a3PfOZQDTLbhxmtYTJmgopb4OGX+G2bMuqWnLYlZxwZxMdG0alRem6UXppEVwbJtVl0oGAcqZjnBv6VU35m4p1ZxZcuxZVTdeOQnVqERwb2sZV7bOOfOiQXAfWJU3rglBx5NXtO0Z5LfNWpuB0wvR8LvOm3vusxfw173w06fw67fh52fx5yvu1xvOmxdxqkefGxuYmxhWlARFocIiU2BxaTAniWBIyAx/yUCoxIBkUkx/2UGBeRCo0uSI57kQGozoWii5JQBfF1JfE1BZB6BLQ6O64uPbYmI7YuI64hB9yQBarPiGvMBrYgII15wFYEhFCURCyE4hHQ9iJ4e2nSP35aJ2fBzpq30GfMjCkzdVpPHVcTB8U4D71K3VZMr86oL4ZiS2DYImgDAoJDwrDFMGwRtBYBrMkHoLIBFTnAylxQVR64DgGpR8IxpTAcEtJYltBYGt9YDMcWwxqKYMO85kkGZpaBniBX9zUWBuoKts3CNT0nLGwZ4jeMi/FzEvyKhr6uJu2aeYdO4a6Je+yWHLllp17FsVV8Zpeeu6TnTumNR3Vpk17apFd2xblReu1U37gNt37jrcd459NdezS3QcuN33zj0V+6NOdO3YVNcW6RHhuEZxbpkZZ3bBTtymk7SvqalLwqIiwJibPs1jFm+wizbVFM39QItrSiHY1wXy+9dBsurcrHbtdjyPXYafvY5fplpOtLr/NLt+PboO/bgO9bn/9LX/D7aPe/Zod/mx35Y2r41/HerxM9v8/3/TLR/bHff+c139h0lwHrGI8aZrWN0xsmGQ0LXPySgLTEbtmSM7YVzF0Nd0PI2Ffy98T0U73wTM19Y5Ueq/jnesmNXX5mFl3YZOcW0bVPc2YTH9tEx1bhkZW3b+YcmHiHDsmRS7prFezYZbt22Z5ddN4he9Ojvh+03Q5Y7ru0j936pyHH9/HAj1Hvt3Dg01jHcdDMJ9VlwwG5ibFFqbHINEBuQkRWQlQKODIZFBEf+ywxLiIJ8FNSXERC7PNk4LNMaHRhQsyLTGBFNhiNTKgrikch42sQ8ahcaFUWoDYLUpcBwGUDsLnAhuy4plxQWz60DRnfXgghFsPxRbA2JJRQHI8vTfz/4czJnjHTZo3UWR1lxkAZ11F6xA1OWoWwMYdYnoArS8AgoVhkfF0RBIuEohGg6hxALQJQkwtE5QCq8yGVWYCqfAi2GIYtgtcXgHAlMGwxDFsMw5XAscXQxtIkNxU9y2qaodfPMetnOU1DlPpNPXdFQZuQtPdzMbNK8rwEv6Klb+ho+3bhnoW3axUc2vlHPsWhXXRsk56ahScW4blNfG6VHBv4x2rBpUl0ZVfc+IwPndZbj/bGo75x6258utuA6cajvw1Y3jg150bpqY53YVOdmeUnBtmJTnSgYm2JSVtK+pIAP8dtGcLXz4mZiwrRjIi+Luds68RHVs22RnBgkF05tHcdxnedtvuA7V2H40uX+0u//4Nf/0s49GUw8OgzfA76fxkMfR3p+j4c+n16+Oexge8zAz9P9P463f8/S+Hv472/jPU89QZvA44Dm2aU3R5mNM/wCAs84iKfsCQgLvMpSwLippKxJefs60S7Ss6JUXRuFB6pWOd68YlWcCyjn9vE5ybhmVl05pCcu2WHTsmBgbejZe9bBNtazr5FsGPh7Vh4Ow7Jkpa5ZeMfOgSXnao3PebrfvOXma7HHsPTgP3bqOfHeMe3ia5P4c5RraitrjgNFpuTBCxKiytMii5Kjs6Oj06FRCUBnyfH/pQIeJYCiEgFRSQCnqUDIpKBkfmJwBfJcRXZ0NqCBHRxYi0SVlcUj8qF1OZC6rLBdZmQphwINhfenAdpzwe1I2BthfD2Qgi1BEZGQsmlcFJpAqUs8T96k7NoY8/bmHNmyrSROqUljspbgzyMiVLOqs9oKYlvRILrS+GYv/VmMayuEIgtglbng2vzoKhcCCoXjMoD1eSBMEhoQzGsqRjWXBqPKYVhkOCGUngzEoorgbPQmXOi1hlmw5KEuCwlzQiImwbeqo47r6AMC1vGpe3T4rYVDWXHxDqwCXdMjB0Ta9fCObAK9i38LQX9yMg/1PHPrdILm/zSIr6wSi4dsjdO7YVFdWFR3Hi0107VpUV25VJd2eVnVum5RXqs4x9rBadG8bFBeKIX7oooB0rmtoSyq2AtCcjj9MZhUu0IrXmGT1uWC1aV/C0t/9Sm29dLD0zyA6vqyqO9sqtuXMZ3HY6nTs+Tx/LktzwFbZ8HAl+6PZ9C7vdB58cu3+ce77fR0Ldw6ONQ11Ov733I9XU09NvUwLdw19fhzq8j3Z+Huu/7vTNC6gARPcFsnWK2TlCxs5yWRT5hRUhZ4bZtyxibMvq2grOnFx+ouftK5pGGt6NkHGpYB1rOvpZ1oGPv69h7Jv6+hb+jZ+8auHtG/oaeu23mbhq56ybOhl28ZBIsKcgbSvxFp/K613jTb/4+3//bQt/XUc/PI84/pzv/mO39OhHyKDmFyYA0WEwGPCY/PgKRHIVIictNjMmCxSQAf0oAPEsCPEuO+ykJ+DwVFJkQ91Mi4FkqODIXHl2aCarMBaML4NiS1IbieHQBHJMHrS+AYnPADdnQxlxIUy6oJRfYkg/GF8W3F8LwhVAyEk4ugpBLEsgv/sHZgpU2ZyTPmWkzZtqshTmtpw7Lmr3sWnUrklqVjCmBY4vBGCQEUwxrKIZjiyDoAmhNAaQOAavOBlZlg6tzYlEIMLYIWl8EbiqNby6BNRTDm0vgDaXx2GJYYwm8qTSeXZ2zpmLOsZsXhfg1BWtWSJqT01bUzBkFZVhMmpC2T8vwa3rmtpm9Y+XvWvk7Nv6Ohbdv4u3oWDsq9pGBd2qXHxv4pzbZlUN5bhQfaliHOv6JRnhhUVxZJJdWyYVdcWZVnJjEx3rxqUl8oOUdGcSHWuGemrsvZe0pOHsK1raEscQnrIjIYQq6H18zw6cti7irMt6mnLurFZ1Y1SdW+alDe+kxXTg0bzy6O6/hzq2/8+o+hGyPTv2HgOOT3/vU5frU7f0a8nwKOr8MdL4PuT91e9/3+h9DrrdBx43X9KHH83U89Gkk+GOy/1u49+t4z2WHZZCMGaZiwhT0JB03w26apOHmue2LPPwqn7QioCzzyesS8q6atytl7MqZuyrGnoa/raBvqVkbcvqmnLapYW5o2Bsa9qaBt65ibGiZG0beukW0amQv6jgrRv6KhrahI514hOedmrMu7YeJ4JdR91+ro5/6Lb+F3f+eH/o0GnTIaGmg6GRwZDY8NjcxOj8psjApKichKg0WnQp8nhz7f5KAzxMBzxLifkoCPk8APEsGRiUAotJgMQXJcS+zIdUIeH1JEqYkqR6ZXFcAx+bDa3PAWASoBQFvyYM154MJSFh7UTypCEYqTsKXJtJK4illidSXqf+Ls2kdaUpHmjcQZg2keRNtykgfkOLdzBpxY377i4SmYhi2BFJfAsUWg7GFkEYkFF0IqisA1eaDq/LAqFxgdW5sTT6gvhDeUBrfUAjFFsMayxIaSuGtZfCGEgi2GNZUApe2vFxTs2ZZTTPsxjUFbVHDXtTx5uS0OTllVEQYFRNmZPhlPXNDy9gwsrZMrG0zd0ND3TeyNxW0HS331CE7MAiOjLxjPe/ULDlW8051vGMt91QvPlKzL8zCc5v4VC/8W36emmVnJvGJVrin4Oyp+Ltqzq6Ku84nbfLJG0Laqog8TW8eaq8eJGDXlfx1OX9HI9pS8Q80gnOn+tAovfBoz73Ga5/pxq2/9pkf/JYHv+nBbXz0Wj50uj4G7F+Ggh86ne8C9qduz7sOx2OH877TceXW3/iNN17Tjd/y0Gn/MOD7Ot791Ov9NtLzcTR06TKNcwhj3LZxduswsXaEWjdGrZ9h4WeZbbM03CIPP89qWxHQVoSkLQVzQ0TbkjM2ZdQNFXVdzdyQ0dfk9DUVc03F3NQwV+W0ZTltRcNaUtPmNKx1l2xRy5yREhcUhB0r68AnO+vSnId0b4ddvy/2/t+tyb82Jz8PWb+HPTeDHhK2Ch4XHQ94ngKNTodFZydF56bEZsOjMqCRKeCIVFB0KjAqCRSRAHiWBHyeBopMATxPBv2UBonMgUeWpoOr8mH1xYmYkiRMCRxdkFCHgKBzILg8aHM+rDkP1J4PakVA2ovghAIIHhlPLI4nlybQipPI/+nP5ozUGSNlRk+c1RFn9MQJFbFb2GykVnLQmThkfG0huKEE3lAMbyiGNZbE15dAcYXwunwwCgFF5QKrcyDujdzMAAAgAElEQVSV+XGYInhDCbyhFIZBQnElcFwJHFeW1FiWgEFCcSWwhmIYuSZ7WU5dk9InqfULguYtu3TVKFgziqZFhDEJcVTYFha3LuooWxbulpm1aeSsaxi7NvGemb+pYh2omTtq5r5ecGwUHOq450bhqZZ7phMcy5mnOt6pSXyh55/pRScm8bGBf6jkHKrZxwbhkV6wrxUd6MQ7Ku66nLMmpK7zaUss/CStcYJUN0qqm+FSd/SSPZ1kXy89tqsOdKJjg3hbxdk3SK7c2gub/NQovbKpzu3qMxXn1qZ869K+9Rjeuk1Pna73PttTyP3Wb7p2aN54jccWyZFBeGyRnbrV1122+x7Xjd/yNBL8MNDx2Ol86LRfeQwrWsEkDz/Nax9jtowyGkaotRN0zCy9aYFNmOPg5wWkRT5hWURYZLWuiohLQsKWgrEqo6wr6Cti6pqUvK5mbRh5a2rWooiyICSu6VmzMuKCjrNsEc/pOZPS9kUlcdslOvTLT/zC6wHz3ZD7x2Lvb8v9/9oY+2sz/HnQueBWJAKeweIi4oERiZDoNFhMXnxsTkJEFiwqExqdAo5MBkSmAiOS435KAUckAp5lQKISAc/SQRGpgIgMcGRBYtSrLGBdYWJdaSK6LBmDTKgvjMciwDgErAEBa0LAWwtgbUgooQBCKY7HI+PJJcnEYjitNJ5SlvwPnxnIkzrSjJEyYyRPG0gjipYAu07ZXkypSMEUwNCFYFwJHF0MwZXAMCUJ2GJYXQEAhQCjskEVOcA6BKwGAcEi4+tLoI2l8Q3F8KZiCK4EhiuBNZbFY/6X2+LNYuKinLIpp06Ta4eaik9Dpl0Tc1VBmZWRJ2WUsIQ4JmmeU5FXDMxtE3vDwN7QsjdUlG0de0PD3tNzNxXUPQ33QMc/NvLP7OJ9OeNIzT7TcM+NgnOr7EjHOzUIjrTsQzX33Cg+MwmP1PwDJfvAJNk3Src0whUBeY7RPM9onKc3jxPrRsl1Pa11SzLmuop/oJfuq8WbCvaOgrOn5G+oeZsy1qGevytnHyj5hxrBhUlypRfdOHR3Hu2dW//GY7j1WR6Crnu3/samvLKrT6zSHZ1oS83fkLF2DOIDNf/Mrrz0GC9cmtuA5dJtOLMrD23KNRV/Qc6c4rePc1qGKbg+fPUgsWaMVDtFbxyn1M/xCXN84iyraZGHXxK0LQkIGzL6qoK+rqAvyxhrStqWjreuZ23rBesq3oqCvqiizyio80bugpE3p6Eu6WhrBuaeW7zvlZ4F5Och/fWQ62nE+ct86LeFnj+Xhj6Odba8zIXGRkFjI+IBUYnAqBx4LCIxKi8xIgcemQmJSAU+TwVGpoAjUgDPk4DPM0CRaaDIdHBkGiQyDRSRBorMj49+mQGsyoWikYlNZam44mRscXJjUXwDIr61IB6PTCAg49sKwQRkPBkZT0bCqSUwUkk8tTiRVAL7X5zNaIiTGsKkjjijJ08ZKQOyVjejWtSQ1/YisTIXUoOAYoqg6BIorhSGK4E1lsTXIaA1BZDqHFBdHhyVC0YXgrFF0KbShMYSOAYJbShJaCiNby5LwBXDW0oTGl4mNJbAml7AR4SELTltRUiaZDSceiR7RtqOgbmgpI2L28NifFjYMq8grOjoG0bupo61LCCuysmrCsq2gbOtY2/KybtKxqGOe2QUHGiZR2rGvox+pGad6ninJuGxUXJhlR7q+Ic6/qleeKyX7MsY+xruhpS2q+ZtqdiLdPwiG7/MI40Qagfb0YPtNT0ttctS5oaCd2yQ7yr5+2rRtpy9puAuieibctaqgLwuZW5KKIdq/qmOd6xin1mk51bVdcB847Nd+823fsOZSXZpFh/q+Lta3pKIMS+kzQmoy3LWppKzoxPs6sX7esmZS31gkW/rRZsa4aKCvaBgzfAIU9zWSW57mIHrJ1QNEGuGCNWTNOwUo2mShp1lt85x2uZ5rbPs1jk+cVFEWRBS16T0VQV9SUpZV3M2NOwdg3DDyFs3clfMgiUDZ8HIm9NzFjW0NRN708bZcYkOvOKrPtObQeebLv2nMe+nSf+nEffTRCgNGAuNi4ZHP08CRCWCozLgUdnwqHx4TDYsJhManQh8ngiISIr7KRUYkQKKSAM+zwRFpIEiU8ARacDnGeDILEgMMinudTYIVRCPK0tpqsjAlaU0FyU2Fia2FsLxhYnEkkRKcSK5CEZGwinFCZTSFHppPA0ZTy75h88mtIQpHWlKS5zW4qdU+B5Rg4Vaya3LbUBAavMg6AI4pgjSUArFFYMbXyTiSmCNSDgmH4LKAdTkQWryQFhkPK4E3lSa0FQW31yWgCuBN5TCG8tguGJY+4vkxrIEXAmMhs4NiihrYuKqhLRjlZ86BYdWzp6Zu+fRjInxYQlxVNg2oyAuamk7Zs6qgjLLbVtVUJYkhDUldVPF2NIwt1X0PTXrQM0+1LAOFYxDUfu+gn6s555ZZCdG0aGWc6RmnxgFx1rOkYyxK6fvShnbCuaumrcmZcyRmmZozVNk9AixZri1aoSC6WtDL4sZmwrutlq8KWVuiJjrUtaimDHJbJ9lt86y2uY5bQs8/DKXuK1g7mvYRwbhlph8F7Cc2dQnOsGRhnOsYe8rGNsazqqCNy9lTkvoc1L6gpQ1J6EviBkLIsq6irckZS3L2PMy9qKSN80jL8hYcxL6nIAyK6SMUutHaNg+Qs1Ae+UwvnaMUDtGwU7SGiYZzVPsllkOfpZNmGYTZtntc0LCgoi2omQuSIlbevaGXrimYSxrGEtG1oKOOWcRzmqo80rSupm7YedvW1g7Nu5Vr+mi33noUlx16d8Oe+4HbesBKyQuGhgdERf595AsMg0QlQmNyYNFZ0Fi0kERCbHPU+OeZwIjU4ER6cDITMDzFNDzNEBEKjAiAxyVAo5MB8dkwaNeZYDqEPGNxamYF6mY0uSmopSW4sTWokRCUQKpLIFckkwtgVHK4mklCZTSFFpZPLMsgVYC/6c/M9OmTdQZM21KTxqRtwW5aE0rklaRVp8HrM4F1iMTG0sTG8visS/iG0rjG0rgdQV/bwLANXmQWiQMWwxrepHYWJbQWJLc9CKxpSyhqSy59UUirjS+6UUCthTe9DKp8UWikly9ZZXtmMX7HtWxW3riVRx7ZcdB/bSCPC7DjwjxE1LispY2JyctyoizAvySlLgkw68pGWtK2rqKuS6nbiuZ20r6jpy8r2Lsyul7MvaxjrMnp+1ruIdqzp6UeaTiHGrZ+0rWvoq/JWesS2nLAuICs2WSXD9Oqh0loIZItYPEujCzqZeEmxP8f0y9R1cj67au2aox9l5IEXKAvBcI4YUk5JABeROKCHnvQhbvbZqVnsTKITxJZpJAAkmabc69Z5xW9WrUqGpVq35C/YlqrL32uc2v/4z5zneabwY+YqGLbPSqELkqxM7SwZOk7ygB1yOuWti147ftBcy1sPss4fmSD1+XIvcT8Z8zmfup5EMpfBWHbrDgbTn6oRBoJrwNLHiMhQ5SvkMseJAKVGO+StSzH4MqUc9+DKlmQo0EepYLHSbQ05T/KOw5CDmbYXsl6Hzv1W8iunce3RZs3PUad2FjNWipBM11v+kwAR8nkcO45yQXPsJ856XgWTFwUQrfrpVvFjM3S9nL2ejpdOh4On6QsZ+V4OvlxO1q/G4j8zAf//vb6b+/W/gyh90vZB6Xscffpy3K/lYARyOC7SCeRQbZRIDfCnbTCSIaQdQG8ig4AQUvaMWxKS3sthZhOyikE0VtgLAd7KQROlpbRFRCZzvYRQWGBBRNF9UyJHSrO1zDIqtM4B5kuwZZ8CDHO8T2S5kBKdM7xI4q+WE5J6JgRxScpJz1p27OIudzwbOl8MlStD7hfZ4wj7sHUQVbJaaM9jBGB+g2GdMuZ9nlTIecbe+njQ4wRnppul7aaC/VKmXZh9hWOcs5zHMouU4Vx6FgO4c5biXDMcx2DrOdw2yHguVQsJdzyM2Tif+5/eTb71MPy+lfz8cfVjLfVpMfSv465q3m4DoGXU6FPxS8h1nkpOj7UA5dFgOnGc95DrkqR65K4S/j4ety8EspeJX335ZDj1OxrxORh8n4/UTsvhj6MRW/K4a+TUavS5FrLPAhgXxIeM6S8FHU0/CNVr2j26iuErRWQ2PNmGMHGTuMIycx9EPGf5n0X6R85yn/cQw5iHkaUbgacm3Blm2fdRu11iP2syT8GQt9TiHXmO9LIXQRdl/lg5dZ32UhcJwPVyKuRgqpp7zVjG8zAuWkomwPL8Fry4loK7rBZzZNI4Zc5KMfsOCHfOQ8g16kfScptBaw7QccO37Le3Tsjcf4FtZveUd3vWO7vrFtRL/nM1WCtkrI2og5G1H3Ydp3jPkPU8hxxvtpInSzkLhbz31ajJ8vJE6moo2M9azouVqIf93AHtZT39fy/7G1+M/Nleul3GUxejmVSbmNbQCegMeRgd9aCXg6EU8jtLAooLAN4LeCAgqe14YXtOE72nB/9J2E7UAHFRRRQUEbKG7Dd1EBfmuLsB3oohL6WWSluN06yHEMd9iG+C6FAJIJ3FKWZ4jtk3PRIXZYwfXLmSE5JzTMiwzzoipuVPmn3zye8R/PeU/m0ONZ/37Js5EwZe29tl6aTkLTS2hjgyy7nGUf5jgUbIuMbZexLQMMQy/T2Ns21s+0DDIdCpZLwXYqOVYF06HkWoZYbhXPPcyFhjm2YZZTwXIqOU4Fay4F/Xi/+l+7G39/vfDz1fyv57lf69jdfOxqKljD4Crmq2TdZ+XAx8nIedl/XPJflgLnGfgUg88L3stS5BJDP5cDn8uBz6Xw54L/Sz54Uw59Lfi+FoJ3+eDjROxxNv11PHqb81/n/JcZ70XcfRxyHIccdcSw59ZuejQ7PmMtYq+FHLWQreId2w9a6hGoGYWPI/BRAj6Iug+CtnrAvuez7PhtW6h112fe9ll3/aZmzHWehC8z3ksMPU8hJ3HPecp7mvEdJn2VpK+aQitxtJIJLVhVyS5OvpdTHuAv6AefOjTbYaiRDZyU46fZ0MdS4jwb+rpQOE34TpK+w4S3mUT3A7bXqOE1PPLcLn/tVr/16N7DI/t+SyVo30X0laC9EnXVkp560nOI+Q6z3rNS8ON48HYpfbeK3aznPy2nTiYDF2X0ajp0tZy8Xss+PCv8WMv98/3C394u/H133dTJ0PYJAHxLK76FDOJaCbg2IkADATrYwiHheK34jnaCkIwT08iCNry4ndBFBbqoQFcbIGxtEbbjO2kEYRvIawc62wFxOyhqA3uZBFUH1dDPsg8LnCqRS93hVAjcco5niIUOsb0yTkjG9g0ygkPMsIwdlrNiCl5I+m8fsBQ4mQ+ezgcbU8i7rGUlMJI2dZn6qBoJ1dhDsw4yHTKOc5hjUbDMQyyTlDna+8d3DFSLlO6QcZzDbNswy63iuZUCp4rnHOY4lFz3MNetZDlUHKuM5VZyHSpuClLfvVj8z63l/9hc/PVi9vtK+sdy+n4p8WUqXE+7GkXvftZ1Mhk4L4eOcp6zPHKR957m0KOM+yznO8O85xh8iSFnWeQ677vM+67Kkati4LYYuM757nKBr6Xo11zgGvN9THrOk+6PKfhDAj4OOWqoYcepeWeSvvUo94Om/aDtMGI/CFsq/rFNp3Yv4NgPOCpe2w5i3fc59kPOXZ9tN2DfDth2/LZN79he0LYVsO36bPWo6ySFnKTgo4SrHnJWgvZGzLsXQ3bj0F4craUDk0ZpUSqYNSo2PGPPobGduGc/4T1M+i8KiY9T6S9zuc/T6Q/56GUpdpELnGPho7TvIIHUE2gl7HzvN7+CdW9Q00un+pVb+Q42vkcMuwHzXtBRjzkbKfgA8x7lfSfF4MVE+LLov55LPaxnHzbK54vpjwuxj3OhrxvY3ZP8w1Psx4vxn8+wv72Z/vF67uHlPBH/GwnAA/gWEoAnAXgivqUdxFGJOCqxhUfBCciAsA0vpPwmaMML2wExDRTT8V1UQEIldNKADhq+sw0npoMSKk5MBzuooIRG7GMSZXyKrptuVfDdmi5opMuhFHgUfJ+cBw/QAgpeUM4LypghGTuq4McUnMgwL65k/y/1sznfyZyvMeN7j7nnfMqosVPXSVGLKMYemrG7zaHgOGQsu5Jtl7MsMq6pj6aXtI/10SyDVIeC7VZxbQqOS8lxa0RupcCj4rvUfEjFdsrZLiXXPcxxqgSQmhc09x4uZH49K/zH67kfG+WfK5kfy+nvK+m7xVQt7ahhcC0HH5UD52X/UR65yKOHGaiZcjVT0GEKOU65TjH3aQY6x5DThP087bnMIdd535di+HMucF2KfMl6P6eRjwnPeRI+S7hOYs6TOFRBjXvukfdu9UuHcj9sqoUsVb+lFrIcRO0N32jFa3o1OvjCpn5pGV4fHZwd6pju5xTEtIke/lSfoNzDWdb1vg/YdkK294h5x2utBV21CLQXce0Hndte67bfvh1x78SgnYRv3qxcsCh+9ztfht3vI/BOFG3mIse50OVk6jQb+jKHXc1kPk2kb2Zy51joMhf5Mle4KEWPsMBRLlRPoPtR+/ug5TVqfIkan9iUrzwjm8joe8RQCTv2g5ZG3FWPWg+y8FEGupyKXBQCn6fjNzPh+2fFy8XU+bT/ejl9t449PMk/PMX+/mby58vSPzfn7p+P/9haagdBMgjgWv4K4FsIIJ5CxLUCf6ES8EwywKEA/Fa8qA3sbAM623CdbYC4DZBQgU4a0EUjSmhgFxXoohI6aIQeKq6DDkhoYBeD0E0nDHKJGgndLOW71B2O4Q5Y2YkqeP5hnk/Giii4EQU3JKMH5ZyogpdSchJqfkz9p99sTqHHU8jJNFoped6kLXM+ZUAr0IjbNV2tum66VcqwyRg2BduuZFuHGGOD9D8+ZbAOMWxDLPswx6XhORRst4oNa3kuNd81zITVfKeaax/muDRct5Lv0Qg8Kh6s4cTMvbdL6R9PCj/W8t9X0g8LqZ9ruYdV7LQUqGaRag6uZlzHBfg4Dx/nvM2UsxE1H6bdzYT7II1UE/bjpOckC52mPedZ5DKDfMT8n/K+T5j/Y9b3Me35EHWd+swnMfdZwn0YcdX8ln3EsA/rNj2at17drn+0ghoq8EgjZGmG7U2/tRq07/psL/X9T2WdT7Xd60rxilq8IO9Y0vQuqHtm5d2Luu5yP2tRP/ASGX2HWt7BY+9g41vU9M5neeU1v/Fb36DmdwHHrEW5aB1+FXFtp4KbYfdOFG7kgucT6Yti7Go6+2Uu921t8m6xdDdffFgp305nb2fz10vFr7OZj1OpD+XYeSnaiMONrG8n5t6KuX5HjYvG7ueu4TeodttraMQczQx8nIY/TYQ+TIY+TAYvxkM3C8mbxeTXjfzFXOJ6NX27kbtdSf14knt8mv25gf3jZfEf7+e+v5n/tb1KBXAEsAXAtwD4v5IAfBvwGxXE08kAnYznthJFZEDUDvTQCeJ2UNwOSqiAhEbsYRA76cQ+JtDFAPpZ5F4mqZuG76EDfUyChAZ20wlSDlEjoY9J2U51h1PdAWvEXqXAK+N4pcyQnBeUsSMKbmyIFVfxIxpOVMX9b85OZ7zNSbg54drL2V7GRiadfbCMYxC3a8RtRgnV/EcSpuS7FGxIwbb1M0YH6MYBpmmAZpUzncMcSMVzqXiQVgCpuW6NwKnmejQCh5LjUvOdKh6k5kNKgUfNcav44zHr2Vzy6xJ2v5h+mE/ezca/Laa/zsY/FP21LFov+CpZz2EBOcrBjbSrkXA2YrZmBjqIu5tZuJpy1xL2Rtx1lEKPEtB52nORRs9T0GUGOYu7zmOu05DjLOI4TniOY45G0FL1j1a85m2P4Z1H+95v3PebKqjhIGg9CFoOQ45m0HHgNR2EHLuo+a1V/R4efevUvvOa3qJjT0zDv8Ojv8OjT936VWP/krZvwTg0q+v9HTa8QEZfek3PYMNTZOwpbFizKec1PWv24c2QYysCVbO+Si7SLMXOpzIfFgqflkvXS8XrpeK3J9OP65M/NmYe16bu5nPfl8fvlgp386XvGxOfy7HPE6kTLHhSjh4WQpW453eP8RmkXzEPvHDINl2KSsB8lIbP896ryfDNcvrzpO/TXPJ+Ofe4UXh4Wr6Yid2sZb+uZe+Wkz+eFh83Mt+fZP7xZvrvW4uPr2b/vrXUBuJxuN9AXAsB10LE49rAlnYARyfimMQWfivY0YrvohG72gEJHRS14bqo+C4qoYOKF7bhu5hkCZXQQwckdIKEBvYxST0MUheVIGkn9jIJKkGroY/t1oohjQTRdaDKTq+cG5ByAgpeeJgXHebFFNyEVpDUdaZ0orRe/C/OTuZ8pzOBw2lkvwg9C+snHP2ojKXpaBvpah/tpRv7GZYhuk3Bsg9zLEMc2xBb39s+2s+2yZhWOcc5zHGPCJxqLqwVIiNCj5oPqwUeDR9S8zxqvlsjQnQih4rlUXPcKgGkYudc8o/l8NV09Loc/DoTvR0P3JaCnyfDNczXyCH1HNrM+w9z6HEabqRdzZijEbM1Eo5GCt6POSoxx0EcasY95znvccp9mkXPMshJwvUxi57GoaOo8zhoPQxbGwFzI2ir+Ea3XbpNt+otrN5BR6tBayNgPgiajyLOht95EHUfRpwHIWcFtez5TLuIaRs2b6GGrZD1LWp657Nu+h2vfebXqOm5x7g+NvTEMjw3LJqVcWflopkh7rK6c14lWjH0v4aNWxFXNeNrYIFmIXoyHj+bSl/MYp8W85+Wy7frUw9Ppm5XSo/rUz83pn8sl74vj/98OvNtMX83m7tfKFxPpz7PZD9MJE/HYw3MW01COzHX64Bp3SVbswy8dPTvBQ2HUdtFBrqaCN0spB7WsJuFzN164ceTwu1a+fNy/stK6nY18/0J9v1J8dfT/Pen2V+vJn6+mX54NfNrb7WNiCeAOBDAAfgWMgBQCXgGEaASWxiE3zgkHI+CE1FBCQ3obsd10cAOKlHchu9sA/4IbL0MsJcBdtMJPXSchEbopoEiKtDdDvTRwSEe2dDHtA8LEF2vz9CHarq8wx1+BT8oZ0eV/LiyIz7MzYwIUjpRRi9OGTr/rZtQc8J1OOHZK7qehPXj9gFXP03Jpyg7qFpJm76fbpazXAqOfZjjUnLNUpa5nz42yHAo2DYF165kukcE0IgAVgtcWj6q6/BoBC4lx6PhwxqBS82HNAKPRgBruJCaDym5HhV/JWC+yPs/5b1XRf9VAf0yHrwseGtZ917S2Sh6D/LwAeZuhB21lPsg7amGLfWUsxK37oTM1ailnnLXY+5GHGqELAcJ6CTt+5DxnqWgo5j7MOI8CJoPQvaKf6ziNW0jxm3PyDuPdgs17vlN9bDtIGyt+cx1v+U46mqGnfs+cz3kbkThbUi/5Rnbgy27flsl5toLOrYClu2Qaztofx+wv/aZ3wZsL3zml7D+NTL2NmB97TNvxaH3EddOEtlLeqtpb7MQPipGDouRg3yomQ99nMt/mMFuns7evZj5tJD59nzmYaX8ba30Y3Xi59P5ny+W7ueLtwuF66Xi9Xzuw3i0WQgf5AJHxWA969tLeN6FTG8j1tfoyCvnQC2gP8u6rybCV+OB78vZm+no3XLmYTX7uFH49mzm03LmejX9ZTn+uJz5+bT4uJ7++bL093ezP97OPLyY/v5mhkpoIRBaAHzLn6i1UMHfaESARmhhUHDCVry4DSduB3sYZAkV6Kbiu9r/FdJ6GWAPk9DNAProQC+D0E0ndFPBHjrQQwP7GUQpm2zoY1mHOz06CazvhtUiWCEMqYThIXZIKQgPs1MaXkIjSOlEKYMkO9bzb87g5jjSKLm2M/Y1v6Zg67H3tSsFpGEh2dhDM/Yz7QqeY5hjU7IdKpF5gGHuZ5uHOA4516HkudR8WC9AdSKXlg9rhbBW6FKykH89BbBW6BrhekdEsJbn1QkgldA5zHYpeOtpXzPpOUu5L7O+swxymPLsJZy1HNIsBxsFpI5B9YS9krRVk8562t3IIPWkuxJz7Mdt9bi9EjDVo45axHGUgOph51EUavrNjaCt6jNXgvYdZGzfP7aNGt979NtewztUvYnqt9HRasC5gxqqXmsVMjbDjqrffJjyNiKeSti1jVj3g65K0F6NQLth+27Y+T5g2wk5toL2nbDrfcC2FbRuRVw7YddeDNqKuHbjnu2oey8B13KBSgo5yIdOyrGjYvi4HDubitUyvu2U92w+dzaRvl4t3T4p38ynH1bK9+sTdyvj90uFT1Op6/n8x8nkYSF8MZU6KUfrWV816dpPwjUMfR20bcds2yHLftrzBpIfhI1nCddV0f84n/i2mLpdSN4tZ76tF348K357NfVlBfs8F3xYSz6upL6vZX5uYP94M/3z1cS3VxPXG6VvbxfaQTwe9xcQwBHxOAL4GwVsaQfxVPA3GqGFTWwRtOE7aYTOdoKECojacZ1tQAcV7KISutrxEhoophMkNLCbAfQywEE2oZ9B6KHjeulgH5Mg5ZJGJAyHXOjRdiOGPkTf7VN1oHJuQM6JaPkpbUda35HSCrP6rpRBnB37c9/peB49nEYOJrxbWft6QJM3dVn72lV8krazTd/DHOtj2GVsu4zj0vBcw3yHjGMdZFqlHKuc41LxoBEBpOUhI0KvvhPWdXj0IkQrhLRCaETg1XXAGr5PK/TohLBWAGsFiJbn1vJtUpZNykqODWxHrPWou5Hw1JLoTgKq5uBa0d8owA3M28i6DjLuWsLVSLsPslA96d6LOXbjrr2IoxK31aO2etDaiEO1kL0ece0jxlrAvB+0vHNr3qP6bVTzHta/R3TvYM0bVLcdtO/7bXtBRyMG1SKOesBe9dlOUuhJNnAYR5tR+DDhbcTRegSqRaFqDN4Lu7eD9p2QYy/i3gk6twKW3RiyFYb2UshuCtlPwtW0txq2VTO+RilyWEo2ypGjcuR0PH5ajp1NJE7KscNS6Gw+83Ep/6q3jUEAACAASURBVGku+2W9fP906m5j4m5t4ufT2cuZ9MVU6uMcdlqKNrOBw3K0lgvsJdz7SbiSgnejjp2IfT9q345YKgnnbnDsIGw5Do7e5n3fpuPfFtOfyr7HVex+o/j9aeHh7cLHxeT1YuRuNfW4lvnxtPTPV5P/eDXx8/XM93cLX57mbp6NtwJ/AfAteNxvBFwLEfhrO76FBgI0EM8g/MahAMI2vLgV6GjFd1LwEipO3EboasdLqICECnRRgV460MMgdtMJvXSgjw72sgh9TOIAC+xnEKUcoraLahtiI4YexNDvG+3zq0UhpSCmEv1hMJMaQVojTI+IsgZxZkT8736A/3ASPRhHNzHHRlCdMYlNXRQFl6wWthl7aGN9NMsg0zYscKq5DjnbIqWbpGybjOVW8j1aoUfDh3RCSCdEdR0encijESAjImREBI+IUH0HrBMjhg63VgCNCJEREawVupRsywDDIGlTCcnDDFDDISESqqen3dHNqGDQQcHfKHobOc9B1n2AwXsxaz3laGKeWtqxn3RUk66dsGkvaqnHoWYSqieRSnCsHnPWA5ZKwLSFmN77x3Z8Y+9Q3XvE8Nat3fQa38IjO6h5y63bD1gqYUczBh3GoGYcOU54jhP+0yR6kvafZkMHMbiZRA+zgb2wu5rwVuOeTZ/pvd+0F3VVY3A1je7Gof2U74/DK7Wst5rxHRTD9Vygng8eFMLNYuRoMnVcThxNxA+LkbO5zOVS/mq19GE+9WW5eLNS/jifvV0rX07EzicT5zPpZiFyWIw0i+H9jLeK+d9HbO8ijlc+w1ZwdCs8WolZGxhSiZj3/WOHwdGLuPN+Ov4wFf7b09L3jcLjk9zDWvbxxfjjm7mbtcz1UvJ+LX2/nP7bi9LfXk39ejnx8+XU15dTN88mvr6cbSXgiHgcEY8DW/5CBP7aCrS0Ay0MAp5FbBG0gl1UgphO7KCCYiogbsd3t7V0UYFuOklCBXqYYC+D2Mck9jAI/Qx8P4MwwCZJ2aReJrGXAcp45BEJzSzl+0cH0dFer7HXq+70q/gRNT+iFiQ1wpRWmFQLMrqO9Kg4Pdr1L84Op73NcbhWtL2LGZe9Q5kRvr6DNMwnKkWUsR7G2ADHIedaFCxIJXTIueYBlk3Gsg1x7cM8ZEQE6USITogYOmBdh98o9uo7YUOHTy+CtTxUJ0D0XciICDV0ePWdqK4D1nW4lFzLAEMvbtPyyUOMliEWQcYmKthEBZu4nYUrGahR9jdynnradZhDGmlnE/M0Mu5qwr4fM+0nrNW4uxJzVCP2aty5F7G9RQ21qLMacuz7TTve0feo8R0y8g5RvoW1r93aTcRQjTh3fbaq33wQcp6k0GYcOY7BRwn4JO0/SnrPsv6TqKeZQI/SvuOM/zDrr8ThehKpJpBKHN6PQfUUWomjB1l/NeXficJ7SW8lG9iLeeq5YLUQbJQje5hvLxuoFMLbCfhwMn6QjxyOxw7Go4fF2Nlc9nwmdTqV/LiU/ziHnU4kjoux44l4Leuvpr1VzL+dRt4lnK+D5meI+oVftxkx7cVtlYTjMO0+KfhO8qGDsOUwaLqIWR6XMrcl//fl7Pcnxe9r2V/Pxx+eFe9fTn9eyV7NRx430t/Ws4/r2b/9Xvz1cuL7i/L1s4mHF9N3r+ZbCfj/Ts5AHBHAtxLw7UALnYjjkn8TtgEdNEInDRS34XsZBAkV7KWTu+nEXiaph0EeoBGkTHCASexhEPs5pH4mIGWCfQx8Dx0cYJPkQsrYAAcxDHjHBn1mqX+kO6DpiKgFMa0ooeantXxMK0iPiDC9KD/W+e++k+9oCmmUoDeJ0RWfIq7iGUUUtbBVK2o3dDFH+9luNR9S8hwqjlspMA1yTUM8m4LrVvGQERFi6IBHRF59B2LogA2diLHTqxMjRjEyIkaMHahOhOpEqLET1YlQXYd7ROBSC8cG6HohWcmnSJnAEJMgZQIDLGCQiXsetmxnXI1SoJZzH+bgA8x9iEENDKqlHfWks56G6mmolvbsxxy7Yct+3LkXNu6Hbfsh227Auu21bMGGLa9+LzC64ze+QXXvkJH3futuxFGLOI4zvmYSbkTcJ+nAURw9y/iOU/7jpOc8hZ6mvSdp71Haf5j2nRQiR7lQLeOrpb0NLFCJQ7txeDfuqaTQvTS6lw1sRd27GX817d1NwNV8+HAqVS9E9rKBasZXyYUOxqOHOW8jFz4sRg7L8SbmOypGTorhZtZ/jIWOitH9CLwTd+2mvFsx9JXPsg7rF8yKKXX3lLprVi956hzYDGgrCdtR1nme9xynoUbQfBF3XRcDj3PJX2v5H6uZx9XM/Sr2+Lz08Lx093zyail9t5q5W008bmDfV7GfT/M/fi/+fDl5tYZ9ezn3uLncSsDhcb8BuBYAwFEAoJUItoN4GuE3FgUUEP9VpO2mEnsZxG4a0MMAexgkCQ0cYADddEIvg9jPIPTRwUEGoY9JGGSRBljgEKetl07oZpGGhW3GAYFT0x0wDwVNQ15dd1AjCgzz45rOlFoUl7GTSn52RJTWdWaNf+4JHy8Gm1PoQdnzNmOb8w7H1JwRAWGYS1DyKcbOttF+tkPGcat4DjXfNswzS3kmKdMu4ziUQkgr9Oo7vMYuRN+JGjthQydq7ESNneioGNaLEGMHMtYF6YQ+Q6dHLwoaJR6t0KkUjvUxVB2tSg6xn4aTMoFBJjDEAqVMIKjo3Ml4ajl/Pe9pZN2Hec9x0VPPuptZ6CDjPsJctZS7nnJUYo7dqKWWcO5GLNWItRoyV8PmbZ9hE1Fve/V7Eet7/9iO37gVMr2GdfWstxZ2HieRZhJtxpGzXOAw5T2IeI7TvoMYfJzyHSW9Ryn/US54mPU3sWAzG6gl0UYuWMn6tsOO/SRSSXsrGe8+FtxJB7bS3q2kbx8L7ibhRinRKCeqWLCWC1WxYD0T3PNbz/PBDxPJWhQ6Kkb2o1Aj7TtI+aoxTzXifO+3vUHNb1HT8qg01cm0k/FQG+jn0mMiVr6DP6PpfmIfeuFV7UT0lejYUcp1nIFP487POe9NzvdtMvxzIfm4lL2ZjX1/Unx4Unp8MX7zrHy7kXt8Vvy6kr5bydzNRh+W0t/XUj9fT1+tlR7eLty/mW8HcSCAA1v+QgDxZDy+lYBvx+OoBIBFAngkvLANL24He+gECZXQRQW6aaCYRuplEAcZhAEW2MchDTCJgyySnEPppYODNHwvA5QwiT1UIredIGGTZF0sh6orYJaFHfLw6GBQI4ppRXE1P6kRJNR8TCPKjQgxgzg3JvnvOceDsruad75JjC54BmMqrkHYquRTNB2tGnH72ADHJuNCar5TKbTLWZZB9piU5VCJXEourO9AjZ1eo8g71uUb7UENYu+o2G8Uo6Ni76jYb+hCjZ2+UYnPKEaNnT5DJzIicqmFY700rYgs4wADdLyMAwwx8GoOScEANCxwM2mvYEg972lk4SbmaWDIQR49yjoPc3Aj495P2atJx17SuR931GLWesrZSNirMVMtZtsPjlYi5kp0bCc0thOybIVGd5Pu3ZCrmkKrIXczBh2lPM2M96IQrkY9+yFHPQk3kt56DKon0EYMacS8h9lAJe46yAV3/JajfHg3ZK/GoGrcUw3Za3GkkvbvJZFGIbwd9exE3HtxdBcL1bFALe2tpP2VkLsRhWoRTyMKVUOOSti1G3ZVwu79qHvTM/YaHn1u0SxoJCF+mwBokQC4kICR6u3KDQ/OGZVPLarXDv0Lq/w1on6Gal7Bylp87DDpPE9DV0X/Vd53NxN7XMr+WEx8W0w/rGIP69jdRvH7i8mvz8tfVtJfllI3K5n7tezDavb7Ona3nr3dKF2t5r+9nPv2brEVbCHgWgB8C74F10oEyCCuHcTRiHh2K0FIxonaiOJ2fA+d0MsAe+nkQRapjwn0sgi9DGI/kzjIJvUyiANMYh+T0McE+uhAP4vcQQW5rSCLjO9gUtTdbKeq22+WeW2KkGkwouuKajsTGmHG0JnW8nMafkYnzOr/l3h2MIkcTLqrJeebhHEelsbUHH0nRcWnqDva9RKadZBpU3CdGqFHLbTK2PYhtlXKdCm5bl0nYuz0jfago12+sS7Y0OEb7UFHxV5jt2+sy2vs8hrFPkNnYLQTHhWhxk7UKEaMYrdSZOqjaQUUGRscZIEyFk7JIytZpGE2OMTEvUm6ajlPLQ9Xsq5mATnKI0d55DAHH2ehesJSS9lrKfd+zFqN2Osx20HScYw5j1KuZtJ5mHLtBfWVmGM/atmNmLZC5k2/5b3fvB92NJNwIw4dp9BazH2Q8TXicDXuaaTgRi68H4MqcXc96q7GPbsh137QWU/C1ZC14rNXg/YtZOy927gXdOx7LfsRaAse3Q269gO2HdS0G4IqMWgv7NmPuit+ZzVo20bNW6hpCzG/Q8zvPKZXdt0Lq/KJTfoyqCurmbOoPKEW2vitIvC3ZH9HSd5blvWvG1XvEOc2Yt6Fx/b91reI5l3E9DZkqCXtpxnPWdJxW0Qf5+K344HHxfTfnxS+zSbuF1Pfn5TvV7HbjcLtk/zVYvpqOXW/kbvfyH5dSvzaKNytY7fPJ65XsNsn49/fLZGAFhDAAQDuj9IGFcBTCXg6sYVOwgnbwa52Yh+L3E0n9DCIvXRwgAX2MXCDnNYhFmGQQZCyyVImcZABSJmEAWZrL4PYSSUK2gg0YguFgOO0k6Rijk3Z5TfJQlZ5xDwYGetOjPYkdJ2YQZwzSjI6Yc7YWTBLipbef/sA9HAKaUzAbzK2WVSW0omMIoKGT9YJW/USmqWfZVPw3UqhWylwDPNsQ2yzjOVSCTz6DtTYhRrEPpPEa+72mbpRQwdiFPtHJaix12eS+E3dXmOX39jpN3cHxyQ+U7dHK4DUfEsfQ8enqNkENY8sZxGGWHgZCxhmg8NsYkDWsZuBawV0P+2qpuFG1nVUQA5z8EkBOci6aylnLWqtx5y7YWsjbj/GXM2ktZlyHiWdjZi9GbcfZaB6wrbpVe1HDJW4bS8K7cegStzTSMEHaaQSc1UScCUOV1JILY3uxNzbIcd22LUfcex4LbuQ6Z1V+daufuce2bRrtm2adxbFllv3zqN749Ds+ixvHZptj/69TbuDWrZ9jl2fZdOpfWtTvXUa30Fjr2y6lw79c4vmiWtkM+15k7K8jBm2CtDWuG+z6JoLjUZ1Ymcf3ymkFYck0wPdzy3a3YCnGnAdJbyHEfdBxL4bs2wGDZuoci88epR0XmLIbTHwYy71YwV7nE3ez8VvZ2L3y7mHpfT9k9L1avZ6o/RlFfu8EH94gj0+K94/Kfx6Pn7/tHi1Uf4wH394Ofl9c7GNBOJxv/0BGZkAtAE4CtjCILWwSDgeCS+hEbsYhB4qvo9JkrLJfSxCHx2UcohSDnGITe5nEYfYRAWXJGWB/Sywh0YUthNZFLAVxJFBgNlOknexXJpu1CyLOlVh02DE2Js292fMfVlLX97Smzf15GwDBbu0aJf+i7P6uLtWdlUL1jcJwyIqS2j4Y+JWtaBV19lu7GHYhtguBdel5ruVAkjNt8tZThnPqRIhI53+UUnI1O0393jN3QFLT9jc4zNJvGNdPpPEOybxGru8YxLY0OEfk/hM3X5jF6wXQWq+qZehF1GkLJycQ1RxCMNcooIDqrlEBY+g5VC2Uu59zNvIIbUM1MDgRsp5lIP/0M1q0lGJmCshcyVuq8ftBynbccZ5moOPss6zPHKSdp5h8EHcvhe11JOugzRST3oaWbSagOtJaC9s2onYt4Km/SS8GbRtRhybAfNrWPcGMr62aZ6bh1+alS/MmucG2csx1Rub6oVB/sqsfj46/Mwg29APPtXJn+mHXphUr+yaV7aRl1btFmJ+NjrwxqV749S9cumfo6Mb/pE3advObKyxVthbSm2W/fvz8d35+FzQMhU0e6RCd48g2c2d7RO/0Ksqfs9JJtyMISdx+CSDHsadRzmklnQ0EvZ6zHyccl1mkJvx0MN88nYm+X0+9bCY+Dobv1/JflvJ3q1kvz6buFkvflxMfllK3a1m7lezv56VHp+V7teLR+Ph243C/bPyP2vPSSCeDAJ/xDMSgG8FcVQAzyDhWSScqI0ophJ6mOAACxxggf00nJRNGmIRZGyynENU8shDHNIQizDIIQ4xwD46UdgK8CgAjQiSgRYA38JsJ8skbJuyK2RVRJyKmE0Wt/QnzT2YTVqwSfOW3ry1t2zrL9j6C075vzhrlFz1oqOas71PmJYQWUrDNUnIakGrUtQ22s2w9LNcMr5rWOhRixxKISTn2mU8+7AA0Xei+s6Apd9n6g5Z+rzGbr+52zcqCVp6fZYexCj2mbqRsa6Apdc71uUdFXvHJKhB7JRzzf30EQFFyScPc0lyNkHFIcg5xD9O8A1zCS8Szr2Mq5b1NDFPPeWsRUePMM9xFqmnXbUsWo059mPW/ZSrlrTXE9ZmynqWg87znnMM+pBHL/JwM+k8yEJ7UctR3nuEodWooxZ1VMP2atS6E7HvRu2bIesLSPXaN/q7XbluGl5Sds9KBVMDolmZsNTLfg5L3/hUq/qOZbnoVXj0bdz6ImJc0vf/HjS+i9ie2Qdf2GTPzEOvbCMv7UOv3OqdiHGv6G3MR+qr2MFGeXs6XlspHDwpVddKm7Op/WVsezY+7pZPeEfdAyJfB3tZKtiDrcdY5GIi+2E8/iEf+DQRryVcxznveSl4mHYdY9B+wHAUs16kXV8mQg+zsdup2LeF9N1K9n698LBauFvJ3q7lr9Zz5wuJs/nkx6nA1/X04xPs2xr2+Kx493zyfC59+7R0u1H6585SGxFPIAAAHg8COBLQ0griqACOBv6V3UoQtYHddMIgi9LHIvQx8DI2ScGl/HE+bIhDUXBJMhb4B3P9DIKYimdRWugkPBmHA/AtFAKe3kqUipkOdbffOhxzq6N2edIiTVn68/b+rH0ga+0v2QcLLlnBLS15FP/irFaGauNQtQy/TVtXfOqEQWjuougE7brOVkNXu00qtMh4HrUI0nY4FTy7nOVU8D0qvl8v9pkkAVNv0NobsPQg5m6/dTBg7g9Z+nzmbp9JEjT1+E0DXnN3wNLrN0kCll7Y2OlScs2DNI2AOMwB5RyikgmoOUQNjzTMI2h55GEuAellbCacFQyu5+FqynGYchxinmbKeYxBRxl3Pe2qJh37KVct5TjE0KMcfJxxn+fgsyx0jnnOsu7DtOsg49gLG45y8HEaqifd+2FTNWLfiVi3vKO/Q6rnbuWCQTIp7xxpBQT4v0jIeKir3ddFnXPLVmHtM6+6Wkb2SuizArQ3HqzMxnYnY69S9p1yoDoXb8wmq9Phj7tPK5PxV2FDbSbSXMudrqVPnpXOXs4cv1qoLZeq6+PN3+crTyffT6V2F3LTQVvWJoualXpa6xuN/Djh+1BIXE5kL8ZTnyajnyfC5zn0rOj7NB4+LXovC95G0tqIW46S9rOU+8t4+GEm8W0x820h9W05c79e/LZWvF/OXa/lrtcKJ1PRjwvpT/PJb08Lj0/y3zewu5Xsl+cTl0u5m6eT988m/razwSSDJABHBgEA30Ii4qmEP/IzkEsGRFSwi06QsgkDbIKCQxxigUNsUMEhyphEGY80xCIoOKRBNlHOIfUxwE46iUnEk4AWCgAQcC0EXAuLSh7qZFiU3QH7cBQaiTtUCac8Yx/Ku2R5l7zskZVhVRlSlpHhCVTzJ2cTnvqEpzYOv8fs6yFtZqzT2UPVi9q0YqpeQrVJ2a5hPqISwlqBS8W1y1lOlRDRdqL6zsBYd9DaF7INhCx9AUuPzyTxW3oC9r6grTdg6gua+4LWvoilL2gd9JskIVM3qhO5FAK7lKUXtanYoJpHUXEIai5BzQVHBBQNn6xik3R88pu4bTftqmbhA8xdTzoOMc9BGm5mXEc5TyMD7Ses9TRUTToOc/AJ5jnJQKdZz0XWc5HzXxbQiyx0noYOk86DpOMg6TxIOvdCo9uhsdewbsM4WOphIVSik9YqB1vkFFBOAcXEFoOI7uvjLwaMT+OulcBodcLfmArtF5CdUqA2l6zMJM+fz1Vm4ker2Ola9mQ9c7peOHxS3Cn7msups+fFsxcT52+XTl8vnr5eOno6ffBy7vDVQuXp1Gpw7P1MigX+b5Tffot2cJ8PdTUR50U29mWqdInFPhWil2n/JYZezSQ/TcU+l8PnBe95DjnNIYcJx0kGOsfgT8XQ9Uzi20LqYSH1bSFxv4zdLWO3q7nrtcLVcuF8NvFhKnSzmLpdyt5tFO+fla9XM5crhavV/M2T8e+vF37tzLcR8SQiAAItJABPBvHtIJ5GxNOJIJcC8KmghEWUsslyDnGIRVBwSTIWYZhDHuYQVTzKEAtUcEAZmyBjE7rpRD4VZFGI7SSAAOKJeBwJaOFQyUMimk3THbAPx90jWbcuaZdmbINZe3/OKZ10K8oO6bhTOomoxxHlv3UTqpWhatGzmR5bC6hzpi7nAF0valULSfoehrmf7hrmodpOl1bkVItsCi6kEkCqDsQoCZn6fabekK0vZO31W3uD1r6IYyho7Q3bpQGrJGAdDNr6IpbemHUwYunzm7tRYyc6zDf30gwdrVouRcMh6/gUjYCk5ZGVPLKW36rlkjQc0rxbvZVy76ahatrTzMKnmPs0h5xg0FHGfZiDKwlnLeWqpVxHOfg4A53kvOc59EPG/QFDPha8n3Leywx8koaqYVstOrYfGt3y6164pMs6ybiUhyn6JhWDWTE/wGOYaWQrmyptIzOA3zyDnWmjdAoZm0PHXiWs1anQZjH4NuutzCV3Z7Nb5Wh1sXD0pHjytHD2BDt5mjv9fXJnJlFfxg43sONnxYv3c6cvpy42V20s0EjGDxJb+kgAj4DT8enDVNJzrWzPYTzNxk5TkY/j2PVE/mEqd1OKXOYDn0qBj9Oxm5nk1UT403jw82ToKO2sBMdOM9BV0XtZ8H6ZDD8sph8WE3fLmdu5+NdV7G6j/GUV+zCXOZ2OfVlKXi+nv65lH55PXa/mPm4UzxezV+u526fjj2/mf+y9onN6CASABOABAkgGcRQCnkrAsyh4QRuho53Uz6TIOUQVl9jPxA+yCDI2Uc4myNhEOYc4yCEOMAkqDrmPSehikDgUgAbiKH+OGAH4Fg6VJO1ku7S9Ybs6AetjjuGUS5a0DeYdQwW3ogQpJjzDU5B8HFFOeEf+9AET6MEk0piAN7P2tdBIYazLLmnV8ylaYauum+6Usp0KnkctQrSdHnWHTS50KwXeERE62hW2Dvjt/WFrf9guDdv7Q9bBkF0WsPQHrb1BhyTsHPRbBoPWAb+1N2TrD1h6UGMnpBRY++ij4nYtn6zlk7UcoppNHOETdQLiCBfQckkaDtkoan0bd2xFrXtJZzOHHOXg0yJyjEHNrPsoDx/l4EbG00g7D5KO4xxykoE+FLyXBeRzwXc1HrwuBq5zvksMOct6DpKO7bDpuVu6Ota3OCpeMg4uGgafjKpX5L2T3fwkl4awaKN0CosEiFoJPWRwAjKU7NLoIOMlhr7JBZ6ELdvjkZ1pbGc6vT0dr69kj9ewsyfY+Xq6uZGvrqTPn44fbJQu385evpgK8El+OgmltbqoZC0FHHdayqPqPZv2CHUdh/2f8tnbyfLtTOlxafx+tng/kbqfSt5OJ64n4zczya+zievZ5PV84mPJf5xynWags6znsuj7NBG6nUt/noneL6a+zsa/zsZuVgqfF7OXS7nTqcTH+fTVYvp6OX23krtZLX1dH/+4XjifTVyvZa9X8w8vpv/z4FX99H8XCvtbiQQKAU8igq1EgEoAmCSATcaLGeQeBnGISxrmkRVc0jCHLOe1KnnEP2LYEAtUsElKHrmPSRC0AWwyvg3417AkCY8ngzhGG2Gwk2VXSYI2ZRzWJ93alFOOuWR5p6IIK8YR9SSsHkeUMz7tlFf3p25OIc05X3PSt1OEnkRHC+YuZzd1REAxSqh6Cc00wHLKuW6NCBoReVRCh4wDqTogvdg3KgnZ+gPWgaClL2DpDVgHwrbBsF0adgxF3dKArS9sHwzbpRHHYNDeH7T1hqy9PlOvWyOwSRljXVQND1RziSN8oo5PUXOJGi6oE5CGuQSdsNUoJC2hus2YaTfpbuTg4yLyoew7LXqPcp6Tkv8Q8zQz7oOsp4l5mln3acF7nkc/ZDyfcvCXnPe2HLoqBj7l/OcY3My69+PWzYBx3SFbt/a/sMt/tytem1VvbZp3Hsuqond2sDvOYVgEdDaFxCIRNMy2iEI8SAbCMuHTOFQ2y5B2QoCH91BwSX77xUbp9Gn+ZCk5oRU4W/8KteI8bWCYCoZopKlu0ebIwKnXeZULn4egM6/9Kha4DPq+pGOfU/Gv4/n72ckfC9NfJ3N3s/mHicxVwvN1JnMzk7xfzn5dzN7MxK+nYjfT0U/jvs8T4Y9F32Ue/oTBn8uB65nYRdF3Oxe/WUjcLqauFjOflrLni9mTiejH+fSX+cSXpdTNCna7Pn69WmrOJM+Wcl/Wy99+n/r+ev4/9p682/zyf/xf/x+rnUUC8GQQRwJa2kEcmwxyKHhxO6GXTpZzSEo+RcUnKXlkFZ+k5LdquSQlB1SzCXIOScYm9jCIojYijYSjAPhWAp4EtIB4HAnAM9uJUjHbPtIbdmnjsD6J6NIuRcY+lHNKi86hMqQouaRll3QSUU/9Oz9rTEAHk/BB2bOVsTwJa0oWCdRH1fLJejHV2MMwD7DswzzXSAes73KrOxxyLqTsgHRdPlN3xDYYcUlDdmnAOei3DwVd/XH3UMQpC9sHwo7eiEMadQxFXNKgvSdi6w9ZB32jElgtsg0yjB2tagFZJyTr+SQtj6zlk3R8iopDUHHJOh55REAyiFp/Dxq3U446Bjcxz3HBdVJAjgvoedl/nIWOs1A9DdfT0GHadYJ5zvLIRQ79lEduy6G7qeiXnPdmPHyRQ04K61zt5gAAIABJREFUaCVhryRdO9HR1dHuN+jI72bZO7Nsx6HddWq2vba3btOGQbk4KM7xGDI6pYPUIqVR5LRWHZVooOAhFjXEoycE9KyYE+O0h1pxoXYgy2xd7Ovcsmr3LLpjp+ljMvg57v0cdd7GfPcJ730x+WOm8H269K2Q/Tk1/mth8ufy7N/WF74vTv9jbe77wsT9VOZuMnlTijwuZO6WsLu55Le13LfFzO1c4st09Goy8GUydD0Zui56r8v+ywJyPR09zXqu5tJXC9mPc4mP89nT2dTxdOJ8KvJ5IXW9gl0vZ29WMl9Wih+W8kdTiY/L2O1G6fHF5N/fLv9X9WXz/fGv//h/Dy/+q51MaSUS2kgEGgHPoAAsEtBJJUvoxCEOUcolaDjkYQ6o4BBVbKKKT1GzSXIWUc0lD7IIvXQyvxVPI4LAb38l4nEEPI6Ix1FAgEUjD3aybCPdUac2gehSkDrtVGQdsrxTXnTJJmDlhHtoCpaNo+pp75+cHZShg7K7Og5tZawbQVXO0gv10w0CykhH+5iYbhrkQtoOSNuJGDpgTYdDyXeOiFCDOGTqjziGgta+kK0vbJeG7QMRhzTolIZdsqhzKOIcCjv6I7aBkF0asktD9v6gdcBv7narhbZB9lg3Tc8n67kkPZ+k44GjQrJOQNLzSGoOeYRH1vHIOmHbEqJ8n3DtZ6Am5jnNwWcl33EeuSh6PxS8xzn4IAPV0+5mGj3Lo4dp1xkGf8x5r/K+j0nX13L4uhD4XAie5dDdqLUSsx+k4WrMvu817Hr1+6ihEbDsebQ76NgeYt5CzC8tI+/sxmfy/iWpJCpheyUdsJjnZDJCAh4mYi7Kul+ODNSdhiPYeu4xfw54LlHrp6DrKhm6dDlusMTnEPI1nXgsZr8XsO+ThX8sTf2Plbn/sbr4X8+W/+fThf98uvA/Xiz/WJn+tTL1a2XicRq7nYzfz2UfFgs/Nia/LeUeV7DvK5m7ueTdfPx2NnIzE/w6Hb4qoLfjgS+Twdvp8GXRdzUVORuPnU0lz+ezZ/OZZjFwOh75vJi7Wc58WcKulrCr1fL5ElbD4M8rubunpW+/l/+xufR/XtX+87h+df9/3zz+PwKuhEImthIJrSCORQJYFIKgjdBFJ8tYBBmbKGMSBjkEBZeo5BFVPJKCR1RwCBoeRcokSmhEXhuhDcRT8DgS7q8k/G8UEKAAALOdLBWz3dqekFuT8BpTnpGUQ561DeUdsqJ7uAwrSx75uEddhhX/7QNqU97GFFIbR3aKnrWIIW/r8/TR9SLKSGebScKwyLgeZQc6IoE1Yo+K71aKEK3IZxAHrQNB+2DEJY06pRGXNOaS++2DEacs5FKE7NKQSxGxD8ad8pBjKOwYijiGQs4h/1g3ohE6pOwxCVXHIxkErUYeySAgj/DIOgFFJ2jVckkjojaDoFXPp5hFra9jY+/jtlrWfZh2HeXg4zxyUfSdF+HjPNLMehoZdyPtOc56znLQSRq6xJDPOe9tOXQ7HrmdCH+ZCF1ORKpJRzXpqMWsx2l3LWxuRK31oPkwOHYUsTV8o3vOkT3P2JbHuu+17nksu66xPafxvUmzqVPuOcx1p6nptpwG0Q9B5HPY+9kPXaHQFeq4iQa+YrG7qcKXWPi+lH6YxH7MlB8nsF8Lk/8/U+/51naW5fu+vPd0lQHlgIgSUQSDyWCyUM5COf+UcyDnaHKwySCBhBA5GbDBAZztcnYFV87TPd2ne6p6enrmdPfMdJ/7oqrOuc+zX+w/4POstdd3r/Vdt1pqb7bVnPY0n3Y1Xau13mh23Gh1XWu0HDSZD+oN205gxwls1+s3nMqDVvN+s3m/VrvfoN9r1u7WKbfc0i2XfK8B2HBI14y8VSNv1cJfs4nXahQBu9jvlC26gVmbcsoonTMJlxzytTrtRqNmvUETrNNstNvn7ApfjSpYr9/ttB30OA677e/N9d2bHV5efb62+9HDF9+HwxFIKAQBDkWHncPCwAnwUDwalIYJy46B58dCc6PBBVhYbjQ4Lxb2k05bEAm+EAGOR4EiIWFw0DlIyDuQ0BDQu78Ch7wDDTuHgYdl4DC0olQhNVfOLlYyLyqpeRpqNkC+oKNkGakZRlqWlXbBxMyxMvJ/+XeyMGcsjCkLa0xHbxVe1FWlMjLCS3CQkkR4eSKKlBnBKEzgXExmlSSwS/CM/Hh2UQK3LElAPC+jZkvpORL6BSktU0S5IKVlS6iZUtoFOSNXQssWUtLFtEwR9YKEmiWlXRBQM0TEDObFOGZ2TBkeXhoHKYyClGJhpThISQy8OAZUFAupiIUURYMuRocUxUCKY8G1rOJeMXFcSZ3VsuY1VI+G7jfxvQa+R8Oa0TBmAdaYlDKjpC1q2X5j9aKG5VPTN0zCdaNg0yFdtcnm1ewZNXNaQZ2UEBZUdI+KOSMlzasYs1LytIg4KybMiSlTXOKMkHaFQbjCIExzKfPVjDkec57HnBVwfTLRooi3qhJvaBQ7BmBbr94zqncMqk0jsGNSbzuNq1rlntu8X2c6bHVf76g7aLCetLlPWlzXGqx7Lu3P/t/1pust5qM6/X6tdtum2HJqgw71Zq1+t1F/tU6zX685ajbsN6j26pX7tYqrDdrtGsWOQxI0C9YsvDWbeNUmWnVI/TaRz62ct0inrdJJs2jBLFxxyVbdymCNcq0eWHYolhtNC1ZZoEG73enYbjFc73MfXnLfH226M31pcfnJ2s5Hn3z1V5OjPRwOQcPAUdAwLDwsDg5KDQ/LiADnRUHzY2AFWFhOLPRiDKwgGpKPg+TFgIriEGmYsHgUJAoSAgeF/DTRHnruXfC5XyFCz0UiQJkJkaSCVAm1SMEpV7BKlLRCNfmClpyhp14wM3ONzDwTM8vCLrKy8/9P3mROmViTZtaIhtwhLLbSzldnR5ViISVx0JJEODE7hlKAYxclCCrwjJJEelEipziJW5EsJGdKqFlSWraYkSVh5Uho2SJ6tpiaJaFmSegXJLQcOT1PRM+W0LJF9FwpI0tEzaiuSmeVJrFy4yrxiJJYSAUWXBILLokF/xTVSrGgUiysBAsqxULKY8BFsZAyLLRVSBqUUSbVtBmAtqDnzGlZHi3XA7A8AHtKybgip06pmR4t26fjLGpYixrWmkmwbhYGDdUrJoFXx5tT0z1a9oyMPKegLkjIi2qmV82aV9DnpeR5KXFeQpmpJswJqyarK+dE9EUxyyvm+OX8gFKwohKt6qTrWummTrauka6rJNsGxaZevuM27LtNmxrpXqNz067fcls2bbptq27Hpj2qt1x1avctwGGN5nqD+bjFfuDWHLr1BzX6XZf6WoNu06LYsCnX63V7bdbj3pprLYaDRu1hu+mw3bjXABw0ag/qtTt1qnW7JKDnBIycVbs4YBUuO8Qei3DeLJ61yiaMogkNz2uT+p3SgFvhd0qCdRqfC/DUaLwuVaBGvdliWa9VXutxHPXV3BtuuDvRM79we3PvzRff/+Pzb/8rHBMbDgehYaBYKCgBCUvDgDKjoVnRsNxocF40pAALLcBC8mMguThIUSwsKwqcjg6NR0GQkFA4KAQSGgIJDQGHnAOd+xU09J1wODgNh64qSBFRixTsMiXzIkAv0NJydNRsAyPXxMizsfKs7DwLq/D/9z6zcWbs3Hk7f8TA6FRUGqkZ3ExMeTyyNBFZkYQkZWGZF5OYxcmsyhRmcSKjEMu6mMArTxaTzkvpOVJ6joh+Qc7IFtEyRZQsKe2CjJErY+RIaXkyRp6EmiWnZUlZORJaloCWKSCks0oT6FlRpFRkSSy4HAcrioUUY0EXYyAlOEgxDlKCg5TgoOVxsIuxoaVYaHkcrElU2SkoHVWSp9T0BYA2q6J5tGyvhrWg404rqJMqxpSCMq+iexQUL8D063h+HSdoFgSN/GUjfwFgLWjZHoDp1bC9SqoPYPu17CWA7ddwvEr6gpwyKyDMsi5O8ypnxdR5GX1eQPSJ6Esytl/BCqp4ASUvqOJuGiQbatGavHpFzt3SijY0gg2TassGbNqAVZ1sr9a649Rt21Q7VmDbqtpzag5swFWn9qpTe1hr2HPqdt36XTuwaZJt2lUbdmC7wXzY5bze7dp1a0+6nYfNxsMW/UGb8Wq96rjddNRh3WwCgjaxz8Bet0v8Rs6ymR+wSedM4gWrbFzHH9YLpvQCr026VgcE3Qq/Q+G1Kz01ugWnarXTttZi3uqwbzepD/tdV7tsT2Y6701d8i/fC+68+eY3/3j/4z/fuvdlFAKGgYFjEKBkNCQjEp4XDc2LgRTFIfJjfy4882PB+ThIYQw4JwaUGg7CwcMwsDBwyDuQc+egoe9AQ96FhZ1DhIVgEJBsfCy1MFVIK5RzylXsiwA9T0PL0lOzzdQcCy1LT7tgZmXbuAUufskvfo5OwaybP+/mj5tYnUqCg5HJy4woS4CXJaMqklDkLCyjKJFdHM8qxdOK4thFCaziOAEhVUS8IKZnS5i5QlqOlJ4jZWTJGLkSRp6EkSdj5IoZ2RJmrpRVoOYUihm5YkaWlJ4lJKazS5IYWRHkFEwpDloeB63AQkuxkDIcvBQHvRgDKY6FlmBhJXHwciykFAspiYWWxsFbBaWXJKTLSvqcljmnZS2auF4NywOwvAb+rIY5oSRPqWgLAHMeYPiM1Utq5oqJv2IUrBiFPmO1B2AuatleDWtZy1rScLxqpl/D9qvZS0qmR8WcE1bNiIkeGW2OT/CIKQsi6pKIuiSlLyuYfil9WcLYMAiWFcwgwA0q+KsawSrAXzeLNwzCNbNyy67ZtGuuNjr2nIarbtOOUbltVOzZ1dfqjFcd6j2H6mq96Wq9cc0ovVpr2m2yrjnVOw2mzRbrrZHWW4ONB82mkx77SbvluNt2vc10vdV0vd2216y92mbcagQ23Yo1u2TZVO01cr0mwbxdMWuXjxr4Q2revEWy7AaCdZpll9znVPmcKk+tbrFW561Rb3daN1r0W83aq92Oo173g/HWZ4uji4EHqzuvv/z+7w+f//jg+Y9JyUVYFDwWCcOjwRmR0IJYeEEMtAALu4iFFsUhimOhRThoXgy4IAZ6IRKchgFj4WFI8DvgkHOg0HOwsHPg0HfhoBBkWEgUApqdEEkpSOGTCxXcCoBTCrAvatn5Zm6hlXfRXl1ir77o4pXXCitqxYRfdFora8rMmbRwxvSMDmm5hZ4hyI4qjYeVJSEr8RhqFpZRlFhdiueVp7CKE9lFCeyS5OoKvJByXkTLktJz5JwCBT1XxsxWsfIktFwZI1fMyJIzcqX0AgkzX8bKkzHzRfRsIS1LTLnALUmkZ0VXpaLKYsMqcOBKLLgCBy7Ggi/Ggipw4PI4WGkctAwHvRgPL4+DlWAR+THQ4piQVkHFgJQ4qaLNahiLeo7fzPcA3HmAMaVmTsrJkyraDMDw6tgegOnTc5cNvMAvwC1p2F4l3ath+DUcH8BaUjN9Wt4SwPbK6T6A7ZFSF+TUGTFpTkD0Sik+Gc0nZyxJqStq3rKMtSxnrqjYASUrCPDWAH4QqF7XCTeM4g2LfM2sWjMpfCrhika4qZdvGBVBtWDbChw2GI4brEeNtl2LfMuu2qo3LmkFW27dZp12w63brjfuNhv2W41XO62HTYZrXZZrbcaTNtONLtv1Luv1Lut+s3GjFth2K9Yc4vVa5YqlesUhnTeJpi2SMaP4skU6aRJ7HTK/SxWoUS85lCu1Oq9LO2dXeWuBYJNxrR7YajHtNht2GoBbQw33x1ruTl1aWXu2tPrs8+//evb4D8d3f7N78lUsBhuPQuDR4KxocG4MND8GUoCFXIyBFcXBS7CIQhysMAaSFwPKjYYnhYNxsDBk6DlIyDuwsBAYKAR07l0YKBQBDsVhoAWpsezSNBG9SCug6aordNUVZmGVU0qskZJqxORGGaNBTmuQ01tV7P/L2biZNWZiDmupbeIyMz2jOiemPAFRloCuTI0gX4hk5MULytN5FcmsEjytCMcpxvMq8RJatoyRJ2HmSpkFEmauhFUgYxbI2cVSRoGaWyxn5skYOXJOgZSeJ2fmiRk5UnqeiJjBL09i5MYRUpCVWFB5LKQUCynDQcpw8GIsuBQHK8FBSuPApVhQGQ5cioMURYMvxoCyMGHyiyldIuKojHZFTlrQMD1qxpKB59WwZgH2rJpyRUme1bLmdax5gLGgY3sB5oqhOqBjBw3cFQPfo2Ys6bgLSoZPx/GrGF6A6VezfQBrSc2al1FnpJRpMXlBwVxSMhcEBL+CvSxnz1YTNvSSgIy9ImUEZYwVLT+oE2yYJJtGyb5Lu+tSr9uUQZNizaxcMchWHeoVo+Sg1bpmlG861OsmyZZZsVdnXTMr/EbxskWx02AKOoGtWv1ek2nZKttttRx2WPdaDNe7Hde7rCed1pMe+0G75aSv9rDTtNdu2WpUB9wKj5HvNwr9dsmCTTJhlo4YxWMmoccq9jtlwTqN3w0sWSQ+l3qp1jhj4AfqdVut1q0O+7JVtmwR7LZazgbq74+1XBvuWNt85Qm8/PLb/37w9IerN7/Z2P96YGovCYPOjEJlRkMLcdBCHLwYBy/CIfNiIAU4+MU4VF4MJD8WmhEJSUaE4VCQCGgoAhyCCD0HDnkHEXoOCQ6JQoLTYlDUgvMCYp6aW6kVMnUCqlVKc0oZbjm9Uc6slbPqFMwaFacR4DYB3F90DZdgyimYdAhHjOxOJdHMuiDIi6lKQVemYH7qP2MUJdLL8LzyNF5pKqM4gVOcyK9KFVMzZYxcKatAyioQM/Jk7FwZu1DGLJCyCiTMbCkrT8bKkTFyFdxCOTtfyiqQMXIllBxhRRo7D0dKxRDioaWxkAosrBILvhgLKsFCq+JgFfHwMhy0Ih5OiIOXYsEXY2CFMaCM8HPZUeCG6opLEtKogrpgqJ5T0ha09Dk1Y0pWNa9jTSqpEwrKDMCYV9F/SqkeFXPdJg4aqn0qhs/A9mhZfiM/YOIv67krep4PYC0C7GUDb1kvWNJVz8jIU2LSvJwxwyd4RKSAhhtQcVfUfL+EuaoWBIHqTRuwYVQEFLwNi2rdIt20q4IG8aZLu2ZVBXWiFZM0aJEFrcqdWtNGrX7VIgmapJsu9ZZL4wP4a1bFRoNxu8Ww26w76rTtNhl2GvSH7abDdsNxh+mk3Xyr23La57rZY7/R6zrqMO+36tdrFT6b2GOXeoz8OR1n2ioZ0wsHtdwrhmqPQ7nskvtc6oAbWHIop0xSj0vjc6lXG3QbdZqNJsNuu3W71bjTbLrXX3N7qGljoPvo5K03+Orzb//y5PmPu9e+Xjv8avfGl8UF5Tk4TFFiVFlKeCkeXYxD5GNhebGwfCy8MA5RlIQuTULl4VAZsYj0SHgMCoSEnENBwqBh56Bh51BQEBYFy4oNJ2Yl86tylaxygF+lF9GsUppNynAqWE4lq17FrQV4NSpurZpXq+H/4q/RafJ0mD0t2olaZb+Z3yinmgTlKmYhn5DGyI0n5WBphfHs0pTqUjy9NJlZnMwtxnMr00SUC1JGvoKTL2Xlihl5Ema+nP0zdhJmvpxZIGMXyJm5Elq2jJkvYeSK6DlCUga3IoWah6vEIyoTkWU4aHk8rCwOVhwLLcNBiYnwikQYIR5aFocgxEPLE6BFcYgSHDQ3CpKKCcuMgrYICYOSqisK6oycMiWnzGuYc2rGHMCYVlAuy0jj0spZFW1BzZxVUBfUjCUte1HL9mtZHg19AWD69NwVEz9o4K4a+X4916OgLWs5i1quzyCYkdPnFOx5BWNGTJ4Xk7xyhg/gemQMn7rap65eBgQ+OXtZJdhyav1aftAsDygFq07Nql21ZlRsODRb9aaAXbHm0qy6Ves21Xqj8aDTsWpTbLiAdYt4r1G/22Tcb7UcdztOel3XOmxHzfrDNsvVJu3NbvvJJfvtfued/ppbPfbbAzVHXebtBs1ajWrJIvDZZYt2xZxZNG2RjhiEV8yiCYDjdyn9NonPIffY5F6XasGh8TiVy/W6lTrtao1sv8Oy22ba6XDsNWvvXHLd6LVNdQzcvvO1J/Di02/+4/n7f1rf/2xp6+Pje99/95t/VGVlkS8kENIiy/ARpUnhOThkfhziYnx4GT6iJAlzMTm8FB+ZnxSelYBJi0JEIcDhkDAENBQW8v9ioOBYNCIDhyFkJLJLMiTUIiWnUsMj6IVkg5Csl5DNEppJRrPJ2TY50yJnm2WcnzlbHWpaHqhfHqj197kXumxXGvQDTlWThm8RUeTUAlp+IjU/gVuayC1NZRYnMwoTGEXx3NJ0PvG8hJYrpmaJGblSeo6QliOj58gYuVJ6vpSZLfrpTs2VMwvkzDwJLVtIyxKSMqpL8ez8OEpGRFUyuiIeSYhDVsTDCfHgn5aGlsbBCInwikREaRy0BAcpw8GL4hAFkWEpmNAkVCg3L6VLVDUsJU2pmDMatgdgenXsWQ1zWsO4LCcPCQkTSsq0gjolJ3t0bL+eu6xleRWkBTXDq2H59Fy/mrViqPbpOH4N26/j+fXcJSVzTs5YULMXtbwlbfW8ijEvIi/IGEtKpk/JWwS4Hgl5QcZaAnhLQLVHRA7oxCtm8bJJtmqRBC2KgKZ61SBas6lWLcqgRbWkFwTs8p0m41Gn4/qlht1my3YNsFev2W+zH3W7jnucNy65D1v0R82G4zbz7R7HWZ/9xiXz6WD9Sbf1tL/mxmDDYY/zoNO81az3WYVek2DOJp13KMYMgnGzZNosXnYrA7XKgFux5JAvuZUep8rrApYcKr8bWLKLN5uNOy3m9QbDeqPpoF5/b6D2xmBda9PM27d/ml1+9erjf3n7+V92r33l2/30ycvffvLVf3UOBukFKcQsLPF8dFkCuhAHL4pHVeCjKlKjSBdiSJm4yozYsrSoosSIzGgUFg2JgkMQ4FBY2DkUKCQGAc6IQRenxBIy49nFaYKqHDG9SM4sUXDKNQKiWkAA+ARAQNQIiFoRVcMn/czZ+kTX+uXOtSud/tFW/2DTXI/zcou5165yK9kadrmwMoWal0AtiKcVJTAL4ghZsaTcOEZhMr8qXUDKFJGzxdQsETlTRMnmU7IklBwxNUdMzZFSc8WUbBElW0TKEpEyBFWZAvL56qoMTkkaozCZdj62KgVVmYQsj4NVxIQVx0Aq4pGEeGgJDlQZD62IRxES4GU4aCkWVhgNyY4ApWHACeFgLBJazy3tF1WNS8jTAHNOy/Jo2R4tawZgTChpY1LymII8ISVOKyjzKsailuNRM/x69pKa7jewfVqOT8v2a9jLWk7QIlnWcpaN1X4dz28QLCgZswqGR8VcUDHnFcwFFderZi3IWF4Fy28QLGl4szKGV8laMgi8QPWyQbys4wds0mW9IGiSBgzC7Rrjska0blMHzNI1h2q7Th+0y9cs0p067W6zYb1GsdtovDfZcdLjuNbluNHrOGjVn/Y4z/pdp33204GauyMNp4P1pyNNNwbrbgzVH/TU7LQavVbRjJG95FLMWKWjRsGokT9rqQ7UAX63fLVO7XOpfXXaWZt60a4M1GpX6oC1Bs1Go3azXrPeYNis15wN1Jz1uQ/76lt79r/7/i9Ti69On3z96Tf/vX389eLm2wfP//D6478G9r9gMyWMshxyRmxFCqYoDlGajKpIiSRkYIlZOFJ2HCETS8zAFiZFZESj4tDQCBgYAQHDzr2DOPcuChQSi4LiMbAcLKY0LYaUncArSRNWZUuZJcrqCgWvHOBXqaqJGiFFza8CBL9wFrzSvXy53TfW6htt9o20eAaaJtpt/S5NvYYPcCuFFZnkCzhaQTyzII6YFUfIxFKyYqlFSZzSFH5FJq88hV+ZUl15nk/IEJGyBFWZfGKmoCqLX5EpIFzgEy7wKzKrKzMFVZn8ykxeSQq3PI2ZG0dKiyDiIyoTUGU4aEksuBQLqYhHVsTBK+KhVUmIMhy0DActj4VUYKEXYyFZEaHpmBAcPBSHAEXCQpv5FcMSypiUMq1izmqYc1rWnI59RUEel1ZellOvyMmTKtqskrqgZixqOX5DtQ9geLVMD8Bc0nB8AMunYq4aBUGLcNnA8+u5HhXTA3C8Gq5Xw55XMRcB9qKS7VVz5xUsn5rrVbC8Co5Py13S8ZaNwlWbImiWrdoUK3bZeq1mu0br0wpWTPKgWRa0ytesioBJtG6Xb9hVGzb5hk150GTcrtdeb7MfNBqOm40n7ZZrLYbbvY7b3Y6bXbbTbuu9odqzobobvY5bQ/W3R9uu97kPel0H3c6VOpXXKfc4lXM22ZCON2GVLDglS3ZRwK0I1Kg9TuW8Q+Vz67xOVaBWvtagW6tR7LY5tlosq7W6o1bj6UD9cbfN09LYN37r17/9y5jn+erey8+//evNB/+8sPb2xr1vX3/6v5a2vgzufPHk1Z+I5RWE9JiShPByfAQhLZqQHkNIjyFmYMvToytSo3Pj0MkRsEgoGBZ2DgYKQYSeQ4PD4KAQVNi7sXAwPhJWFI8qT8OyC1JEpDwlhwBUkwxiulHG1ks4ZhnLIOeaZLxf+jUuOecuOSZ67FOd1skuy1ibZbjJ0GaWWiV0MSmLmB1LPB9BzYolZ8UQMmMJ6THEzBhqThwrP4FXksIvS+GUJvLLU3jl5/mEDEF5Ors0hVOWzi1N55Sm8srOc0rS2CVJ3DI8r+x8dUkqszCZlZ9Iy4iuwoeXx8MrsZAyHISIhZbh4GU4cHkcpAwHrsSCq+KglThYORZWGA3KjQalYcLiUWHRMFA0LCwHi+4RVY3K6RNK6oya+dOUyoSSMSapGpFRRiXkCSV9Ql41DzDmlDSPmunVsOZUdK+OvaBhLek4AR3XD7CDet6aVeTXc5Y0nCUdbwFgzivpS3q+V8NdUNAXZIx5JdsL8L2AYMUiWjGLl02iZass4FAs6fkBs3jFIgqYhEGbeMulCeqFKzrRil29UaNZMyt3XbodF7DnVu06lLt22fVm8+0O240u540Oy3G/zZNiAAAgAElEQVSr8c4l561u+52B+jtDtXe7HfcHG+8MNh1115xOdB701d0ca9nrdK63GFfqNXO1Bl+DbtapnHbIPLXAnFXqc6oWbbIll2LeLPHW6Ka0vEAtEHRKgy5V0CHfbjRsNhn9RvFxh/l2r/uww+KbWx2cuPfZl3+a8r+6vPT00fPfvvzwT1PLH6zsvP/VN/81HXg543+6tPLszpN/ImaklOMxJUnhpLRoUkYMIT2mMi2yNBlTkBSeFgGPQkJQoFBIaAgCEoYMC0GCQqGQUBQoNBwShkNDMiMhZfgIVk6CjFKkqiYbZVy7iu8AxFZAZFMLHIDIpRX/zFl/o2a4Xj1UpxpsUPe6Fe1WUY2KZRBU8AmpVelRxUnIihQM8Xw08Xw0ITOmDB9BSI0gpEfR8xK4Rcmc4lRuMZ5fliqsyOSVpFRXZnJL03nladziVE5pCr8kTVSaxirBsy6msEtS2YV4Rn4i40IcJT2SnISuioMScLCKOBgBB6vAQiviYJUJcEIinJAAI+BA5EREBRZchoUURUOzIiEJKFA0DBQFA0VBw2qYpT0CwqCEPKmkzmu5Hi1rUsPrF1WNyimjEtKInDYkJlwWEWaUtFkFaUFFXdCwvDq2B6Avalg+HddvEAT1ohUTL2gSBK2CZSN/UcuZV9GXtFy/QbAIsJeN4oBZ7FWyvWqe3yj06/jLRtmyUbRqkfj1vA2HYtUqXTGL/UZhwCBa1vNXdCK/Trhhk2+apbsW6XGL5Vq94aTDftJuv9luPW7QX2s2nPU4b3XZ7vS77/e77g3WnV5y3R9tvHPJfXek6fZI8+3RlqO+muPh5qs9zq0O65JbPV9nmnZpLptFMzaZ36UM1KqX3YpFp2rRqVqwKj02YN4s8tjlfpso4FAEnfKgS7XSaFx3Kq512W9ecqx3t0xc2b089+Ta3c93r3814Xm6fvj+V9//dT7w4ajv6YuP//Xk7vcTi49Xt97Mrr8/M7dfmRpFSImuSIksx0eUp0QS8JgiHCorGoZDQTDgMDgoBAYKQ0DAcFAIEhSKhIShwWHhkLAYBCQ9AlqOj2Dnp6oYFQYx06mR1Ogkbp28Ri+vM8lr9HK3Tv4zZ+Pt5rEW41CjdrBB0+1Q1Gmrtfyy6pLEiuTwQiyqEAcvxaMrkzGEtMjSlIgyfERpMoacHkvLjGHlJ/AKE7gF8ZyiBFZ+AjM/kXsxmV2QyCpI5uQnMnPjOXlJ7IJEXkESPTeWlYdjZMdTz0cRUyPJaRHERDgBB6vEgsuw4LJ4SDkOVh4HIcRDqxIRhAQ0IQFWmQCriIeX4pCFUZAUdGgCGhSFBEUgwOHQkEhoSLuA0CcoHxFXTWv5czrODEC/rOYMSaqGZPQRGWlERhkVV06paHNKmkfLXtSyl3ScORVrScddUnOW9dV+HXfZyAsYqldMvDWbZNnAWwTYHgVtUc1YMYuXgGqPgj4noS3phT5ttU/NWtZU+wF2QM1b0VYHNNx1nWDFKN5yAqsG8aZdueMC9mr1h4364zbrzU7HnU73vW7ngy7n/R7nnd6a0x7XWX/t7T73vQH3nUuuR8MN90cb7w/W3h6ouT1Qf3eo+Wy06cFU743BplujjdcHa7a7Hf5m3bRTPW4WzzgUnjrVUo3K65D7XXK/S7ngVC049NM6oc8F+N2Azypcrdet1WvW6w0Bt2bdVH3c5Tjssl9pHegdPloKvhqeufvhJ3+6svhs1v/01Sc/bB59Me595l19unvjk7nAw1cf/2kq8PHXv/57WWZaWTKmHB9Rho8qTcSUJSCL4hAZkYhYBAgNCoWBQhDgUDgYhAKFIkAhCFAIEgqKgIHj0NA0DKQ0EVNdmAJwqiwStlsrcetk9WZFnVFZY5LXmlX1JvUvPnuXaia6HFc67SMthh63qkbD0/JKyBcii3Gwglh4TjQkHwu7mIC6mBxeGIcowiEvxqPK8REVKWjahUh6Do6RFcPIjmJciKVlYmnZWHpOPD03jpaNpWfGMC7EUrOj6VnR9KxoeiaWlhlDzYiuSkZXJIRXJUCr4lFVcdDKeHhlHKwyAVGRiCAkIwhJSGICkpiArEhAlcfBLsZCc6JAaZiwBFRYLAIUiYBgwGEYSIiLmtsjIo3JKSMy8jTAmNNxZ7WcCSVtXM24JC4flpFHhBUTKsqkkjINcGY1zHkde0HD9AJMr5q1rK9eMfH9eu6ygbftkm44pOtmcVDDWVIxl7Vcn5q7bpIETdJlJWvVIFlSs/wa9qKCsWYSrJtFQUP1pk22bVUe1Fv2a7XX6g3XazQ3mi2n7Y7TNueD3rq7ne77ve5H/XUPemoeD9Tf7XI/GG64e8l9f7DurMf2YLD+yVjbg+H6+6ONDy+3PRhqujfSfHeo8aTffdzfcDLYtN1p3+myz7lVkw7luEU641DM2+Ueu3TOLPHZ5csNBq9TM2cHFqzyJYc8UKP02eXBGu2KTbbsBpYMwmudlqNWo7fW8OTe677Je09f/cuY9+WLD3+/d+3Ly4svdk/evvzwTyPe530T94cmz1a23//kmz+P+988fP6bg+vvl+PjKvDRlckRhLTI0jj0xThUdgwciwSjwaEwUBgkNAQODkWCwWhwGAocioGCo2CQxHBYdgy6NCmCX5IBsMtNMp5LK6szKutNqgYz0GBWN1qAepPqlz2vo22eocb5gcaZ3rqhBmODTqhmF1PSo0sS0QWx8LxYWH4s9CIWWhAHLcQicqJh2THIXBy8PBFFTIkgp0XQM8JJqZifNuPRzsdS0zC09BhaRiQlDU1OjaKej2Cej2RkRtDTIwnJqMokeFUypiwOQUgKJySiquIRpEQUMRFemgAiJMIrExDl8UgiPoKciKhMQlUmogtx0KyI0FQMOAENiUFCMLDQCAQIBQ3DwkCtvLIeEWlIXDWpol1RMWa1nMsq5mU5ZVhcMSQhjspo40raJMCcARhzOvaclu4zVi/puIsAO2AQLmu5K0ZBwCgImAQbNumWRbxnlWyYJCsqtldKWlaxV7S8gJIVUHA3dLIti2zLItt1yPfdqqt1mj2r/LBWd+TU3Ggy32q13W4yn7aYHnS77rRaH/fVPuqte9zf/GS45eGl+sc9dQ8HW+731D4cqH8w2PB4pOVOu/HlVM97Y813RxoeXWm7O1B3q6/m3nj7Ua/zel/9YXftXpdtq8M2X6eZdCjHzZIZm3SxVrVgk8yahXMG0bxNfsUgXLDLPTaFz6kI1GoDLtV6ozHgBrxGyZZbcdCs26wFXOrax08+H5w4+/af/tfw9JPgzosXH//b5YUXowvPX7/948nd3+6ffDU6e2tw5vGdJ/88ufz+YvD1N7/+B7mKRs3LZRMIpKJiQk5GaXpSYVJccgQyCgFGQ6EoCAQFAyOhIAwcjobDMHB4JByCRYIvRCNKk8Kri9NU7HKLvLpeJ683qeos6gYr0GgBmm3aJusvnK3N9Ponu5eudM0NN1/ucLRapAC3lHI+qhQHz48AZ0eA8iIhueGhhTh4bjQ4KxKUiQnNi4GUJ8ArElDERDgpBUFIRlDwCEZqBC01nJQEp6ehGaloUhKsKglBwqOoyWhqEpychCyPR1LwKHIykpCEpKYgSUkISjy8PAFOSUJWJsIrEuAVcbDyeHgFDkZKQFYmwSvikcVYRH4MLA0DxiLBEfCwCBgYAw2Fg0Lg4DAns7SFXdotJI6rmNMAc0bDHlfRR+Wkyxr2qIwwJCGMKahjCuoMQJ/Xczwm7qKJ5zPyZhVUn563YhSs2SQbNvmqRRS0Sjcd0l2nYtch2bTLVrTcFYC9LKWtSBircs6GjLWpEe6YJYdO1Z5DddUmO7QBxw36m43GW/WGWw2G0zbrWYvlfq/7YXfto76GR5dq3+utea+/6V6n/b2R1gf9DU9H2x4NtT4carrf677XX/ve5a73JjofjLfeHWm4P9J0q6/2Vn/ttS7nYZdzvdWy1elYaTZesSkn7IorVomnDvC6VHM22RW9YM6pmHWoZh0ar0O5VAN4HMpgnXatQResAZZq9FMKxm6zbrtWM2VRtrcFVzcfjUw9ePj028ue9wYn7j95/eurN74am3txxf9gdf/9gYnjo9Ovg3tv54KvH776cX71k+/++b8++ervd5/+/vHrPz158+8v3v7t9ns/3Hvyw/6Nb5fXnq2t32ntmDJZuwZGdw9OPr9x9uWC7yQ3txIfGZ4RiahMieaXpKs5FRYFv0Yrb7IA9SZVs1XTZFM3WTVNVuAXzuYHVqcvrU73+S93T/XWddtUOl45+TzmJ86yIkKzo0AFkeD8KHB2BOin0fjCGGhVPIqQiKpKgFFT0KQUBCUZRUqA0/BIWgqShkdS8ChaMoyajCIlQomJUEoSmoiHE5PR5GQkBY8iJaJISVBSMoyajCInIyoSYeRkRFUSoiIRVpEAq4pHVCXDKuPDKxKRxfGI3GhIekQoDg1BQUPQcFAkCo4ChcLBodEwcEd1eQu7tE9IGlPSJpSUYXHFqIIxpmQMiklDovJBYdmIjDSlZs1qOXM69pyWuWgW/kRb0CoKmoSrVum6XRo0izbtii2zeNsq3XEptwyCbat0Vc8PKBmrCuaWVrShFeyaJQcO1aFbfd0NXLMqbjYY7nTYbjdaztqsdztsp+2O0ybTo4HGR30ND7udD3pqHvfVvXep7r3B5kd9TU9H2x4O1D/oq3/QX/egv+7x5e5H4213++tPB+pOhxtuXnKeDtQcdZiv9dVvdzqCbfaFWu24QzViFM04FPMu5bxTMWURz9pkc3bFpA3w2JWLDuWcTeG1yVYbDH6XOlinWXQDy2b+Vq1svV7frK07ufFmZOrMu/JyfP7+4xd/GJl5vrD2+P1Pfljd/mhg+tGo5/7a/tu+idNPv/q3/snHX//6v2dX3r748F9efvAfpw9/uPXw949e/vjs/X99/tHfVq9+/cFX/9g4+vr+i39/9OrPwd2Pt44+nV566tv6KLj/xbOP/rJ99KogJakyDScsu6DhEW1KQa1B2WBWN5jVDRZlk1XTbNc0Wn7hbGNhcH1uYH12IDDRM32pvtcFmPhV9Izo8nhkbhQkNwaaFxVWEAUpiIbkxkAzMaHZkeCCaEhxLJSQiKQmoyh4BAOPJiehycnhtBQ0LRlNx6OoiXBaEpyWEsFIRlPxSBIeRUkNp6eEM9LDiclIKh5NTQ0nJaEqEyHEZAQxCU5IhlclwivioZUJMEIigpCIqkyEEhJgZfGw/BgoPgIciwJHwiAoKAgJDUNBQdCwcwhwaD27tJ1zsZ1fOSSl/iTejipol4RlQ1LCkIzULywfEROnNfQZDWNGy57VMDx63opFuGIVrtolAat41SZe0fM27PJNu2TDJNqxSvdtsj2rbMso2rbK1/SSNQN/1ybdMQj3rdKjOv21Ws2RQ3Vco7lZp7vXaT9rMd/rcd1qs9xss511OB/01N7vcD3sdNxpMT8ZbHw8UP+ot/FBb82DSzUPBhvv9zc8GGy8e8n1aKT1fn/d7X73ilV0s9tyOlh/45L7+JJ7v9ux1eVYqtVPOdSXHepJq3TWqZyyiGcdynm7fNYum7YqJm1qj0s9a5XPm8U+p2ytyRSs1/trVLNa7rpLtuaWX1ZV1zYsvn37Xd/E/Y8++2PfxMOnb369svlmaPahb+PF3fd+fXD6zebhp1OLj3smHm1f+6jz8r2Pv/yTZ/Pj9aPPPv/673vH368ffD7peXl89vtHL/+8evDV59//Y279s+DB1+tHX4573+u5fNo6cMOz8mzr4Ksbj388fvDPdx//EzErg1+RpeEQrQpeg1ndZAGarJpGm7bFoWm2aZtsv9QBOwsjm/ODWwvDgZlL84NNl9xqs5BEy4guwcKKY6HZkeD8WGhBNKQoFlIUC8uODMmNBhdFQ0vioJUJCAoeTkv9KZ6FU5MR9BQUIw1FwyMZSXAGHklPQVHxcAoeTk2EUpKQVUkoWiqKnoQip/4U8xCUZBgVj6IkwWmp4VV4ZGUCrDIJWZkAIyciiIlQQiK8PA5SEAlOCQfFIcAR8DA0NAwGCoGBz8FC34WDQwXksg5uUQuzoFtIGhTTriio42LCiJw2IiMOy4n94vIhWdVlOXlSxZjRsOfU9Dkta9nMXzbz/Sb+ql22bBav2iWrVtGOQ7FmEO05lLtWyZ5DsWsW79rlB271vlOxa5cf1agPaoGrLuDQqTpyKo+c6uMG/Wm77U6X40az5Xar5V6P816H7V6H7V6P69Gl+oe9Nfc77fd63fe63Hc67Pf73Q/6Gx71NZ711J21W896a273Ok/63MddjpNL9pNLNUe9tVfbbUe97rU2y0Kdccqp6jdIpp2KCYtkwiSecajmLKJZl3rUIJsySqbM0lmTxGOR+m2y9WZzsE4zaxQsGIRbdRqvXTFgsnf17Z2cfdQ/+fDZB78ZmHg4Pn/39dsfriw97Z9+ND57Orn4wLP6/Ozx76/e+LZ36vHa/ufDM3cD22/9O5/8+g//O7D3zd1nP/ZNPewcedw18XRw5vnrj/9888Fvr9/+7tnrH199+Nv7D7+Y8t4fmX08F/z05Yf/Hth7e+Ph726cfSOpKtLzKValoNagbLJqfj42dZNV02jR/MzZ7uLojnd0c34wONu3MNA8VKs3CQjUTExRLKQwCpIVCcqLAhVFgwuiIUXR0PwI8IWI0PyosNI4KCERScWjCYlICh5FS0XRUjHUtEhqMoKVgqGlouipKHIqgpICpaeFk5Ph1BQ0JTmcmoImJyHIyXAaHk1ORtJTUKQUBC0VRUxGEpMQVfEIYnJ4JR5RmQAnJSHKE+Bl8ZC8aGhKOAiLCImAhiKhYWhwGCjs3dB3fgUNO4eCQOq4Jd38ijZ2cZ+IMighj0mJozLaiIw8KCMNy4n94ooBUfmglDimIE+pmXMapk/P9Wp5XiN3xSr6SQbbsEh37Motm3TPqdqxyTYtsm2DaNcivWqX71oluwbpYQ1w4NYc1WquOeXHdZpbjcabLdbTFtOdDudpm/V+T83dTse9bvvdTse97pr7nfYnQ/VnnfY7Xe7bbfZ7l+rudtvOup1n3c7THvfNdsuNDvtBo+6o3XrS67oz1ni1y3G107rXZl2vN/ibzFN2YNymHjcK593qKZts3CCcNIsmbZLLZvllo3zCLJvUCTxu1aJd4Xcpl51Kr0M2rmAsWURLFtGAkFRTM3vr3mfdQyfe4KvBqVvX73zTffnB+t7rBy9/59t4M7H4xLfxxhN8NjL/6KMv/9w//eyzb/+9c/Te+1/8++TK21//4R++rc9PHv3u5v3fdY2fLe9/+v6n/zE8+2zr6JPRuYe29muOzuuu1sP1nfdH5548ePq73VtfzW1+evPBb8+e/PHpmx9VYoFNJWq0aJttumabrsGmabKpm23a/5s3ry6O73hHtj3Dq9MDnqHWvjqdWUymXQgvT0TkRYYWREOyIkF5MZC8GPDFaFhBNCQnClKIg5fFw6rwaGIykpiGrkpFkFPQ1DQMNS2alh5BTUHSMjDUNBQzHUnDI2lpGHoqkpgSTsGjKHgUNTWCnIokpSCoKUgKHkVJQdBS0aQkKCkVRUpCEJORhERkZRKyKglFSAoviYflxYDS0KE4OCgcGoKGnIOFvRv27v8Ah56Dhr4LDgnJxUW0ckraqivbOcUdfGKfsGpERrusok/o2JfEZcNSwqC4ckBKHlWSLqvoE0rqDMBc0HOWdJxlq2TZJFq3Sjatkh2HfMch27CIN2zSFS1vQyfetil2jNINHX/TLD2oUR/Vao7qtUdO2Umd+maL6XoDcLPZeNKoOeuwnXZYTjusp522ay713XbrvXbrnQ7bvW7bzVbTzVbzrRbzWaf9ZrvzRov5VpfzRnftQat5v9V00Gk+6rTttRh32ky77dbtNttKk2nWbbjs0g5oq+dcqrka9bRTPm4STdpl4ybZkEk5AlSPafkzRvGCVeZ3K+f1nEWbeEzJmACYS2b5jFE81dZT33H1xetvOkbvvP/29x2jp++9/P7KwrOBifvzy4/OHn999fizWf+DucDzoenna4evxz2vjm5/2jf16M3HP4wvvHrx4R9Xd7+4/fh/Pnnzbw+e/+v1s9+sHX7bMnTD0XFoazucDz7dvvqmc/jw1t3vn77+w5NX/zKz9umHX/z1iv+DJ6//fOfxj6/e/ufRzY8aa+ranPZWp6HJoW+waZus2mab7v/Es7HtpdEd7+jaTP/8SMtAnd4up9OzoivjwwuwkNxocH5UWFE09CIWVhQNzokE50SCC2OgpTgkCR9OxocT8RGVSUhyKpKKR1JSMczzGHZ6ODs1gpmGZqZj6CkoWjqGloqkpaJIeBQVj6LgUeRExE/MUfBwWiqSlhpelQinpaIISTBSEpSSjK5KRJCTEdRkVGkcJC8GkhoOSkCDkeB3MdAQFCgUdu4d0Lv/AxJ6Dhr6Djzs3TYZvZNd3Mkra6su7xWSh6SUcTntCsAcVjEG5KRBKeGShDAgJQzKKEOi8nEZaVbDWdBzFo0Cn4kfNAnX7ZI1k3DHpdyyS7btsoCWv6LmbJplGwbBplm8phPu2+RXHfJrDbpr9fojt+pmk+FGHXCr1XS72XDWar7ZpDvrctzqst9us562ms86bTeaDDebDbfbLTc6bddqgdMe50GNer9Ge9Bk3qnTbztVG3XAXqPmaotpow7YbjKuNRrXGo2L9YbpWv2wDbhsFk45lJM21awbuGxVDGv54zblgJo/ouHMWmVzVonPqVowVk/KyNNa3qiSdUVOnTWI2liVztr5xZX3+sePOodvrm0/6xm/PXD55tPXv531vdc3dqdv4mx45mzz6LOz9353eOOrgblntx//fmz+vf3jL0dm7k/7Xs4Hnt9++MPt9/71w8//+ul3f7+8+HJt77PT+9+enH42Pnevtud6+9DNg+NPljZedI7e7rz8cDb44duv/uuL3/zvubUvP/36P5+//c9nH/z1gy///uDNfzx59W9PXv/rk+e/Pbz5oX/56s+c7fvGtxZHtpfGNuYG54dahhqMDimNlRtTEQ8vjEHmx0CKYmEXYyHFsfC8KEhuRFhWRGhhDLQkFkpIRFLw4cQkGAkfTk1GM9PCaekRrPRw7oUY5vlIZhqGmRZOPx9BSkHQ0zDUFCQtJYKcgq7CI4gp4ZRkJDkFQ0sNJ6eiSHgUORVFTkaR8OgqPJKQCKekhlPwqLI4SGUioiAWnhoeikWCoqAhaMg5ZNg5SOi7Ied+FRZ6LjTkXRgoJC8+sptX0imoaOeVtFdXDkhow3LasILWJyWPqZn9MnKfmNgrIQxICQNS0qicPK1mzWhY83qeR18dMIk2HLJNu2zTLt2wSzad8nWTcM0oXDUK1jTcLYNg26bYc6g39IIto+iwRn3glF1zKQ4dyuM69XGj9rhOfdygPW7SX282HrdZbnRYbnbaTlqsJ436Gx22wwbtcbPhqNW436Dbb9Bv2JTrdsVanXbZpdhp0m3UAZv1us1Go79O66nVTbp0A2bViFUxbhaNm0WTNvWUTXHZLB81SAaM8gGAP6zmTBiFCxbhlI4zrWaNSapGFcxuAXlKKxiWMreW1mpbt1+++aZt8Pa9x992jN55+cHv+yceTS3dvfv0nw5ufRHYebt3/MXg7N3h+fsffPUf/TPPvvj2L0PzL7789d/GvG8++PhPowuvPv3u7yv7337w2f+6/fCH+a0vWofu9E486Zt8dsX3fGnjg8GZBw09R/W9N3pH7z5++t3Tl3+Y8L2eX/340+/+fvPxDy8/+ev+rV+//PRvp4/+5cVHf9u/+U9nj3/84rv/fefJH3/hbHFsd3Fsa2F4Y25wcbR9sF7nUDB4RYlVyZiLCei8GFB+LKQwGlaChRXHIgqiIQXRoKJoaFkCkpgcTk4OJ6agyClo5nkM83wkPQPDykQz0iKY58Pp55GsjCh6ejjtfAQjPYKWGs5MC2eex1DSUPQUFDkFQ8Kj6GkYEh5BSccQk5FVeDQxGU3BI0h4FCMVQ0xCUJLDyxPghTHgNAwYhwiNgkGQkBAkJAQSGhL27q9+8igMDfkVHBTSUk1o4RR1CSpb6IVtAmKXgDAkpfSKyYMKWr+E0Cel9IrJ3ULCJQlpQFw1qmJMa7mzAHtey13UcgIm/rpFvGmVrFmEa1bRhlm6ohOsaoSbZumqvnrLKds0i3ds0k2jYN+p2LaKdq2SfadyzyHfd6v23aqrLuW2S361RnWt1XTSZj6s1ewaRVdrVFddiqNG/U4NsNdk2HKr11zApksdrAH8DlXAIVutAfZazBtNupV6rb/eOGkB+oyqfoNk3CKbsMnHzaJxi3zUIBvSCgcN8n4lb0DJGdHwZh3yBZNoWlc9o+EOCip7BaRJg+SSgDBg0NtrPKPTt2cWrneM3Lz/5Jue0TvrB8+2jz4dnHowNH17ZfdNYP/DsZm788EXfVPPr519NTT76OrNT0Y9b9579dsxz7MPP/9hYObp60/+uLj2+sbD3xzc/p/enS+bh87qLt2u6zsemXp48963t+58enz7zfHt97vGrzf3nrT0324fuP30zW/ee/k/J7wvJ/zvP3r5b+9//rfDW98+ePHnpx/87eTe7+49/cP7n/zlZ862l0a3PCPbnpGfOBtuNDiVTH4Rvio58mI8sgCHyIkG50VDi2OgRbGw7AhQVkRofiy0IhFBSUbTzodTU9DM8xHMdDTzfDgrI4qTGcE8H8nJjOBciGKlR1LTUYxUDD0lnHs+mp6CoqajqSloEj6ckhpFSQ1npGLoqShGKoaYHE5OQVclISgpGCoeQ0lDkVJQRDy8Mh6eFwM5HwmORYREQEMRkFAEOAQZdi703f8HdO5XYSHvQkLfhYb+Sl5+oY1b2lVd2sbOb2IVdvAp3ULigITaIyQMyxmjKvaQnNgjquqWUgek5H5h5aiENKWmzyiZcxqOz8Bb0rKDZkHAyA9aROsm4bpRuKLlrppFARudjGQAACAASURBVB1vRc8LannLAHvNKFg3Ctb11Rt67p5FsmsV7Trlm3bpllW4U6PccimOWkzbFvGGRbxtk6ybhesW0ZZbveFUbjmBFYc64NJ4LfIFi9hrkXj0ghm9MFinW67RetyqWZdhzKHrNykH9JIho3jcIh03S0YNkkGNaEgvmaoxdQqJQyr2hEEwYxAsOBTzRuGcRdTNLR1SskYVzD4pe3vzpK5t+9Hzz2p6TvaO3g6M39w+etsxeuvs0We7xx+Pzd3pvXJrevnpwa1vH73+w2zww4Gpx9fv/GZy6eXq/hcjC48mPc9mVp6OeZ/PBl7sHX894X/z8MWfvRtfnj397c61L3evf9k5equm+1pj14mr46qr/Wpd++7ByeuHj78emb7R1HezbfB21/jZBx//8eX7P17xPB2efTHmeXHt9Defffe3k/vfjXne/PI+845s/VxyDv3EmVvJri5MrkrGFMfCC3DwIiykOBZegoUX42BFMdD8GGgxDl4ehyImIxnpUYz0COb5SHZmBDcrmnMhhpsVxc6I5mREss5HMs+HM89jGOkR7MxoMh7FSA9npIfTzodX4hGU1HByCpqSgiCnIOlpGEo6hpKOoaRhyGkYUgqamoYh41HEJHRFPCInGnwhBhGDCA2Hh6BhIFjYOWjoO6EhvwoN+VVoyLvgsNDQkHexKGgb52IjLaeTW9jGLmphFrULqD2iqh5BZZe46pKEPCxn9IqJ3SJCr5TSJyUPK5gjUsIVBW0WYC9oWD5jtd9Q7dPxVs2SVbPIB7ACWo5fww7ouD4td1HJWFSyF1U0n44T0LLWtNw1k2DNwN90yrec8k27bNUmWLUJVu2SNZs4oGMHLaKgReQ38f0WScAm9xol8xbZtF40YxDOGcXTWv6UQbjoVi9Y5bNW2ZhRNqSTd2kl/WbZsEE0ahCNW6QjFlm/QdL7/zH1VsFxrFm66OO9p6c3tm1ZUrHIICoWS1UqxsyspAKBedvbKC5mFrNk2ZJlkmUQM7NtWTKzvcmbGofO9MzExLlxH9w9cx4z/si3L/611gfrP6QNHTG4DIDvgDp4CGg8Brd8pek8pW08ANQWKj1aUbAQcEP53U095bbrzvBA24UpZ3Bq6+kP9pr5B49/re9Y9Tcvjky9nFn9YXj2u+uDr32Nc919D9cf/bn+wuN3P/xXXc/DF+//o7770eajfwq13Xv04l+uDr5//+H/tFx68e7D/2m+/KK9597I5Ivhie2rN9fCTdOdV9anF55OzTy3+obL7cOljmFLYOrmyNPtRz/dGXvpqJnz1K/6G9cnF795/PyPrd33bOFpT/3Kpav3/6854ELtx7rZVW0NmU6UHITgnL3i/URefEQ6bUdu7E5+XEReQkRu3O5M6o6MmF2Zsbv4eyIkiQRVClFJJwBMqopBBBkkiElCWFSIRYaYJJBOAFKIYCoRZFCUqSRVClGeEiVPiVQmR8lTohRJH6mQSHkyQbxvtzgxQp5MUCRFShIj5KlEaWKUZH+0ZM/u/ITd2TG7Ugm/i438HWHnp5G/+2TH7z778pPffP7bf/jy099+fFTm45LBMg3PDuXagHQPlmdH862IwIKJXHqpTy/zG6ShIlVAnx84oHAXyHx6SahAHtAragqkDcWKtsNg2yFV12FlzxGw+yhy8Shy6Yim+yjUc0BxvljVdQi4cFjddUB98YDqY+T90mGo5wBw/UzhtTP6qyd0V0/il08bLp3UdX8F9xxHeo7BvacNPUexi1/rO49h7UeRi6eKWo7p6o/ijcewtq+0rV9pu04Xtp0qaDtZVHuiMHS82HuswHfcEDquqz1hqP4KDx9Fa4/hgcOopwi16lWuAqVPLwsXA81fIc2HwaaDYP1BKFCkcOHSQIHSefjk1PR6hfPm3Xtvzb7hS9cfhurHwq2rta0L97Z+bexc8dct1HTM+RqnajuXGro2wx33n3/zr3Vdj95+/+/NPY+/++k/mi89fffDf1R33H/x7t9ujn7zzYf/bLj45Ief/6uu+8lZx+gJ462jZf1Hym9/XXmn1DFU4R6tcI+Ve4ZGxh+trL3rurxqCo4ZvZNG/0SoeX5j+8ONgYeVntEK77jJO7Jx//vphedG//jfedoLtTc6w9c7Q1dbfV1BU7jq+NkilSZnr2h/VHb87qyYXVlxu7NjdvHjdubF7MyK351G+zIvdrcgbpd03051MhFkEGE2VcOigAwixCQjLCrCokJMijqVBDMp6pQoMJWoSiYok6MVSdGqpChFYpQqKQpIIYr2RqiSouRJUcrESGVipDKZoEohypOjVSnRymSCYn+0cF9EfsKu3JidDMqu+Mgvd+/4Ytdnn0R++dmOTz/94pPffPHJb/6+tPw3X376CY8dZwYynHC2S5PrRAV2mGdFxQ6twoaJ/AapA+H5CxUurdBVILWjfLdO4tYqgzpJdYG8+SDYWKToOKg8f1B94SBw8QjUapB3HJBdOIJ2GGQtB9UdxbKuY0hboaLVIGkvlF08BHYdVHUdgi4cwy4e0/Sc0nUdQ7uO4x1HwPYC2YXDmpaD4Plj2o7jePMBoOOEvvWkofaQJlQM1B9FG7/CwweguiNY/WEscBDzHtK5jxjch3TBo3j4hDZ8FA4chmu+NlQf1QYO6dwHtWZM5NbLgoXy+iOa5iOahgPKGp3YBea5tdLQEY0ZVtZU36x0XLF6B4fG7lv9k4+e/2wPzz94/Ku/eal/dHt96w9X7jzpvPrw2vDryeWfN7b/FGrfHF98X3vx4dzqD629T+4//nP9xYcbD39tufTi9tibi9e3b46+rO3cWtj4qbpr6874q7GZ5/0DD873LJl9g23dC/NLL6fnXrjrx62BmSrPaJlruLFjbmH5df/wwzOW/jPmWyeM/XdGtuZX356z9Ze6R0pdI5MLr/7en3VV97UH+lo8l+vtHZ5Sz7niswYZmrFHlEjkxe3Ooe3Koe3Kpu7kx+/Oj9+dTd2ZQ9vBi4vkx+9W7o/S0IkQnQQyKACdADNpAJ0I0EkgnQClRIMsMsigAKlEdWq0Imm3MjFSmRyl2B+l2L/7o3IAJhKUiZEfP+WJuxWJ0crESEVStCQpSpVEUCRFSvftluyNyKb9LpW0gxzx+a7ffbrri093fP7J57/9zeef/PbLTz/58tNPvvjs0y8//eR3n336xae/dR6APFqRFxW44TyHJs8C5tm0MqcecuqkDkzo0In9BrnfIHfqRW6d2KNTODFRsFBZUyBtLFbXasVth8Hzh6CuImVHsbKzGGrSiduLVG3F8rYiWVuxolkrbjHImw3yliJ5W4G66zDSeUTTUqzqOKrpOKppP4a2Hda0HYRaj2haDgDNRWDrMazpCFpdqAoeQMKHkeojqL9YHSoGQoVgqFgTOqJ3FmvNBRp7ERz8Sus/ivkPIcEj2uARzHNY6zuMuw/h5bDQrhMHChThYnXDIbC6QF5/QB3QCv0FUicmcRkkx455l5e3K2y3FpdfW70jvpqpgbGH7vqVkYknXdcfexoW2ntXhqbfXR54Em6bd9TODM686771ou78xsD49w0X1nv6Xl6++aTryrO2S/evDb0Jta2NTL8Ld9y9M/7e37zYe+dNuW+kxDpy0jxwzjZ8vGrg66pb56y3vzbfNjnu3BrdnFt82nxh/qTtzhnrrVLbrb7b9ydmH52svHmi6sY5y0BLx9zy6mt74Hapc/DvOZT2wNVGZ0/Y1Ok91Wg84jqOnELyYG6cZH80Ly4yO2ZHDm1nLnUXj/plfnxkFvmLbPKObOpOftxO5b4IkEFSpUSDdALMpKqTieqUKIhOBhKjlKkkVUoURKeAdIImlSjfT5Dt3Q0lk5R7IxWJJPm+CPW+KNW+KCCFJNkTqUyMUu6NVCZGivftVidHKxOjFUmRsn2Rqn1R4r0RuXG7U4hfxEd+EfHlZx8jhDs+/+Szzz75/LNPvvzisx2ff7bj8092ffnZF599flqn8aB5LjjbhfBtYK4TFTowoVUrs2Jyt1bq0UrdeqnfIPUb5MFCuUcvduhkDlTk0UtDBkV9kapWL2kpVjUXKVsPKFqL5C2FsvZDYPsBZWuRtK1I1XYQaCkG6jBBg1ZSg0uai5TtRzXtRzVtR9GWw0jTYbjtuK75ENx4FG04CNUWg7UH4eoDQMCgDh5Awkfw4CHYV6zxFUL+A4jNoLEaNI4i1HMQCR/TVn+Few9hocPa0GGt/4jWfwjzFmNWPWiEed4CRbBQ3voVHtKL6wsl4UOgTysyqbMcmKis4IjF2Xe+e6rCdmth5bnZP/Hg8e8D9Qu3Rl94m5bvP/6x6+p2bceKr3GmqWul58ajQOtaddvGw5f/Vt+1/fLdfzVc3Fq7/5fGi5tza3+ov3D/8fO/hts33n/4/7zN915986/uxo2ajjVreLbMPVHhGip1DZg9Qz3X1wbHNq/2rx6vuPZ1ed/RkstnjP0DI5uT09snKy8fK+k7WXHDFR6Ymn3oDt0+abxzznbHFrizvPrm7zhr8fWEK7tcp5orCsNfI1V64VE5HaSThHsIvITdefGRWbQd2dSdOTE7cmMiPm7JyqX+TpAQodobCaVEqpKjNEyShkGGmGRlchSQQgBTiUBqtIZFA1Kp6lSCMpkg3x+pSIpU7t+t2h8l3R8t27tbnURQJUaKE6MUiUTxvt2KpChlMkmRSFQkRYOpJHkKUZEapUyKkiZF8vcR0uIik0g7KRE7onZ+Sdy9kxzxu+idn0bt/JIQsYMYsYMctYMUvYu6e+c+wm5XocSvk7qwfDvMd2ryHbjIAvEsWoUZU9l1MleB3FegdCCC0AG13yB166RurcSlU9tggR+XVhsUQVzcWKRqLlY0aGUthcp6vbQBFzQVyhoL5U0GSYNB3lgM1uDi+iJ1DS5pKFA3HgRbjiINBzS1RWD4oDp0CAof1gS08nAxEigA/MWg1wAED2JuA+DWq1x6wFEIm7RAGaIw6wBPMRQ6jIePIOGjqPcQHjqM+w8h7gOIuxixFoBGWOA0KNy4qNogavkKaShWNR1WBYtUbkzkLVI7cOXx0x2LK89KLP03bt63+QY9wYn1ze/cdXPbT37xNazWNs0ubvw4Ovd+YOLd5OIPk4sfFlZ/DbTcffnd/264+PDdh7/WXHj0zYd/r+16+Oq7//Q23d1+/ofum88XH/zsbVxf3fzJVb+6tPHj9OLb9kvrttDwWdvAifLrR0uvF52+XHzuUqBhfGx8s+fa0rHyK8fKLh8v6aluGZ8YvxuovnO8vO9ERV+p7cr84rOu3uVjlTdOm2/93a/R7L7kK+moPFD3lcxTwKsAOYf5ezRMkmhvNC9hNydmRzZtZ3bMjrzYXfz4qFzajrSYHVmULyUJu+VJ0erkaIBJ1TBJGhYFZpEhJhmgEwA6UcMga5hELC0eYpIAOlHFIIKpRGVipCKFrEwmQMkkeUqkIoUIpJDk+yMVqdHS5GhpcqQ8mSBPilYmRypTowE6ScWkqVhUWWpMXhKJGx/Niifup0WmxBGS4whJMVGJsVGMOGJqAoEeR+Dso9L3EtMTSaU6mRPjOTU5XkzkRIRuTGrDhDZMZCvQ2HRKC66w4DKPQerRSlwGqbdQ7jVI7FqhQytxa+UBgyJkUNQY5HUFigaDvKFQ0XxAXaeTNBbK6wqVjUWK+iJVU7GqrkBeV6iuLwKrdYrqQnVNgTpUpK4u1rSVHGg5d8BfrPYXqIOHUKdO7TugsWsBEyy26VRmrboSV50Bxec0UluB2lUIBA4i/qNY9TGs5rjOWwS7CiFHocZ1AHEUQhXqHKuW78L5wUJJbaG02iCtOwD60DyvTmKC8i2IKOwIlFZeHZ64V+kduv/gvdk/Mbf61ls33dK1XtMxO7X0nb9hOdAy29G70tK7Hmqf8batrmz9vql7+/bIi4aurcV7H2ovPHj+7h9rOjan174LNS43XFy+MfA43LrU3rsdaF5o7Nkq90yedY6fMA4eLr9x1tJf0zJ+Z3jj2q21M1UXD53uOXy25+DZ3uv9y2OT909bbhSfvXjwTE+F7drM3MPuK8snqq6cNt2ocAxNzT3uH9j6O85aPD3e0tZSvKYox42wShVJh3JjETZFlkTiJezOjduVHbubFxeZFx+RFx+RR4vgUnbkxe6S7CEqUwgAnQzRKTA7BmFRYW4cwqHBLBLMocIcKpYeq+HEwmwqwiSrmaSPU6eaQQHpFHUyEaCT1SkUIDVanhilTCJBdJKaSQLoRIBJUjHIymQCyKJBXBqctgfM2Adk7pOl7xWy9vHYCQLm3nz2PhErXszeK0lLFHP2idL2SzOT5ZnJqswknTTLqRd5cJFLk+vVib1aoQMV2XGpFRXaiyCrVmnVKq1auUMvdRuUTkzkQIU+vcypk5lQqRWXenB5oEDpwyXVekVtgbi+CKgxyOuLVHVFch+aX1cE1hmk1Xp5dYEyqFUGCpRBrTxUoPIXqL0FYM1X+sBRnbNI49JDNlxp1YE2XG7TgiZEUQpJTynyz6nzTTqVtQDyHdR4D4D+g1DoKBY4jHuKIbsBsBqUngOYzQBUangmMMerF9Yd1oQN0poCcf0hKKSTB/QiO5hnUuf6DmiPn2m5PbBh8tyua51t6Jiyh6eePP/ZU7/89PmfAs0bkwuvhqfeNZxfrTu/0tyz0X3ziatxreb84uTCD7Vdd2+Nf9vavdl56XH/4LOW7gfhluW7W3901K08ef1P9prFJy//2VK9NLbw3cjM28X1N/0D26XWW4fP9RSculR0skd3oqvceW1oZOPmnfWTZRcPn7108OyVCtfNqZlHnZemT1RePVF27YSxb37x5djkk9PmG+fst8/YBv6Gs/5mX6+/9HzlgdrDcq8hrwLkHs3fjzKJslRSXnwkL2E3b08kPy5CsC+SnxCZEbcjm7ozM3aXaG+0IpkAMsgQhwoyiAiHhqTTdFk0PHMvkh6LpMfCaTFQegySHotyaSCLpmHRoPQYgEWGOBQVgwCyyR+pEFXqbpBBVNIJAJ2oSiGqUogqOlmdSlJzKGBaLJy1B+OnoLwkKDcZ5qVq8ugaPkOdm6LJZ2rymUg+W5PPgvOZqICLidO0Yi4qzTMWH3DjQg/G96AiDypyoiK3VmbHxVYcsOpBu1ZVhSrsOoVTD7gLAI9O4dXJ3DqJXStyGdROrcqKSF2Y1IdLAzp5SKfwa6VBnSSokwT18pqDYMCgCBmUIYMyaFAEdDKvXu4tVLm1SrtWZdWBjiLEginNWsBkgMphWRWmKoFEJZC4ApWacImzEHIWg85Chf8A6i3GnAVqb5HGUwxbDGp7odKsVdsMQAUqqYJy7bjUb5CGC+U1B8HaYqBGK/fhEg8qdkB8s5rf09l1vLx7cemh2TX04PGPtvDkneEXNc3TvoaFG4NbnZfv+RoX+4YeT6/8OLLw7e3J10t3f+kffRfq3Hr3/X/Vnd968fZfm7u3lu/9ufH81tzGr5bqpbVHP3qaVqeX39jCi9OL71x1ix3dSyWukbPW4aPltw6V3XCFB/oHV24OrpZbe4uO9xw6c+lgyWVf/fDY5KYtOHS89MqRkmvnjNdmFp9NTD89UdF3ovLmaXPf4NijpbXXld7Rv+HsZnvoWq3loutkyzlt+CuNuUD4tZoLc+MUSZGivdH8PdE5e3cL90WK9hF5cZE5CRG82AjB3t2SpChFCgFiktQMopZDw9OoWFoMlk4FGSQ0IxZLJ+NpMSg3BmeTYSZVwyCDTKqGQQZYZIhB/PgXQCfCbKoyNQpiUsFUIkQnKZMiwVQCyCDCTArIpiAZCVjuXkxI14k5WhFbK+boJVxExilQZGGydK2MDYs5uJitk6ZjsnSdLEMvTyuAgQutFwKFci8udONiN8LzacVOndRfoLZiMhOqtOoAu1bh1KptOpVLp3LrJHZc6tRJvXq5ExM7UIkVk5tRqU0rdWhVDkzuxiUencKpV7m1Uo9OYdeKAwVKfzHoLVB7tDK3Xu3Uq8yIzIKrq1CVCVeXaaSViLwEEJ0FhKXq3Eqt0oLLLEi+QytzFQK2AoW9QOXSqbwFgF2vtBbBVr3aVoxUYjKjVlECi0pVme4CdaBQFSqQ1B2FQ3pZCBPVFKmdiKBKyLBpRG3G8q9OhLyhQZu33+kfuTm06aidfvH2z4H6+bvbP/saFu8/+anxwrqnccHfNOVtmHDUzHgapx+++JdA++bz9/9c07n99vt/r+3cfvvDv9V2bC/f+6m2c93VtDi18K2rdqZ/9LU5ONl57Um5d/rm8LO5pbdX+jfPmvoLT/ceONlTfPLS15XdNwc2hkbulbhuHC3pPVR65Zylf2rm4fDE5teV/SdN/Scq+q7febB2/12F83ap806ZeyjUNPnfPsdQX4vncnVVl/tsQ9VB9wn0NJ6PZsYrkqIEe6J4eyM/shh5eyL48ZG8uN28uIjchAjR/kggmQilUiAmCWNTMG6slkvF02Lw9FiUS8PSqTg3HuPSEE4MzKaiTCLKoiCcGDWLgHBoIIusYhBhDgliUyA6RUkngMxoIJWoYhDVLBJAJ4IMEsimaNL3aLLjcV4KLmShQjou5OAitlbC0UnTcTEXzWfpJOkfs++4kIOKOJiIffLoSWOVr0qLuFGeG87zayUOMNeFijw6hUunsiAyI6626dRGVGrXKm240orJ3QalV6906eU+g8qrk7pxsRXOt6Fyo0ZYpRFXQHwrLq9CpXad2oGKHTqlS6cyowqHVmlGJSZEWgHLykFhGSg+o8g5K8suAflVGp4REVdp8ishvhWX2XCRFZdYMYG7QOYuAlwFgKcYdhUCNgNg1smqcLkJlxwX0isQ0WlZmhUVBYoU1UXq6gPqkFYSLlIFdTIfJrCpcu2qvNM85tULvSdLLy4vPy+13VrfeBdqmKntWL10fS3UvDy7/DrcvNx0YX7p3i99g896bmzdnHjTe+txsGXzzvjz1kvbV249rju/tXT3+4au7c0nvw+0bITbFu8/+qOrdvnZ27+Yg/MPnvxqDs2sP/j5/NW1Ss9wmXOk3Dlc5bpxpW9jcv7V+d6V0+YbJ6r6TlZdL3fcmpp/Ojj86LSj/6zjVpl7sOva+vLG29ZLK/7mxbOWPpPrxuzSi8n5F5Xukf/RA253hfvbfFcaHF3e8urKo5XFQIGQrk4lfMzACfdECvZECRIiRXujeXG7s2Ij8hOihPsJ6hQizKRATCKWFoNxKXh6rDYjTpcVi6fHohmx2vQ4jBODp8ehXBrCpmCcGA2HCnGoKJumYVEgFkXNJMJsioZFUdHJACsaYscgbIo6lQDQCSo6EeBQQG48lBWnyd4DZ++HspKB7ERNXgqck6TJTkF4qTCPrs5NgXmp6qwkMGs/mp0I5iSZK6yFRxyoGPIVyH16iQPJD+rlflzi00q9hWo7Lrfi6ipUYcEVRlzq0CkteoVDK7PjUicmdaASFy4L6GRevcxvkLu1UqdObkOFJpBXrsouU2VVqvgVQG6FRlipEZRBeSWK7BJVXhmQfw7gVUL8UlVWlTq3Qp1rhoVmVGSCeWZUZEFENkxoxUUOrdSuk3gPYzadwqSVVSAik1ZmxsRViLASFZfCeSVgrhkTWzBhTZG0/ggUNkiCBWoPLHBCOV6dzKbKNUq5F0Oh2oa+sqrutgvjZu/43MorZ/Xck1d/ctYuTMy+q21fW7v3s6d+vqV7qW/wydVbjy7ffrK++Utbz6Nw28bS/T/VX9wam/upvmvt/OXH4fbloZlvHOGF3jvbgcaVYMNMfeeqo27MUz83MLRe8HVPz9VZqKjF33Cr+ERH0cm2+rbpQ2eu3Lhz98i5a8OTWyer+gfGHhwvvzIwtH7wdO+N28uGE509V6exg3VdlyaOnDpfYeqCDzWdMvaGWv6uBwxfbh7orr99oeb2+XBvnaPBdsp4FCsSswEmRbI/kp8QmRcfkZ8QKU0mCvdE5MXuyordlbtnh2xftCI1GmWSEDYFT4/BORR9RgyWFqPLiMXSYvSZsbr0OJRDxThUkE3Wcig4hwJzKCiHDLEpMPsj2sgaFlnNJKkYRIBOBhkUJZ2gSI3WfKyqLLKSQVKxqUomVc2OVbGpCm68Oi0B4O4BMvYq0/eoM/ZCualg1n4VN0HFjVNmxGnS4htqO7AC+5kjZ6wGKFio8Olkbk22Ty/ywjyfVubSyp2YxK5VWbRqC6YyIlIzJrWgUodW4jYorZjcjks9OrlPLw8aFAGD3KeXO3GBGeI7cbEV5huBDJuGXyFPr1JmVqmzjUBOmTyjVJJhAnkWiG+BeBYNzwRkW2G+HRHakPyPI4gLlzh1MjMqsOuVNoPaqJWXQrkmrdiM8SoQcSWUVw7nn1VwjDDfBmX6dLKQQV5TIPXjErdG6NPwLDKuE+S7NXyzghf21H1d0js1/6TC0j82/dIRGK5uWpicf+tvWn709KdQy/Kd0ac3xl6GmldCzTPe2slA83xN5/L2078E2ze/+fn/NFzc/uaH/6jterD56C+BtrWVrd/39j8yhacfv/6LJTC79eQPRt/06v0PA2MPS+1DNwbun6i46QoPBRrmTpr6x2eef20emFl8UWIfnV95dc4yPL/48qxtaHbphdEzNjr9sNI7OTX33OSdmF99bfTNrNx9bw1O3X/4wRaa+TvOrrSN9DYP9tQPdNdfa/K0ukusJw0H5BxlKkm8j5AXHyFIiBLujRbtjRYnRvPjdvLiI/L3Rn3kVDUMKs4ioUwizKSgXKo+jYZn0HQZMVoOTZdG07EpCJuCsKgwi4xwqHh6nIpBAFk0iE1BOVSISdIwSQCLBDGpIJ2kTCWpGESQQwbZRIBFAOgEgEVSMcgAnaigk6TJRFkqWcWMUTJjFYwYVfoeICNRxdmn5O6VMmhKepycQVMw4i9139IV2SvPlAtSkzxagUcn9uJCL8r3o0KfVuTGxR6dyolJ7VrACMsrEKkVl5sQsV2rsGIyp07i0MuduMiGiX0Ghd+gztbMQwAAIABJREFU8BsULkzs0Uu9erlHK3GgAq9O6gB5ZijPDuVawBwzlGfHhDZNngXNd2glZpBngvkWDc+G5DtwUZUq26zKMQE8Eyx2GhQWXFam4VeiQgsmNGoEJiS/HOSVQrkn5WlnRAwbwgsXKIM6qQ/lB3RyPyp0yzPCBqUXFjkRWaU0o7+z69qVsa8rr/YPrZbbh7cef+Otm9t8+Htvw2rvjWd1ncs3R9+46xdmVt5Or/x8e/Lt+NJ3F248C3bcf/T6z/Xdj56//bf6C1uvv/nX6rYHL7/9q71hqbp1Ye3Bz/bq2f6xp9aa+XDbrKt2zlt9o75jptQ1WtsxZwtOnjL39915eNx8e2LmySnTwNTs47OWwbHpx2WO0ZHJB6X2ob7BjXL7yOUby0b/2NXbGxbvRE/fqtk72T+4afPPTs6/dIYX/4az0SstI5ebhnobhrobrrf6Wr3l5hN4sZKtZlBk+6J5Cbt48TsE+6IlSQRxEom/Jzondmfe3gjZ/miQTkQ5ZJxDRTlElEvTpdPwDBqeHqPNiEPTYrCsOIRDw9NiYDYF49JgFhnmxqHcGA2TomHREBYVZlJgdgzIIKtTo0EmVUUngqlkkE3RMMlqBgWgE8FUojqVCNCJsiSyaF+kNJEg3keQJkZJUygyBk3FpCk4e6VMmoxBkSaSZMk0JSOup3ug6JC76kwJY0+qEZH4ML7foPChfB8m9sD5Hq3Eq5O6cIVFw7Ph8goovxzkmWCxBRPbcYlDK7ZhEhsmtiNCMyxwYhKvXu7VSQM6YUAv8uqkTlzkwkQ+XOLEeE6I70ZFDkRgUmfZYIEVFVpgvhMTWhGB5SNjh/DtaL5RzSuXZ5eqsowwvwzMLgfzylSZRphXDgvPAdnngNyz6qyzCo4J5nv0Ug8mCGolIYPCCwtDOrlFlOyE8qsEHKMko0whsdsCX5/ruHx9vcx64/bQU3/duLdm7u7W997Gpccv/uhvWV/d/ra2fd1dN1XTMtPWc7f7xsMHL/8YOr/Ze+dR04XHV4ef1F+4Pzn/3te8Njz1orv/qa1m3lM3M7/2wRKaW3/wS4lz+u6jPza2zpn9A86auSr3nfau9ZOWgbGZZyfMQ3OLz85ZB4YntkttQ/2D989YBi71rZY675zvXax0DPsbRmzeoWDjmMU3HqgZtvgmqltGHDWTbZcX7MGZ/8HZcG/T0KXGoZ76vlZvq7vMftJwQJGuZNLkiVHCPVGC2J3SvVGSfVGivZGCPTvz43cL9kRJE6MgOhFjkbRsIswia1gULZuKpVHxzDgsMxZPi0E5JIwTg7DJf4MUk4JyqDCbomETQTYFZpERNhXm0gA6AWKSQCYZZJDUdCLEJMEssoZNRDg0MJWoSopWppKUSSTZ/khlEkmSRJAkE2XJFCWDqmDS1Mw4NTNBxYqRJJOUDKqSve/ChYGjXwcLtAe5Kbnp8VQ7xPej+QGt1KcV+TGpDxP59DI7InTgYqdObkIkVbCkSiOs1AirILEZFTtwqQURWBCBBRE5UJEF4puhPBcucyD5TkzoggVOVOhGhDYN34OKPEi+ExU6EKEDlXi0civMd2EiOyqyafKtqMiKiiyIoALILlNmlamzy4GcMjCnVJVZBuRVavglqsyz6qxyKOeMIs2CSx2IwFekChQo3ap0HyII6+RBXBzAFSZ5pgtVVqpyr7WeHxlaKTH2jozeLXUMbz/+4KiemVv+tqZlrr3nbkfPcvuVTW/D7PL9D919W80XN2rblj2Ny3cmXl8ffl3d8WB2+ZeaC9sD4z/UdN7tH3kVal5auf9L38gbY2B2ev2NMTDbde1ehW+utnN2YPRJpWf4wpW7J61Dt0efnbUOzSy9PGMZHJrcPmMbu9S/Ue4a7bi0UOkdqWsaN/nGXTVD9tBohedmTfOCxXOnpmXO6h1ubl2whUcaOxbswZFQ43/Xzautg5ebhi41DPY09LX62n2VzpP6wyouwKTKkyn8/dGCPQTRPoJ0b5QsiciPi+DHR/HjdyuSolA6ScuiIiwyzCLjbKqWQ8XSaSiHinFpGJemS6PBTArGpeFsCsaJwTgxCIeGsmlIGg3jxGhYFIhJhrkxEJsGssgaNgVmklQMMkQnQUwSwCQDTKIylaSmE9WpRElihCw5WryfKE8mSZPI8hSqkhGjYtJUzHglnaagU1QMqiKJrOLSg+GeClOzRKzlMkRJtHgrLvYiPD8mCuokHjAvqJN5MYkLETkRgROTWOB8i0ZcBvDLQV4VlG+EBWZUZITybbCgRJlVBfFtmKgCyDIhfCvMrwR4NlhgRwV2VOjUSxyI0IkK7Ui+ExW5tVIrzDfD+SYw1wTxHKjIpBGYNPmVQO45RUaZKrNUlVWhzilVZZ6VcYwwv1ydVapOL1FyT8tYFWCuBchyaXjhYlVQJwvjgjAu9CFiv0bokGdahGwHwD8n4pw+bj9b1dXaMWO232zrWm06P+mtm33y/OdA09LTl3/2Ny1vPfnJU7dS3znTN/R0eP7N3MYvtZ2bwfaVZ6/+Gm5/8O6H/6jt2nr73X+GO+49ffvPzrrFQMtMV9+Drr6HZe6R5fs/l/tm1x/9/pjp9uq978vc0/Or35Z7ppfX355xjswsPC13DF+7tVHmGAw3TlQ5B6y+fk9wpNLdF6ybMrnvdHYtnnbcvNx3z+gZvnrrXqV7+Mbt+2b3yJ3hhybPyK2Bp//Tn41ebhnuaRzorr/e7G33VjhOFR5SpQN0qnhfFC9ht2BPlCiRKE6MlCaSBAmRObE7Rfuj5Im7wVQiwiLhbAqWFoNzY/H0GG16rC4zQZseq8+M12bEoGkUHZeKs6kYl4ZxaCiHirApKJeiYZIQFlXDoGq4VBWDBLIpEJ0CMT9Sa2SYHg0xiB81UzCVBCZHqlOi5YlRymSCPJmiSiYrUsiqFKKKTlWkUEEGRZVKUiZHqegxWG6m0dRcW9Odl1+UzlVkMZh0WrQHFQVRvhvO92NSHyLyYcIAJnJr+F5M4kRFNkxiRkQmRFgO5FWB+aXKzCqQXwnkmmBhqSqrChZUKHKM8mwLyKtQ51hggQURGIEcC5pvhXLtiLASyLVAAgskMEI8k0ZQqcwxgrxKZXaZKrMCzClVZZ6RckoVWWflmaXqbBMiNML8CiirQpNdBmSXgTkV6hwbnGtX8wIF6pBeXlOgDmklYb2yRidzw0KXJt8O5lYpeFfau4cGF0uM16bmHhmdA4+ffXCEZ0en3/gbpvzNCzcGt2paVlu7l0dm3lS3Lwaa5wLNK5fuPFx+8GvNhe3n7/+tunPz+bt/rO56+OLdv4RaNqbXfrhw9aElNGUNTq5u/1jpn7l0477VP+WsHT3nHL239X25a+LuvW/LXFOzi+/OeSf7Bu6ftgy6qgctnhGj62Zty2yJ88b57qVK12D3tXtlroHx6VflzsHZxdcVrpH5pTemwNTGvW+rXGOLa2+rvJMra+//G2cdI5dbh7obBnvq+9r87d4K1ynDIVU6yKZIkoji/URBElGUSJTsj5QmE4V7o3lxkfyEXfLEKIBJRdgkmEXG0mL06RRtZhyeRtVxY/D0OG1GrD4tVp9GQZlEnBuLsCkYi4oyCAgrDmGQNCwyRCd9NK4hbBrIIGqYJJBO1TBJCJuiTo2GUokaJgmgE6FUwsdeTZEUpU4mypKIIJ0qSyIq6RRFClmRQlYzaOpUkopOUjLIuER6sqSup/t2Nq8ok6vK5WTu+vwLM8gL4NIgkh3QikO4KKAV+1BxQCv2o0K7Jt+jEToQgRkVVYI55WpemTLLBORVqrIqwJwKILsS4JWps43qXBOQZwaFH8uoEcipUKZVqPMq1DlGda5JzS9T5lQoMyvkGWWqzBJFRok845w0rVTMqARzypTpRiDnTE6KFeZXANnlUE6JglsJ80qUmZUQ31Ugd+EiN5zvwyV+XBTSyjwwz4eJXWCeScKsyE81g7wSheTIca/R0tXUPl1lv1XbPNfRM+eqXXz+5s/u+oWtp3/0Na9sPvmTp2H+1tDW/MbPg9Pv2i5thZrXtp7+vqFr6870i/oLD/pHnzd2Pbw88Lip64G/YWFh/cehmW+9NbMtl+6OzX97xj69sfVTpXuk0j85NvO8xD1xe+xRlX/q/OWFUuegt/qOJTx12nKttWv5tKPv2s1756y3xiaflNiGpxbelThHV+6+LfeOrm28L3ePrt57ZwxObD743hqY3Hr0weQZf7D94W84G7nWOnKlbfBy49Clxv6OYKe/wnHKcATIBpgUaRI1f08EP363ZD9RsZ8gSyIL9kTlxe7K3xsl3xetSSWiXJqWS4PTaNqMODw9FsuM0WXGa7MT9JnxWBoFT6OibDLMJWNcGsKm6rP2aFg0IIUAsMggmwIzaRCTrGFSQQbpo48IZlJABgnlxiAM0sd4AUQnAykEeTJBnUwGEgkflycoUqiyFLIyMVqZSpIlR0MpBHUSVZlEOowbvj5b29c3nC89zstD5XxxHIGIp6d4YL4fyw9hAp9W5IXzfRp+EJf6EJEL5DsBnhsVWUCeScOvBHIrVTlV6uxydZYZ4pmhHBuYY9TkmOF8I5BjVOdWyDMqldnlkgwTkGdU5JbIM0oV2eWKjHOyzBJFermcWy5LLxVzSxWZVcosI5BjgnhmVaYZyDbBPAucX6FML1GklSjSK8Aco4ZnR/Jt6kyfXhbQCgNaaXWB0o9IQ2h+UCe3KDMciNCiyi3J51y90H9nYOWM8friyrMKx+Cj539w1Ez0XH/QdH7Z37A4sfDK37jcP7zVff2Jp26hpXu5f+TJ6tafgm0Puvu2bw6/DbffHZ78trbr7ujsB1ft4t2tPzlrFhzV4zUdy0sPPpw0D/T0b1b6pqv8w9bAsC00EW6c9dcuW8MTTR2r5c6hxrb5M5bbF3vXSh0Do5PPS513puZflTpHF1ben3aOrt59V+EdWb/3TYl7dOXuu0r/5PL6e5Nncm39jdk/tbT63hqam1t8+zecjV1tHbncPNzbNHSpoa810Omvcp0pPgZlw2yKLJEi2hst2R8tToyWJEZLk4mSJAJ/T0T+nghlEglikFAuFUuP0WbE41kJuuwEbfYePD3OkBOvz4zVZ8RgGXF4ZgyWFoOlxWBcmjY9FuFQEToVoJM1DBrIIH3s7T46PqBUIsAiwywKyoxBWRSUQdAwiEBKtDolCkyOViQRlInRHxPtssSIj2sTVEkEdSIBSCEAKWQwlXji0Injp2qvX7nNlxzj5+OYEslKZv7ut7+tlGf7EGEAzneCGX5M4Ifyggg/iEvdUJ4HzLYps5wQ3wpkm8AcE5BnVGWWqzIrFVkmIMeozrWjAos6t0qZYVJmVMo5JnWOGci1aHiVsoxKGbdUxKlQ5FaqssoVGeWK9Eog16TMrFJmmcBcCyJw4BIbJnBo8oyaPCOQY9TkmdH8UnlamSzDBuWa5GkOiOdS57g1uUG93IuK/DDfA/FcylyHRlAqYBg14jIMPfxV2Om/3Ng2Y3T0BWrHRiaeuGrnn735U6BxZWPr976m+bnVD+66+dXNby72bVU3L4ea14Zn3ozO/lTXdf/Z238PdT549f4/qjs233z3V2fDytDsqyt3nvsalyo9Q6G22YHRl2fd4ytbH0It8xXukSs3t89aB+6MvChzjo1NvyxzT45MPq9wT0zNvzxjHVpcfV3mHFtee13qGF7b+KbUNbqw+rLMOTY2+aTKOz46/cgenr4z9sRZPX1zaNManO7uW3eHZ6rbZv7nPhu+0jbc2zTYU9/XHuwMlHvPFh4Fs9RMkjyFKtq/W7g3WrgvQpoYoU6lihOjhXuj8xMi5YlREJ2Ccqgoh2TIoBnSYwoy4rQZcYasOCydqsugFWbGYumx2ow4fWYclhajTY/F06gIi4qwYiAmGWXTYDYNZVIQDgVmUyAOVc0kQRwqzInFOFSITYbpRHVytDI5EkglACkkWVK0MjFKnhipTIxUJEYokqIVSdEwnaROJUB0CpBC0LASaut6T5ytP99+VSg7IZcUF2gK5bmST/7X/3tWkWtVZbk12TU6gUfDD2BiL5IX1En8qMAP5/s0PAeYbVVk2sEcC5BtRwVGKLdKkWWF+VaIZwQyLGCuHeTZoRw7kGNR5ZoUGSYgp1KRWarMKldlmoFsK5RrVGWa1NkOTOhA8u2o0IXwXZjQBGY5tBInLjAjeWaEb0b4lVBuqZhjhURVEq4HEdjk6R5E4NPwfagkqFcEcalPw3NCeSZ1dlluUpUkp6Xp2s3bS+eqrq7cfV3lHL27+b0nNNV4fvF877K/aXHp3ntP49LS+vtw22q4eWp29d3U8o8tF+/VX7j7+pt/b+zefvn+f1d3bj579091nfdmlt/XdKzaqqf7Rp7emXg7vvC9r3Gxb3DLVTdf6rq5sPqmxD21uPq+xDW+cvebUvfU6sYPZx2jC+tvS1yj86uvSmwji2tvzjmHFtfelrpHx2afmLxTt4Y2TZ6p9u4Fk3+8umXaHZ72Nkw2dq44a8baLqw5qidvDT9z1cz9HWdX24evtI1cbhrqbezvCHYFq1xnCo9B2TA3VsWgSvYTBXujJPsjZSlRyiSSNImcnxAp2BMh2xcNpBBQJkXHpWJpMVharC4j7qP0pM+O02fS9Jnx2ow9+ty92vRYPCMWTadiabEolwazqSiTomFSNQwqzKZAHArMjoHZVJQbB7MpCDsWYtE0DDJAJ4JJRCCFCCRFQXSSbN8uMJmgSiIAiQRl0u6P/m914m4ghYAwSHAKyV3lClX3nirv8HhbAfisXFpUhB1E5fjvvtgR/dlvzVCeA8wOY8IQyvOCmS4ZPYAIAmh+EBb4NHk2OccOZJulXKuM69LkOzQ8oyq7SplhR/kOmGfDRS5MZAMznDDPgwnsMN+F8K2a7Cp1pgXMsYG5Ng3PiQq9uNCFifx6uRvNd+IiJ5bvRIUOVGBDc906uQ0XOjBhCT/ZAuVVyjIcmnwXJrIDeW51lhcRhHCxDxMGEIEdyLUCeSZ5Tqk4w19uKa08X2q62H5hyRu47QyOz6++sVXPPH71B2fd4uzyD4HG+ZtDr/xNcysP/hBoXPTUz/bdfnjv0R+rOzfXH/7aePHx4Mzr2s7t89c2z19/4q2fW7v/i6N2xugdqvQMBFunbo2/PG4bXtn8rtIzubj+TYVnanH1zTnnxPzqm3LX+OzKq1L3xPzaq1L3+OjMs3Lv2OD4wyrv9M2hTWtosrFzzlk97a4dbz6/Zg1Mdl/bdAYnL/dtm0OTUzMvnbVzdzc/mMPz209/8tav/l/z5pWW0d7moUsNNzuCncFK37nir1A+wqGC9NiPF5hkf7Q6laSikyX7o3kJUeJ90bL9kepUAswio9wYbUY8mh6rz44zZMVpuVR9Oq0gk4anx+iz47DMuILsPbrMBCwtFuXGISyqhkFGWFSISYboNJBNQTlUDYsMs8gaFhlhUz6eapgkhEHWJEdDKdFgcjSwP1qxP0qZGK1OJioTo1VJJFVypCaVgDDIAJ0K0Sl4ZmrL+ZFA9dWS8pbKqlpdgVktKwKk2iLsUAwp9tN/+G2JPMMkT3eqMr2qjBpc4AEy/TAviAuCaL4XzLEp0r0o34UIXeosNyzwa0U+rcChyTMpMxxgrgsTWOE8kzrThYl8epkPF/twiQcX2TR5Lq3EgfKccK4TyvFopT6tKFCgCBWpXFqxRytx4qJAgcKjl7oRobdIXaXJswKZVWKOHcjzI0KzmGETcLwQz4eJfZiwplDtUuc4FHlGGceMCM8ppKfO1Ny8tVZqunZ3853ZM7D+4HtPaLyueaF/aDPQvLr17OdQ2+qjF3/x1G9cG3gwt/pNXdtCqGljdfPn9ksPW3se9A29q+++P7n4g6d59dGLP1urV5u6lqYXv7t442nXtfvehqW2y8u+xsWznuGzlsFrA2uljtFrd+4bXVNdvSuVnonOy0tG78TVm5tG73hd+5w1NBFsGg+1rriqJxo6Vyvcw/2DT2zV87NL703hmZWND+bQzMb9H8z+6c1HPzpqlrYe/uKpX15af+uv+7seMHS5dehyy2hv83BP48320PlApe9c8VeaHCwtXpFCkiSS+QkRikQiQCerU0mqRIpwX6QgPlq+LwKkE3BODM4m67hUXXp8YWaCjkvVcik6LqkwIxbnUlAOVZcRh6TF4+kJSFoMzo1FODSUmwCzKRoWWcOJ/ahvAiySik6C2VSIQYSYVJhNRVhUgE6EUwjq5CggNRpIIaiSSIpEojqVok4lfVywAKYSwVQiwqLC7BiXLXDx8pIvdLXK1H76bLjogE2LnQQUusOFx+lJmV989gWHRjJJ6A6I54Z4ISzfC2b6UaEXyglpsr2aHDuQY5EwXVCOBxE6lFluiO/DxB6E70eFDlWuG+Y71DluROjTyjxIvgsTBnUSPyZ1I0InnOtG8r2Y2KeX+XXSoE7sw8Q+TBwoUHl0Uh8u9mCCgEEaKFS4kDwbmFMu4dhQsQsS2OTpNiDHAfK8Gn5AK/UguVZleiU/1SRNr1Jnl/A4dYEWp/dGWeXFxrZ5Z/C21Tuyeu8bV830w2e/uuvnhifeN3SsNLSvNnXN3xp9GW5d7hvYXr7/S23b3aaujY2tv1R3bb/65q/B1vuPXv7RVrN65c727bHXZv+UxTfoaZxs712/MfzolG1idvVtmWvIWzNT4b1T3Thv9A35mhaM3lFfw3ylf7iudcUUGOi+ct8aGO8ffGYMTk7OvHXUzq3c/cEamN/c+mAPzz54/LM5OPNg+4MtNHv3/vf20PzKxnfW0OLtsUfhpkVv48zswvd/x1lvy0hv8+DlpqGehpvtwYtBs+fsgVMYX5seBzJI8mSKPJksTyaqkgkgg6JKIoj37P7InyEMko5L1WbE6jLj9ZnxBVkJuoz4guw9hqwEfUaMLo1myN6jy4zHMuK1GXu03FiMG6tNi9Wmx6Npf/NxwCwSwqRpGCSYSUFZZIxNw1gkDYuK0EkInYKkEmEGCUj5Ww5PlRINpZBAOlGdSgBSPoqqVIybXHHOEawfaukYcfuvmWznj5+qqSqvKdKfVorws8fOZbPlSTFxX/7Dp2elaUZFtkuT54H5PigzqBXZZBwPxHcD2W5Nrh3IdcszPbDIBfKdqlwXlO2BMp1AVlAv90BZTlWmE8zxo8IAKvSiAjcq8OMSn4bvgnluXOjHJQGtJKAX+3GJFxX4MHFQLw0ZFLUHgECBwo9LvDgvoJdbwTwnKqiSpVlkmSZlVpWY69IIfCjfCeS6Ib5ZnmlVZZlk6WXS9NMwfvJM083bK6XmG2vrz8yuobmlV/6akZqm5fnVN3Wtq8/f/incvPL09T+GGldX7v/QcmG9pnW+t39zYf3Xmvb7r775l5r27ZXtX4INqx1XNy7feWILz90YenZ94JmrejzcMu+qnQm1zbX3bp5xjh6vujM89arcOTEx/bLKOzmx8K7MPT218K7KO7G8+kOlZ3J98wdTeOH+w58swbkHj3+1VS+sPfjWEl6YW3lvC09Pzr2whWYmZp6bArN9A5vO8HzXteXqliVP7fTS+gdXw+LDp3/4b79G63Bv03Bv4/ClhpvtwQsho6/04NdoPp4ep2HR5KlkVTJBRScDqQSITlImk+WJ0bJ90cpkAsyk6rhUHZeqy4w1ZMUUZsVhmXGFOXsNWQmFmQmGzFh9ZjyeFqPjUlEOFePEIKwYnEVC2BScG4ulxcFsCsqNgVlklEOFmRSYQUYYBJRFRdk0hE1BGCSIToEZVIhBhJk0IJmoYZBBOhlkUyAOFUmLRdP2m86Zza7rNwfuHj/b5g7fcPouhKqvHD9d6/O0nj1pU0v0xjOVXKYMkcp/+w//C6AnlcnTjSK2G+b7oVwvkOODclzqLBeU49PwfAjfoUh3gXlOdbZFnuFU5HiBXD/MC+ulbiDHjwkDWnEQFoS0gpBO7oIEdinXCeb4cVFdsTpcoAwVyII6SbVBEjbIQwZl/QEwVKwMG2QuTU5NkdoiZTnAXLMiy6bOsapyjJL0chGnUpzu18s9CN+LCkwyjk2dWylNLxWwT4lzamouWZ1XqsznHb4bze0jRsfg/e1vXXWz249/rW1aaL1wt/fWg5q2tbHZl7Wti96G2bUHv3b1bte03n368p9rOzbvjD5v7XkQaJ6bW/neEl6YXHpfd/5eiX3EUzvW2rPWefX+6Nzbry2j1we2qtwTZe6JhbW35xwTK3ffl7km1u59X+WbXb33jTE4u771gzk4s3Lve0toamr+had+eWjqiTU0denmPWtgvPPyoj04Vd0y4whNhhrHa1rmXOHJ1q4NR2hqaeNHc2huc/uDs3b+wrXV/6mbg70tw71Nwz2Ntzqru/wV/nNFpzEhzo1VJhEkSQRpIkGxn6BKIgB0ono/Ubk3Wp4YBaQQkFSiIY2m51L1XGoBN9aQFqtNi9OlxRalJ+jTKfp0Cp4Wg6fF4Nw4fWa8Ni0O49JwbizCidWl78PSaHh6HJoRh3JpWFo8nh6LcSk4m4yySVo2GWaREXo0xqJibBrKoSIMMsKiIJwYnJugyUwp1mD1DVev3lizOq/UNfQdP9d+9dr0kZP13uD18+eHj52qs1rCVeUeSF1sLTNmporEmcLILyM//83/c1rANqsyzSKWR8N3Q7wgmO2Hc12QwAvxnECuS8O3KTLdQK5dnm2Rciz5LL8y1wtl+3FJQCt2QdkudUZQKw5g+SFMEMbFYVwcwgRhJK9aKwlrJWGdNGyQ1BhktUXKumJVuEBefxAK66U+VOJQ55jF6eUijlWaWZnPLMtnGOWZVlWOHeQ7lFlmZY5JkWWUpZXwmOUqYcjeUFreNT375FT5len550br1UtX74WbJoNNKw8efajtXH3z3T8FW1bmVn8M1S9tPf5TuGm5rnXu7qOfffXLV28/Hph4X922+vj5P9nrlqfX3gZalirc4xf6N26OvfI3ztd0LJ4yD1j9d64NvzplvGDMAAAgAElEQVRlHu68tlLinR6aelTqmh6ceGL0T98YeFThnWnrXbIF5xo65m2hWX/TTH37PW/ddPf1x766mesDT+01E1duPTH5xq/c2C73jPTd3nZUT/YPPnXVzS/9/0y9ZXcbCLYs+vmunp7umWlO4iRmZlu2zMyUxHbMzLIsZmaWLDDLIFkWsy2yyDLGDnN30pDuHjpzzzn3rLfe9/dhXs/c/1Cratfee1Wd/kwXBC4ffaCJjrbUJ7u6JzSB/zec7crtO1KrSurYkZpWeUoenouaAPfU9pTE38u51Zp2vS7p639O/a0ZN1tSr9Umf1Ob8lV75rWurBt9gNvduVH9wJsDhTF9xfH9pbG9RfH9pfGDRQk9BXF9BdE9BXE9wNj7BTHdgJjugtiuvOju/JjugtgeYFxPUUx/SVIPMK4LGNsDjO/Mj+0BxvUCYrvzYwaLErtzb/fkx9wDxHblx3QVJg22Ni1KlBb7pdn5SCSzEWnbEqkFQ1zFErdW1+zjoGX5inNZYdDpD0GQpTXFJo8hq6/uRIGgZYC6tOQCYEbO7z76X3fy0qHVObjGYlJrMbOrltlRwWgu4Pe1cHsbqa1F7O4qamsJri6XWJ9PagAwWgrZbaXM5iJWWxG3q4bUmEdpKaA357A7qzidlbzuKkF3PaejmN9ZLrhfKRlolAzUC3vrOPcqBQMNwtE2wWAT+14FobmA1l2DrQciagH41iJ0fQGiPAvXAsQ2F+ObAKT2CsqdClwzENlYiKjKhtUXE+aQkkUDGL6xvGpHoHdcnisszfzk2Q90gS9y+kGyGpYtRw6PvhXIj8+uPnClR+uaI8/RB64iYrA/dHrfi1cfv/zh/+VIT+2BN/yVUxzH5zx8u6I6hRCNIMwOnq5fIO56Iu+gRAdd6tnQPKCKXFiWjy5wcqQBNHN/e+8RRXBgsL3Ecn3e4A8UQcAXek/kB4/PfyYIAw+f/43EC14+/huR7z29/ICl+yLH77Bs39HZ93jO4fnDD2Rh8OzRL2RhWLYe2lA/JPIPzx/+jGd7/8VnK3aV3LEjc6il5jX+jgDPQY6D7zfeL4xtybrekn69Ie1mXfLXrWnX27NuNqZda06Lasu80ZL2VXfurfsFt/sKb/cDb/cXJfQVxfcWJfQD4/qKYu8DY/qK4vuACX1FCX1F8f2FcX0FMffzbvbm3+rOj+4riu0FxvcVxPYWJfQVJ3QVJvQAE3qBKT0laf31FcipBRF/fUtpNdkvg6Fv7QfPLc4nJvtjremBznQuX3VBUSuyJesCTEKhbzNYyqkFuWr3YHhGtCgz6Q3+SbBULFmTCpfrq7rHuwe7m7oBGcXxt1M+/fjTrz/9ZDAvCdtSgWsA4hsLae2V1DulrDtlzK4a+t0yQm0OoamY1lFOaswnVOdRWkpZrSWMWiC3uYjeWspoK6Y25vHv1/F6GjldFYKeWmZribCzjt9ZLb5fJR9uk460iQebhL21vN5a3v06SguA0VnF6KyithYQm4sJLaWI6ix4ZQauqQhXl09sKSa2V+Jq8jA1AEhFBqQiC95UJcAQN9adIIR6V38Ox+uU6hCCqJEsBeVyF10YfPv+v7jS0LOX/+AtBW3u7zlSvy/8PVN67D9+v7H7WLJy8eLb/xEuX9i8rze1T2iiUOjsA5nnBuMMSKpOrbtcVZ9v7D5gLx7CSDZf5AcI0eH2PoKR3DrH83mS6/j8Jxjj8PTqZzjLd3L1I4IVuHj6gcwPP3z8C5EXipz/gOYFzx9+oIpCZw9/pIpDDx/9gmP6Hlz9hGG4I+ffEdgBb+gtQxSSrIYN9tdU4eHFw19JXP+jxx+InMN/48ymWnKoZM4dqXmNr+Th2YgxcHfNfWD03dzopoyo+rRvGpNvNCR/0ZZ+oy0tqiE1qjH1RntGVHdWVE/u7aGiuP7CmAFg/FBx/EBx3AAwvh8Q15d3qwcY3wdMGADG9xTE9RXE9ubd7sy+0ZsX3VcQ3VcY118Q218Y118Y01+c0FeUPNTSqNP79dZH5oPneutjte5UrTvVmh6odGdbu5Ht3aPt3eCu7pgnMkERirX1fRBkkcnZQxFWoahlhUI/NL3I4Owsr1r1+sA8bJXNVGi2DMMDc0N3Bgbv9HY3dQOy69ISkv/w0UeVCTEzlTnolhL8nXJ8QyHjThmttYB9v55xr5LSUkisB1DaKnG1AEx5Fq4ik95eTqoqYNYXkaryOO1l9OYCdlsxu7WU2VLCbinmd9ZzWsq47aXi3jpJT62go4x3t5J3p4zWkM/tLOP3NrK6aygdFYSWMnxjHrI8HVmdBwIkwWvyMfVAbEMRpaMCXVeIai6GNRVDqvJIU0g0ft1kPUKR9MHj11iaMxh5haHYHr34QOV7/OF3kmUfXx45e/SBJYs8e/13pvTE4X0pXDvmK0KPX/yXeOXBnuXxrvklczFw9vhnmiCIZpjXd882tQ8Um2EERc8WH8xhTAb7AxzHDSNbfOF3kfPvZ0gHvvBrBD3gCryBM33mg6dIunfbcEnk+pWac6bkeNf4kCoIrqpPedKjddUJUxRyel8Rhb5g5C2C4QqdfYtjeczOx3SBnylxBY9/pIrOHz37K5kXunz4M4Hj9wZe4li+f+PMqZbb1DLnjsS0JlDy8HzkGLynvq8ksSM3ujXrZkPa9abU623p19rSb7SkX69L/qop9Zu21K+7s2/2AW72A2MGi2P6SmL6SuIGiqIHgLH3c2/0AW4PFcX1FiX0lyT1FycMAG7dz43uy4u+l3OtLz+mvzCmtzBuoCSxvyhlvKvP7riiCox6y9WOJrK07pEonNLl/U11eFMVUKoD6zuHW5rQnv6YSNlG45f4Yv0cdJErNKDxK1S6ikbbGJuTbqucRKpSsWpTbnrAiFUshq/e1PfeB8OnISPdQ+P902VFd6YGJj796PdfffJxd0b8bHU+shGAbSrAVWaSGvNYdyuZnVWEpmJCcyn5TgW1qxZXl09oLkZXZpJaigkV2aTqfEpTIau1mNdRymwskAw0CzqqRF11gruVwq4afmc5t71Y0F0r6Gng9daxOitYXRW0tiJKWymto5zUXo6syYFW5iCqc5Ht5eh6IKImC1GZjakHYu9UwKpykPWF5HkYBiNeXtOD0ZrDwCsUyWqyPSXTjXrrI7bIxRWHXrz+s0B+8ujZfwoXA7K1E7HCY7C+pkuCD57+ypQeb5suza7vuLLA1Yu/M4QhEttqcb9UbJ8QWZYZlGoOubWA2Z7DqK3u59Noy57pMY7hGYPtHvhewsgHso0IiX9I4Dn4yxEc27m0eUnku3XW5zie3x/6iSkJH3jf0fl+o/MlT3Yk3biSrBwyRIfKvWMK71BnuaRwvByhU2d7RhCET69+Yogi5oOXTHFEZ36IZ3mMjgfEf+umZuWfI5p9Z9G8xt/kE3jIcUhPXU9Jwt2c2JbM6IbUqObUm+0Z1++kRzWnXWtI/Lou+ZvWlK/uZkT159zoy4/pLYweAMYPF8cPAqN78m725t/qzb/VX3C7FxjXC4zrLYrvAyb05kX35sXcz7vdC4jtBcb1FyVP9HQFjr7bUAXRNKNl/+m6KrK+HVjZ9Illdo7QSGSomTzd4pJza8cnWLRA0avSJROWvIknr/P4e0jcMpunReKW5xYUmyr36IygZ5AhXtTLlq2z8CUsQa7TeUaHYMgZyHDncGvzSNedkbGhhVtfXP/mj5/m3PxqEJAIbS6B1eRhm4twLUBkbS6zq4bZXkZuL2PeqyG0l6FrcrHV+aiyTEJLEboqm9RYTGsrZTSXsZoKeR1l3KZSQUcZqwnIayvjd1SI7gAlffXSwRZ+V5Wgr0nY08DqqmXcr2N01TE6awjtlahaAKIyC1qaAipJwjUXI2sLIGUZIEDyfGkuurmUDkFsrOlptG0SU01i26UKK4VpU+1FCCzf6eX3dGHg0bN/CKUh2dJR+PJH1mL41Xf/xZWdXj39lbEY2lSdm2wvOPKTqxf/wZGEuGKnJ/SOwj8AYbVQohqG3WUJ7XyFH88wk/lOPMPi9L2aRdlM9sdIposrdwtXLsCMA0/gHYThOTj8FslwB47fIxju04cfkMzDF6/+iyKMPHn2NzQnePnkzzTJkf/oA0XgXdo8I/GcLEmYuehZXD1B0A8Cxz+QOL7FZb9oOcKRBMRLR3zFIVNwKF87xDLd/7o7rdnVCodabt+RmlZ5OwI8HzUB7a3vLYq/lxfTlhnVmH6tOTmqLf36nYzrrWlRTSnX6pKvt6d8fS/j+mDB7b7c20PAuP6SpIHS+KHixCFg/CAwur8wZrgobqgscaQi9Z8btf7ihL6if97XE0bqq1bW/byl4NrOaTDwWrrqU6qP1zcDQrmdJ7ZQWXtCqXVRYRNJzXjKJgq7TGVub+/4pxdWJDIjhrSFxC7LlhzzUKlQYkRgFmchYoHIBEWtM9nbq+t2CHoNg13cUbmGR/EYMBYyAe/sWhBw5Xc7JmuLqq//8Q9ffvxxS+LNkaJUUFUevKFwAZCErc3DNxbS7lbS7pTiGvPhZVnEjmpCSym6OgtZlk2oA2BrAJjyLGZHOaO9nNFewWkr5XWUCjurBd0NgrsV0t4WXlspv7tK3Nss6m/idtXQmoppbWW4mhxSezn1bhW6FgAuy8Q2FIGBqQvF6RO5cWBgGqg0A9lWSZuDgmboU7MMpfIAgt31B58hKI6zqx8IDMfl0z9TeT7JSiR0+p4u8j99+Q+ONLSz91S05FOsnvFlfk/oHZPvv3z6K0d6JFkJ+sI/EdkHRLZ1RRVZVZ+tqk+WNyMYukmxGVzAm+RbQSJnf5qg09qfj8PUwqXgPNFxGH6DYvnOrj6Aye7Ixfcwijtw8gZB97kDb4j8gMPzhi45Ob78QBYGn7z8G1128vTVPxiLkdDZL1Sh3+J4Q+MHfMH3GIZb57hSrJ4QBS6n+y2Z59aZH5F4Ho7okLe4j2N5/m/dXLLvSO1bEvMaf0tA5KMmUP1NveXJd/PjOrKi2zOimtO/uZNx7U561N2sqOa0b+pSvmhNu34/5+YAIHqgMGGoJHa8ImWoJGmwNGG4OH64OHEQGDNakTRckjRYmjBUFj9aljRUktQHTBiqzNtSGrTW5wLFEU3kInN9HLnfE/iOL3WQGVoGVy+W24VSK5G6icIuIbHLdLaaxdMuwJfnYTL1rhcEVQglOgZHA4IKt9ReEkUBw20SKJub265Z+BKBtLq6vj8LX0Wil4jUveExmmbHMNAPnZ8jTIyge7pmkSBM0jc3P/3oo8Qv/tSVnTRZlQeuzl6oyIZW5eJbiwhNQFxdHr4+D99aimwEwmryocUZmKZiVGkGtr6Q3F6Jq8km1heQa/NZ92q492r43VXi7nphd73gXjWvo5x3t5LXWcW9V8VuBbLvlRMbgdg6ALY+G16ajmoAIipz4bUAcGn2TEESoqEY1liEbCqjzsOnZ5ibGyYyfQ+C3bHtn8/DlSrNKZFhEsoCJvtDAtf77Q//w1oMrmydmxxPmOLA0zd/Z4rDD5//hbF45At/J16OiFaC/sgPJI6Pueg07z+Tbx7RBA6WZJ8hckwiVQKFaw6tNzouIUT9uvp4nmRdwKvncBab+/UMzmF1PUEyff7gGxTDcxj8DkX3bGnOyTwvUbiv0j7lyIPC5dMl9RlDcuINvmUunjx781eO7OzJy79SBMGHT38l8QMnFz/imV4ix+b2v8MzvYHIOyzL5fa8InNdirUIX3ZA5gf+pZurNpXCsS21b0uMK1wlDy/ETMEHW/rKU+4XJtzJjW35ZzJo5vX2jOsdGdcaUq41pF5vz7jelXWzD3BzqDh+oCR2sCx5pDxxsDRhqCxxuDRutDxutDxhqCxpqDxlqCp1uDp1qCJj6v49f/h7T+iDxvx8W3e5tH3CXwqQeftqw0O6wLpnOBfL9xfQGzjS9jxsEYaS4ymbHN6ueNGwtOwg0bdBEPmO2gNHr1AZWwzW9tT8imrXS2XvIXCrKrV3Dr6CJ2/Il20Q5CoavzwNWbrfR1BtGTp7CYv8pbb2OQSEND4Aaihp+PR3H33+0f8qi73Wn58yVpgEqsidK06FVuZAKzIxtXm4piLq3Wp4ZS60IgfZVDKbHYesA6BqAbi2MkRFJqEhl95Zw2grZ7aXsluKmLX5zKYiXnu54G6loKeR19vM6q5jdVSRGgtIdQBifT6mJhdSmgYuzQBXZk+m3wSVZECrC+YASYh6IPL+vSWFFrwgnIcuaXQBKHpPaz5CEAz+0EuGwP7q7V/pokO97dmm7pQqDr349j+YYv+B71u22LOy9YAtdmvMz8g818XjXyg8//J2yOF5zRI5EcS9OcTGHGJ9Bq6chG6S2PopuGbf9xLP3j/wvwDhbeuaY6354SzWYXU9g1L3GWIXme+XKoMYpk+qDGFYbizDanS8xjC95w//TJEc+46+Z0vCa+pn0vUIS3pq87ykiSJXz/5CE0Uun/6VKg6rdBfLW+c4lufk/Cc0++Ao8t080ew+fI1jucSKI5bIjuP82wcsWbb//6oKrZy+wUZwEaPwwZb+6ox7BTHtebHNWbdas263Zt1sz4lpzb7ZlB7VkHa9Kf2b7vzbfQWxA2UxA2Xxw+VJg+WJQ8WJIxWJQ2WJw+VJY+XJo1XJI1UpQ1VpwzXZItGm1fXm5MFfgme/+CM/Hx79FAy92/e8Ea2F6DyHwXLFk7oJjD2V7nR5wyuS2dkCM1tgYPN1WOIagaKUKsyLcjMMuSJTWPpHmUpVEEHYXlo1CRbNC8hlje4QhFgl0pQcwd4cfJXB3hyeFHX3UfbUlq4+nFyqbL+L4rOX2trm7tR1xX0T9YePfxf9xWc1iTfvpt0ayU+arwHMlKTBq/PmS9MxjcXoBiCqCYhpLYZX504VpUwDEudLMiFlWdDybHh5Oq46n9RYSK4DUBsLma1l/Pt1vM5qXnctt7OKfaec3VVLby3H1eQQW4pRlbnQihxYSc5Cde58SdZccTq4Nm+uKA1WB5gpAk6P4sYm2dubZoHUBoKuWQ+ewAiG0/MfsEyvxf5cseFnCN3ffv/f3OVzh/tb0VKILgmcX/1E4gQiD94TuV5f5DVd4OPJD+yuFzi6GUFUo4g7XLmTIrCiSLtg3LZo1YMka2hCDxirMzofTqKM+4G3YJzR4X42jbVzZS7J+hmK6dnSPUEz96WrR2Smy2B7Cqe7jx/8DGX4Hz7/M1l09Oj53+iSk4fP/jdn5XTP9IotDfOXz7b1D5mLEY31EUdxQuDYD0PvcGzPg0cf0Mz9w/BrKNlksz9CUux8RZglMBO5v+HMuiO3bIgMy6xdMWGbi1YQplnz96G99X0VyZ2AxDt5MS2Z0S2ZUe0ZUa1p1zsyb7akRbVnRLVmXLuXcXugMGaoMLa/MGawKGGoKHGkNHm4JHakLHmwPH6oImG4PGW0Mm28uc7seLahOrfsv/YF3zt9b60Hb0z2p07Pm/DRO7PzOZFltR28oHItBvtjvvSAzNjF0XdFUitXZKIxtqEwMQgqBsMXyXTl+qa7vZuyqLCYrJEFrEogUkvkVgh+Q6s/nEUpqcxtJFYxC17Z2rCNzMj6J3hWk3donLu9YezpJ64t7d7vQSNmkaDh2T/9/vfffPpJ3u1r7Rnx/dkJw7kJ4wUp04XJsMp8SFkmtDYfUpcHrc3HtJTMAmLBpemgsuxJQPJ8SQYoLx3TUEKsB+LLs+mNJdSmMnp9AaO9mNFcwGwpZ3XWkGrzcTV5tI5yWEnmQlnWNDBlKOnmdHHWSEbMTFHqKCBhoihtIidtUbKzsmZdgC6j8Wt6U4BA1YlkByLZoUIZZIuDT9/8B2/p+NHzf+wan3Ckx6+//0/GYuT06u90od958JzEtVlcL8kCb+TB93j2PkNolq77N1RHG6qIbD0kXfeLV31Lm5HlnZMFvHVbfyFe8aHoRoXyZAatHV3QKjZDcIpjGq/1ht+hWL7Tq1+RDM9h6B2c6g4ff4uiuR2ex3jOYSD8LU0UuXr6K0168t33/8OSnT97+7/pi5F973uO7HjP9JohPXb4vkMyPGeXH3C8w/OHP2Jo+5HTtwiq1ep8CidZ2cJ9zqITT/+tp8K8JTUsc9Ui/Dpzfhk/IYT2UcZaQHcK+0oSu/LjmjOjm9JvtmXe6si4eTfzVmt6VGPytab0qOa0G525MfcLbg8WJwyVxI2UJfUXxw+Xp4xXJo1UpI5WpQ9XpI5WpINGxoOhD6KlEF3gE64cs+UBxuIhR+ZnyMNS5cme5aUv/BNT6NzUXkhXvVrTQzrXLJHva41nijUflaWnsvYYbJ1ApGXzdRTGVs8gAYpV0jkagymEJKo5gl35ih2MWNEZDucQ6wyeBopcQ+KkBnN4bFY+Mic2mDwj06L1VX3/MF0hUff14QRcWd+d4dykjE9/91H0l5/XpNxqTY25nxk/DkydrchcqMyeL8uCVORAavIgFVmw6ryF0oz5skx4QyGsGjBdnDGVnQiuyIFVZCMrcogNxcTqXEozkHWnmnu/gdFcSmspIzSV4JpKkJV5qJrCyfzk/tSowbT4gZRbw/nxY4D4ucpMeFstGUoaGOH1jTDX1q3js0JgxeDdO7Pdvbizy1d4tv/5i/+kCQLC5dNHz//OVUSevPgbdzFIEx8GTt5TBIf+yGsi17upj3Ckh3i21e55tbh8yFs8oHLNOLqOyLLQBLbF9TBX7oGQrA7vq1nUrkIVAuEteK4VLwhASDYw0ag2PZsn272ht3hO4Orpr1he4PjyexjN5Q++QlBdCuUxiXu4ro5QhQGj4wlTdvLw+d/Z8rM37/+bqTh7+vK/aNLjB4/+SuQfPXz2VyzbfXL1I4blu3zyE4bhOop8u4DXm8xXGIqBwT/gSJ1IxsG/8zW0MuYOB7GCGZKA7rDGG5D3SyYa0wdKEu/lxTSlX29Ovdacdr017fq9nOiOjH9m/V9vzY66l3OrvzBusCxxqCJpuDxlsDxhuDxpsCx5pCJ1pCJlpCpTwFuxuF7Z3W/Fy0GGxE8VeenCQ6YkQOUfsqUhwfLRrvGZJ/ijUHGoNj5UrAc3VBEqz6i3XMlXPXj6HpmxK5HbRFIrk6cViHQisZrE0uEouyT6tskcIlB2SQylYtUxj143GgLzKCWdvUuhbexpD5Vq/xxsYwG5tLV9MAdWCES64XEqlbIyOETgMBQdjYP1pQ1f/enTa3/6AyDudl1y9L2cxMH8tMnSzJmydFhtIbgqZ7YoC1SaA6sGzJdmzZTmTuUlz1fmgspzJgHJU4Dk8YKMWWA6CJiBrsxH1eSjKvKx1bnIknRMZR6moQRckDpfmDoLTBnPTR7OS54sTB/IiIY0lCHbKmeBqYThCRpdOTYpHhqmgBHLrR2g1uberMyaqOiSqvLOljaIy/+Cv3T86v3/ES6HeYrI+cOf2dLDl2/+QeF6PP7viCxX5Pw9jr3v9D6jcp1wkhqK3Z5GKCdgS7PwtTnEFgyvBmG2p+C7RJ5rErrq9DyaQuvNrkcLRDuYsidcOprB2nzh12Di/rb+DM/y+4+/RzJ8/uM3EOr+ju4Mx3Sj6WbJRoQjdVMFAfaihyUJaq2PGYunT5//B11y+vTl3xiSyJMX/yAIw2dXP6KZnvDJOyTdcfX4RzT9IBR5C8abNlUhONmAZVhFcjuObvlXH8qiTsbYooOXod3C0VpGXwmiI3eiJrWnIO5ufmxr1u2m1GsNqddbUq/dy7jRmhbVlHSjPumrtoyou9m3e/JvDZWm9BUnDBYnDpbG9xXFDpQlDJUmD1XlmE0RhfLIF/7gDX3Y2HsgUIRZUh9T6GNJfBTBAZl3wJK4lbvnvuA7usixsn28qY4srvgFMpfOdMnkGVh8467ujM7TE2gqEn0bjlJQWGqu2Eikq4n0XYM5jKfuEhmby+v7MMyG0RQCo5Q8kVGldm/vBaVy6zR0Y2XdIZQYx6bFePLa8DhtBsSfATFn55jd3aDJYVBGXNJnn/4+7psvsqO+bkyP7c5KGi5IHwYkzVXnzlXngSvyF6pz5yuywFW5yMby6YKU+co8aG3JXHEWuLZorix7uihzMi9htjB9vjB1HpgBBqZDy7NBRWkzBemgksz56sKhzNiB9Nj+zJip4gxYPRBUkQ2tBkw1Vs3N0ftGBLIVB5a8MzCz2NU9mZ7T0dQympJaFRtfGR1dXFXWQWUb/ZFvecvHb9//PwL5sVJztbYTookCNu8LIsdH41l0tidwsn17LyhdCVAFFobAxpU4KBzTDGx1ErKyuhOCkRyKDa/Z9XISbT4IfjuDtti9z0BYm9P/dg5v01kegPFmqnifyPWvbodQVLfGdAEh2BkSm3j5GEo2r2xdoJj2JeU5nuUULB2xFw+ZsmOH9w1VFIlcfE8VHYXP3uNYfk/wNZbl9gReYpgHD5/8hGO5Q0fvkBSzcicCxakpDKt41Q2j/MZn9q1FvYy+xVhYQvSKJpoY/ZXIewVTVWl9RfGdubca0m/Vp37ZkBrVmvJ1e8pXzSnXW1Jv1KZ805Z+ozP7Zi8gpr8wZrgkcag0cbgkcaQ0cbQsZaylbs/yaN/3nUAR1FlehE5/Dh2/N+0/29E/3NFeKLWXm3uXkpUQTeTmyYMOz3fyjaB0JWB2PGXybNua421NBEvZVu2F4fhtBk8vVdhWVhzD41wmTyeRmyksHZa0pdX7yQw1jrKxtumeRymt1vAcemtV6XIePFja8PAFugnYht15xuDq5iBiDH4DjRXNzYlZzLXhCd7sFB6LZAze6f/6j3+8+cWXOdHXSuJudGQmdGYkDAMzRgvSpsszZ4qyxnJjp4rS56oLZ8uyQVWAyeJscFnBBCBxujRzrixjFpgGrsifKkqfLkybyE+fzEufKcyYLcqeAKT3ZyeNAdKnygCjRemgWsB8XcFUUTK0pWqhpnx2lmOwHiuWnJPg5Z5hXlPzdGlVT3bu3fZ7oOSUusz0GkBe7e3bhUlxRfMwmWL70eHJe47s+M37//xDY4cAACAASURBVGYJXWcPf6ZwfSdnP6EZTpHMuWe55Ej2ZRv+VdXRynZYthHgKzxssdO8/xRENOssVytKP0N8sLpzCsLubWgerCgPp7EOu/cZCGsVS910gRtFMTFEQbrYReR6ZZt+Mv8ARjJtqE7RNMeu7hGOfaA1P8Ox3Dv65zS+V7Z2zpf76eLQjv6CLgrtms4xdK/eeo5j7HuCzzGM/fPL7xCU/aOT75E0K19yAMGq4CTTptoLpzp+081tmXGZrRZiNsgzCmgff6oDM1g125zbVxR7L+/23dzohtSo5oybHWk37mXdvpMV1Zx6vSbpWkfaza7s6F5gXH9R4kBp4lBZ8mhF+nBFKnRi1nrwat/71mB/ShW62Yu+NdW5yfHadfjeH34XiPx4GP7e7X+v1FywxB662Ks1P9nTnyPIZoP9MYNn0ZsfQHEai+MKRdpdXndtqsN8iaXtPprK2uXwDWK5lUjXIEnKPZ2byNWjKRubWx4oVul0HkNxOzuaiGP/warSx+LpIZgts+MMBF2h0tYQ2G0OVzk2J93ZNI1OCYUi5dAAor2+O/ar69f+9IfUa19mR31dEX+zIyN6rAIwUQWcrQaCGsonKvInSrLGgRkzJdmTpbnTpTnTZTng6nxQeeYkIBFcXTiemziWkzBdnD5blj9VBhjJTBrJThwvzBwvzenPiB4GpE4WJMLbKuabS0cL06YqCzl4BlugB0Fk/aOsefh6zyj97r3JiprhlMyufGDnnc7p24k1N64Dyova4mIK4uNLfcEHHPmxwfaauehmi7xLygBd6MOxLM7DpyiqBUHcRpE0BKoeSdKgSLtktkm0csiXHIBwOvail8w2Ymi7GKqJKnJgaU4i12pzv5jB2WXrvlm8BUU3CeQ+CGGPKztCUIwkvpvENgsUIRjZbHU8RxJtJtsjGNVqcb5EMff1lmcYxv66+pIm9PFlYeFyAM/zyDf8OIZXb71E0fYD4acLJOvF5bdQqtXre46kWxksE55hRpO1u4ZjMM7w25+jSmHdEOplTDUPtUqakSBHqRNdoLsl/aXxd7KimjNuNqVdb8+83ZZxvT0j6k5WVGtaVH3Kjbb0m53Z0f0F8UPF8f/8bRwpT93ZdFgOXi1vhk2OV/7jnxZXQzSxf3HtZE39YEt7pTM/0Vpf2D2vveHvLAcv+EtuIscpWT1yeF+hqEad5RxL1UgU7vUtH5ayK13aX93yY0jK2Xk+hbXN4mkZXC1XYiDSdjCE7W31AY6iJpCV61seGGHHYj+BE7Z1hojVebWtDhFpe3DsxvZeCIZeFor25hAbYsnu5JzCZPSMzUlVO/beXlRf93Q1sPrml5/Ffv1l5s2vADevVcTd6syIHynKnKkqnCjLHS/Nma4s7E+NmioDTFcUzlTmz1cUzJblj+YkDWcnTxekTuSnTeSnz1bkjxemjuUkTpXlj+YmjGTGTBbnDOWmTVcXjBdnThanjuUkjRZlDZWW9w+xh8ZpAoluDqKYmF+KT6hKSG5qaZsYHoXmFnYlZ95pa58AFLRmZtXERGcnJxTERhcgGJbLF3+lSUJXz38hcVyh0/d4phvHMhv3n0vXQni2HoLbBCHWpuCr85itWfiOQhkCE8xQ9DpDbKFw7BrzBQhr1lsv+qfVm/ozGNGOZVvwrIN5rJ63FJojGiTrJ0iaWbgUQlBNm5oLONFisj+Bk0wmx2M4zeHwvEQxbBbncwz9YEd/geftcxcPKQI7jesUyA4wdLvGfIKi27yHV2CC+eTsFYhg1Vku0AwTReASy21zRJNt/+Lf/QH7u8uObal5na+T0VRCgpwEZkEGYT01XUUx3fkx7ZkxjenXm1NvdGTevpMVdTc7uin9RmPa7Y7Mm1150X3ApKGy5KHy1JH68q3do13948DJB67Ms7gaChz/oDM/pIk9ZL6LwHWh6A4C00ZkO1mLHtlG6MDz3Ot/JlxyYanaFWVAuRNCEPcs+08gWPXO3imOvqfSHlPZOoFIDUMr2UItm68j0Xc4Aj2BokbglLu7PgxJhaeuqzUBNMWgM4URxF31Xshsv9wznC7gtqh01ZoqAEOvyRR709BVrc43BV63WQMjswqTwTs0TKeRRAP3xmK/+ir6y8+zom8UxUYVxd+sir/VU5AxBMwcB6aNlwNmK/PHi7NGACmzlflTxdmTpbmTZblDuamj+akzwMzxvJQJYNZ4YeZoftpIdupMbck4IGusKGsUkDEBzJoqzR8tyhzOTx/ITh5vv8vlKmbnZd191K1dT+8oLzG5NjWtYmICmlvYnZLTAyzpi0+taWobTUptunt3/PrXycnxed98k1xR0CiQH66qLihC15b+Es20Bo/fkXh2LN0gWnKLV/2Lq4e8JReBYQDjVA7vowWccWkrsLMXWcAbHd4XE0idO/J6Bmsag+kZIieUaJsn6qlcFxijES2FFgi61a3TBYJRsXkKJ5k0hkdgksV28BxKNNv2H8MpFvfhKxTDYd1/CifblZpLHMssWjqiCuwYhn1xxYmiWi3OB3CyIXD0Ak01+IMvwHidbC1IZBlxNNv6TghONvoDT2Ck33yAW7uyr5JbtySmdYFOwV7nYIWICcRAS195cldeTHtmdEPateaMm/dyou/kRN3NjW7PvtWSFd2eF99VmNxXU7gwNu5yPdbZXoROfmYJXSbnc7XhisZ38mTBw9D33uB3ss0QRXCA5zixDCeCbsWx7Bi6jcCwytaP3P630lU3nKgz2B9TuHq2yK5UHUJwu073YyhuWyzUkhl7GKKSKzJwRXoyY4fCVGFJWziyUqcPoEhqKkujNx2T2WbZshlBUW1sOs22BzrzMZWnpzDVNLYOT147cF/Nwjed+5Gx2VWX+2xkfk2rD47Mynd2HL2dMxlxaTe+/Cz9+hfA+Nsl8beL46NbslNGy/PGy3Ony/Ona4Az1YXT1YCxoozJ4uxJYPZoYcZUBWAkL2U4M2YkK3m8OGumCjiclTyanzaQkTCUnTpVVTJcmNmflTSQk9qfkTLROY5CiAl4AYutnIcugyBSHGG9qa2vo7W3umEoJbcnE3B/YgqRntteUTeanNlcXTsw0Dcbl9xYU9r8+Vdpt26mjc8vXT7/Bc/1ObyPmUIngqjdNTxgCu1o8h5f7ubLXYtrQelaQLzshxD1MmVQrT+dRWlDJ9+BMCaT7TEIoxet+MYQZiTNgKJaJ1FqqsADwmh5i95ZjG556wxBcezsXUAoVoPtEZLuMFqvwESLxfEIRTbve16g6Har8xGMbFvdPsIzLFyxB8s0oMhGudIzjzUEAo/mcHvhoyezeJ3X+3QBb2AJbDimHkt1ONwP4SRr5OQZjPJbf8A/8zVs24vGDbFuhbvDJ/LQU6iR9qGq9M78uI6s6KbUqMa0Gx1Z0fdyYrvyk+6W5oLmoFrT6WH4R0/wh4PDd9aDV3yZy+5+I1r2scQHh+Ef1rfDZI6NzN/Xmi9Oz7437z/d0lwsbUbkm0ecJS+d5ySwbCiqRag49PjfiBVuItPs8T0FoZRsvlkktQ5P8lC4LZPlhMQ1wgg7/EUDT2QkMVU4shJPUqKISoMpBCepmHyNY/9KtORFEjcZAsPqmtXuvNhQ+dGUPYnMvoDfQWCFECjL6wnaLL55uGgBo0STVFvbDgpDZbSE5+a4rbV9CTdiE2/cAsTdLoqLrk6Lq0hKaMlK7gdmTdUUTZQDZmoAkKZKUGX+SFHaTA1gohowBMgYAqQN5qSOFmaNAtKH85P785OGcpKHctN60mK7k2PbYqNaY+PYKMo8cmN8bm1sSnB/iI/ALjH4+j3dQV//dHZuQ2LGndzCwYlJTFFxV0PLdHpue3vn7NDIQnJG59jYfEpO70D/5NffZFy7ntLU2EfhuByetwiKc0t3xJG6qDynfCOMoWigmK0FvBrPMM6i9/jLLgheL1l2z6H1lv2ns2gtT3III2vgVNuW7nQCpYcS1ViGE0LSwSnmeYyGKjyAEPWStaN5klFjejJPNOqsjxEUi9H2GEI0WPefQIhmh+cFiGC22h7hOU7Z+jGUZMDSrWyJDYrX7ugiUKI5cPwSQjQeBp4uYLXqvRMUSYskGSVL+zC6NXD8BkmznJ6/hv0r192pWbOrFLZtmVkpMqzwtoUkPmYKNXZvqCqtCxDXlhnVlHqrMT26IycRMgf3H/0cOP7V5f8hfPYfvvCPVtcLu/uNSvdQtOwWLQe9oW+JLDNTuB85eac2nGFYTizDTubYt3YjB+6ngcCb0OmPgZOfTM6nixt+iugAz3Qr1v2uw2dI3LZs2We0hFq7KItys0jhQJA0RkuYJbTBiVtCqVm4aCHStnCkTTJDJZLsqdUeFH6LxlSvb7r1ltMFzNam2ieWmezOh0vrLgRRu6f1giHs24k1n376VUJsbn1VL2QWQ0TT73bDRieYGxu7M7BlCGbTYYsg8esHngsUdt1k9DSVNlWmpRdH3+rIyejJz5yoAo6WZoJqS4aBaVNlOSN5KZPlgJGi7OGi7IG8pN6slGFg1nBB5mBBxv3Um6OFOX0ZsX2ZSf25xbNghdZ06Q88o/MNdLZhDLxGY6uJdCWguD8msTYxrWUGTCurGqqunygs68wt7Cqv7E7P7R4fg6Zk3QODMOmAvqkp+M1bpTeup0XdSIfh1ZuaY8XmCY5ulq0ciBQO0dIhX+bB0PbQtF0QetfmfTyB0DB4mmnE7rr6GE7Wg1Fm2U5gFq3Hsy0b6tMZtBlO1qLp1nmCGkI0QHEapsg1h9tbXg/P4kxG6/N5omXX9BBKMBltVzM4g3X/CYxksu4/hdPMGv0limYSyvxoyh6Kql/b8sFIJqfnHEw0HkeezmE0++7HUKyWJT6gsjTzGOP23hGSZg0fv4CQrKfnb1CU3+4B++pVm2rZtiW2bUoM6/xtIVlMmMdN3BtuzOsqiO/IS2grSMPAcL7w94HjP5sPvvVH/uIL/+qP/Kw1X8rWQzbPK77c4w68ofCt25oL28FTjmRfsuQ9DL8x2S/xjN0F9NoUfBNOUCNp5tXNgMXx2Bd65w683dae0LkmDM04Ob8qkWmRJI3OEKTxzXyJSaU7ghG1On1QtHSAIqnpXC2Tr6Oy90iMbSZPu7FzsLrlIzDMbKGezNQ6XaezMOWe4ZAt1O7shniLB2Cksqxm8pNPvv7ooz999uWt3//+y2tfRdc3jja3gNruLrTfmcGjGUgYvrMb0TdEYHGkswtLjv0QDLNuskQQmHW7Izw2gumpbRwsyZ2sKJipLQQ1lk+U544CM8fLc8cL0geykwdy0wfzMgYLswYBGUOFmUOAzMHctIHcLPgIhCe2YgkaKsducT7HUzVLa+5psHx0mpua3ZWa1jwwtJAH7Ozqg6bm3c3M6wEU9RVX3R8YhmQU9E5NwVOy+sAgVFpe79ws7nZKU25ew1dfJIl4q2iqe203sGu84ogc0uUAlW8Rr3gVm0eS9aBiLTQBV23shuZRW0SGmS00zqF0JuflONzg8r+YQFrEKwdTCD2CoptGa2Hk3QWCAUJQo+mmKdgOV+oFE/WqvQcgknlbew7FG7WmCyjZqjM+gBDNWuPlAkEvXwtAcQYs3UJg6VAUi8lxCcGpfOHHMKIhfPxqHqtX7Z3O47QUpom56ISQTHbXBYbpOLv4DkYyHx2/hpN/8wFO1YpDpXCoFBal2LQm2BFTJUQwfqJ7uDGvtzRz6G67P/Tt4dEvzsOf3KFfwmd/Dxz/Gj79xeZ+qbM8FSy6/OH3FLZ1W3OqNZ6iKToMeQuOVx34njMX/a7D56LlsM//nCsLBY7eCBRHF5ffc+TBk7N3DJE7fPSKxHUc+p+iaUb7/jmWblzddIuWXQSaxmCNwMm6jS3X+s4hiqYj0NQ0zh6FrWHytCKJXmcI7+webaqP9OYzOFmzuWWbRmyodu0svn5zx4cj7U7MEL/4Ku53v//8kz9e+9Mfv/ndR59+/nnUxx9/lp1bQSKx73ZM37kHbmyaam2fBs1gu7pnAUX3+3pnOnsWapvBUsXW2KzE5T1H4FZ3t229lfXjtSXzDSVz9SWQ5vLJauB0df5UJWAgO3WkNK8PkNGTlTJUkDVQkDlc3QjDqpzuF2iSbnUzoNE/oLINiwoLg7nSNwBPTGnt7Jwpruhu6gDlFQ63350tqRoDQ0i5wMHiyp7xUUhKVufkOCwHcB8CJmQV9A/0L8Sktvd2z3z+ZXJJQZtl/zmSYsBQVVS2TiD3wvBbCIqWxreBMXsUjp4tdi8Qt0Eo9Y42PI/R+8IvptC2A99znsIzizSyJY45vIHMNYNwBpZ4fwapwdE0CJJjCqkSyf1zWO2O5mIBr19XHYMJhl39xQJOt6U5AWNNGsMlnGzmS71Iyh6cZJYqLDCy0+W9mscbQkdPYET9YfAFFK8RLvnnUWvzRPPWjg+MN3iCz5BU8+mD9yi6PRh+CSWbf+MzzbpTtWTZllmVYsMaf1tEERPm8RPd4x01y3KtP/Lr4dGvFte74Nnfgyd/CZ78bHe91VufOtyvNcZH8lWv1ny5uuEanJa7fC/4iqDVebWyc7quCixvhiQrB8q908WVwzX16epOSL4R2d4Li5f9al2Yzt832x+QeU6T9YTKs2yr/Ryxk8nT7+pOsEyjy/sQSzOI5Fad+ZTOM6PJWix1l8bZFS2aNjbdOsPxnvF0UxUymI9JbC2esgpGK6msDTxDI5JaR6alWYCOz76M//zLmM++vPXRR3/67LObn33y2R/+8PUnn3z56Sdf5uQ1NtV3o+ahchGHiISUF1fOTYJHJ+FFNRMjw7DhfhCgaBCG4NzrJcwssAfHWEiEYKQSOFmZP1tTNFNfNlNXOlVTPF4DHCnOHS7NGykD9BcC5FwJT7KPIW+7Dl/haAb5qltnOqprQ42M49JyO1Iy2/sH5gHA7hRAHwzFTi8aQCA51Y0TPb3gnML+ls7poZGFjLyemUlMem7P+Dg8r6ivqnYkMaW56/7M11HAvJwKusCis15u6a94MrdkxY8iq2eQGxMwpdZ8Mg7XkjimabjasH+xgNe7A29AyD3FZgRB1qsM5+MwHZlvnkbq+TLbLEonkNpmMDo6zzKH0YLR21TewRRao1gPzuN1MuUxhKhTqiKzaO369gmEYFzeiGAYZrbwgMyzQYlGle4IQzUFjp6BsfrA8Ys5tNbufAjCGsh0PZJuhBMMVuclCGs6Pn0OoTlPzt8iaFZf8BWUYPk3n9lUCsu2zLIpNm0IVRKahAQRMZke/3eewE/+yK/Bk78cnf/d7n7nCf5oc32nszxdVR45PC+EMteuNsBZ9J6cvRcp/HrTmVJ3KZR7bftPGCKHw/2cLXH5jl5xRC6X7zlr0eX2vWSJDozWxxyxa1t7ypcfyDb8PMWBUOFjcA3K3TCOurt/cImmaO3753SuicjUWGwXsmUXiaXFU9Rk5h5PoN3eCexogpIlJ1NgZnJ0q5uHc4g1Gkc3C1lEEzYIlLWJaezXXyX+6fPbn38Z89lnt7+5kfb557c/+eTLz7+6/buP//jll7c//vjz0px8ORe9IsSviYlyLppHAbOJ8Nry+uaWkdrG6ZlZ0tAwamAQ3tgwPTDEWVvVUGkrI7Vlk1WAibLc6briieqimfqK2aaKyeqi4crqPbVVrT0iM3QimWV1yzsxw2jvQpXVjPT3zqTl3CkoHkrLbgYU9w2OYHNLBkEL1IyCUTSGVVI9MjQBzygcGJtC9PTNpufeHxyG5gDuDw5ACoG9lZWD6Tkd9zrno+Nrb0fn0tg6FNVAZeuYQgdP7haveNiLTrXhfAyqYXC1QyCV3f0AgjGZ7I/nMbs4lp0vcfRObaxsB6aRBtGKdxJjkG96p1EGybpnHKITSB0TUDWKsoehWmdQKqE8NIPcEUgPIRSdZMk7j9LIVkJgvI4vDcFwm1i6dXHJASGYPYeP5vCWyPGzGZQhEHwOJejVmmMEcRdNMAhkBjDZ7vI/BRFMxyevYGTTyfkbOHnf43uD+L98wIpNpbDvyC2bYtO6YEvCMZu8nuAPnuBP+74fjM43B4c/aM2PPcEflOpzm+u13vJErDigcS2S1cDJxQfRWkSjP9EYLwWr/tDJe6bYFTn/ji7YD0feELm207O3ZL4zfPyaJvI9uHjHELvPH3xPFflCR2/oon2X9zmJbbMePCSxrA73Izxd7/Y+QlKNSrVXuORFk/Z0hmOt9oTOs2BpezT2HluoW9nwLq7sb6rD8vVDFEltsYdnYErlpmt8Xo4lbaDxis5eyDffpHz2ddqX13JvxxaWV/Z8dTP7ZlTqH/5w7ePff/nHz279/uM/lRcXkpEgJhbMp2JEVLyQhmHh5kiQ4eb6zuqa3p4ecF83pKFuZGYSM9AHKa8db7iD2thQgVpr0T1ts/Wl46V5s801w2X5w1XFq0ubda1oNE7Y0w/v7UdW1w6WVQ1n5NwfnUDkF96PS+vouj9fXj+ZXTzaO4DIKeqfhZDTAUN4Are2eRIEZWQVj83OE+/cncorGenthwFL+zs7p4AVA1XVw9m5HR13J+MS627dzILg1le3g2SWnsg04FgmpnSfzreNQzeVe8ejC0q77+Ekck+pjkzClWCsfkUdAGEMAyCNYjM0h7bwlw7HEdrtvfAU0qQ1n45B9zbVoRmUisjWQnF6KElF4ztn0LtMkRtO0orlhwiyiS1ywIgaMtuGpu6iKaYNdQBEMR6fPoeSDEcnL6AEvdV1haRZOAIbiqalMKxq/RGUbA4En80TLReXb8Ak2+HxKyjZbLBeYv7Vh+LUrDpUCodKZt2SGjYVXvdjb+gH2+G7nb2HkYu/yTcivvAvy8qwP/KzSne+vuNjiQ82d8/OLv8sWQ3vGc5U+iuhwn/y4Eeu1Ht28S1NtB8KP8ex7QfuSxLbtr9/hmPbHPsXZP6By/2QJnL5/M9ZEl/46CVL7AsdvcKx7YfBZziaxed9hKOaLNYInq4Xysxbu0coml6x5jTaLrhSG4ayh6XtMvk6kcy2sunZ0oTtzksEXmMx+yfAy3qDf3hOIV+xa3SeW7FlqemV6Zk1KVkNOYUd128Do2KLCsrufHEt/Zvrqb///Zd/+NPNTz/5PDoqdWpkFDs/zyCRCLAF+OwYfGqouaHnXheopmaotGKkqX4IAaV3dy+MjaDYTEnvIG6ub2qqpni+qQJ6p266tmSsDKDd1Na2QAZG8PUt4MZ2GAzNr2mcGh3HjI9B41LaYUhObskoDMEsqp6srB+va50rrBi61wvPLBgYnSS03QWTSKLskrH5BXxL+3g2cGhwGAoo6eu8B6qoHCgpG8zObu7qnolPbk6IK9nYcovk+3iWDkHaBSE3xsErIPQWjeeYgShNjgcziD3Zmp8uME8h9BbvIxBGv7131D+nWlx2jMGMqzvBKYxFZz6ew5oMjvMpuHZTEx6DqDkS2zxyF0lSockWKGEXT7csEFVM4QGKrCNxHGiqjsCw8mX7aLLF6LiAk4xHJy8gREv4+NUszqw1nkNwWjLbzhaZEBSr0/sYSrQen7+dxRnPHnyLoNiCwVcYukNteIBh/IYz197y/u6yVa0wac3B0Pt933dKzaUv/ItceXZ0/hfxatB/9KN0LWSxncnXj/TWJ+ePfpWshTy+Zxrz48WVw9DJD0ypP3L8hrfktTrPWKL9XW2QyDLtaLxEtnlty0UT2KSrduGSR7bikq4GpKse/lJoey/Mlri0xjO6wGW2nxM4DoMlQmAb15T7HMk+ka62WE6RFB1LYDLbr1Y3D4ksI56hIjF1fIllbeuQzNLqjWEoYVu2YpqCrGyr90fnlnb1h/fuo6JjS2KSK2OTy+PTKm7FAm9EA8ur7l2PLr6dUJqa0fjFV/HXryX97uPPvvk64UZUTlZmyVdfJSXG5aTE5sXdyqkub2uqH+i/N15Xfb+hqre6sru+qr+5cWxsFNHdA0Ij6BNVwLmGivHKgsnacjKG3do2D4IyaAzZ9Cypunm6bwjT1jGSlXd/apZUUTdJpMgKqufwRH5Z7Ux922xXP7qqYaxnAA2oHJlfoNe3zdAo/Pzy8fkFctf9ufzS0YGBhdKyvs57c5U1vbnAvtz8lt4+cEJKa2paMxyzzRCaKRwTU2hH07SiFfcCVjMFX9k1no6D1Ximmc7Rji6ofUevphFajfHKaLvqn1evbB7Oo41b2hMw0W49uJpFGe0HD8YRezrT6QR0V7Z2MAXZpfKMMLwRR9cgiXoEcYfAtCKJKiLDTGbpYETb+o4PRrIeBh9ByLaLyzfzRNth4BWaql/dipDoJjTDuL7lg5KsgchTCMl2evEdkmILH7/FMu37rmcw6v9X1Hl1tXkgCPQX7Dl75mR2JhnHTtwSk8QYdzw2RRgQTYhi00EyEuq9o15ACGF6ESDU2yfpk/SpIYEkQB2wAdvExiXx7GZ38ra/YZ8y+zPuvQ/XbwcOecrgv7qTDrKtRkPpyPaHWPLDZuLDwvpOKvOf6tnoZuqjcMxlcRYW1wvpwi/J7Oc5fW43e2Z0H+gMu/uHv00u7+YLn6ZXUmbX3potO7sanVvbmpzzTS1Ex6acz+dD8nGXdjkqVjnNrrRQDQYih4KxQHDzVPk87ABfqmeD82vJidmAeiY8vRLRLm8pJ8F1Y5I/5orGjhQTPqHCaXMknWBhbBpSTLgUamDNmJxbgcRKYGoO4MutPNEqmaGb0FpG6KuLK26ZcvFaGfLS1UffXCz/24X7574pL7tZX3q78dzFh4/re769Crv3sPXry1WXvr/75z9fuHq1vPR61Tffln3xl5L792q/Onezprr13k146Y+w0pKahvouWFV3Xw+VRZc9G6R1ddHauzgERCO5/hEBXvmkDdf2hIVCs9o7iUzWRMWjgUnNXB2COaZegjUxlCpdbTONylDUtVCfdFHxZBmsnjAq0lbCCaPCmQc1WDZ3HAbH8EfVD2vxqGHWEIr2oHKor59RXYN+0kmqfNx370H/zbvIp330ktLmp7yt4AAAC9lJREFUYTRPqbEqp0CByr6gT+msexi6iS2xaOYgDM0gHvNMLQcIXHd85w2e49Wb9voI84Bvf5BoWzZs4zhuly9LFkHh2Cs83wNF9kdYABjcH2HaLY4UlmadXw2TeI7JWTeB61RoPHyZe1Rl58m96imQLfJZgR2G1LeXec0QubO592yx2xN4KZB5NDNRrsrNlYEOb4ElA3ez7+hSf65wxlJGtnbeclVhJ3gsUPrWLRmW9A8OiHidVmc2mvwQir11gseh+PuF1e2d7GeRwhbb+bTmeFF48d8O38+LhvRe/tOGo7i0kczs/9f0SjqT/zi9knKB+4D/eGoxtpl4Kx4HAXB/dMxlsu9yZQ6jY4clMxttaYbYAYUPWFJga/eEPxbYS78VTkbSuTPRRCiWfC3WQIHgS8k46Akc8McAKPyCpwSCUG52NcZXuBZ0YW/gcG41LtOAkzMBvTnl9OS0ixGeUG+wxvGMJYXGS+MtSyZcjNH1rgHpgxrUteuNl3+AfXO16vqt5r8/6jh/qeraD1U37iK+vPQIVt/31eXKew/b/+3fv/yPLy7cvtNQer3qy6+u3y6FnTt3swmBKruJvHOnE4NmYoc5t+61d3XiOjspVJKEhBejB9gUmpZcW8FoqK5DMBTK+cp6kkox2zMkUKlmaxuJRJKspZ00hBVWNOBQWAkMPsJkjVXW4oRibX0LWSqbq2mg8Ecnq+qJFJrwcSNxAMV+WI2GNw8TcKz71ej+fnrlYzSiBdvYirlV3nPjNqL9KeHHMsQgSiDTuORTXrpgQzLuHaDql0wJptAywtDR+U6TYxfHMkS3XxF51rmVpErrRDGcLvBggGI22XexLAAMFUkiKJk+G+EC4fhLLMcViOwTOM4AlEdRzDbXLonjWFwLEzh2mcbNFjnGZ0DmqHvZEGNKfGCkyBC588VPHIV/L3PGUgXNthxT7FCow9OLQZ4qHNs+YinDmeIZXeLP5j8ypEF/6IitCBlsBZbYuWbc48r+8Gcrpv1g7Gdv8HTdkvGFXknU/s3EG3vw5zVbsfDyN2/8vd5ePDj5fcGYN7nyib1Pk0t7hYNPC+tpl7toA48mlxLJzAfF7Ha28F6ihjZTr7lKfyB0yJYAwegBXWQDgwWa0OYPF1hSwONL8xReB5CWaqNgsCicDMcTJ6MToZ30qXAc2kqesJT+2NahaNy9ot+0utM8JTCmdQO+rMG693w5ZrCl102pxdWoP1hgCExeT4rA0tvtCRJTbwN2WRKH1epvaKffftBXWTNY04Aur+o5f7ni/OWKxtZnX3/74H5F24WrNVdKqi6XPL5w5e8Xr9z705/O377f9l1Jw8Py1ipY1627nU0tI7fKu0kUUVUduqZ2EIth9fRSsSPC7qfkYRSHSdeSh1lkRB2ik7+wZKlpomk0i+1dbPnY/OMmGps7BmuhC4Sa+lY6k6GogePJFHETko56xocjyNhhbjUcP4QW1DQROrtwcAS+rhnT2kGrhqOGsSxYLaa7h1xe3dvYhO/oxD2oHLp5u7m7l/rTzQ4URi1U2aeWgkyxCU3W2cE8hWtkiY3PqBvQ5kuu3OeLHuMYZqEyqHoOGuy7z2g2mzvXTTBagSxR4A1uHVKl0F7mlCoGY9tHOLY9sn2MYdsjmy8wdAvg3yOwLXpzHM92Pp8PkPj2iTk/VeKzAmm6xBPbeUWXgNnCO5osmNo9Y0t9i6u78kmQqwzoTEm6BMzk37EVUC7/kSMP5YufWMqIN3DMkYdWNtJ8uWfDnBOo/uVpY2/dgROjPS9S2nbzv65YD22e/YOj36HNj6uW4unZ/y5ZDiNbbzcT76dX9/Zf/EOztGMD8v7IqXZhK5P7ND6/lcufiScjqd03wolgLHnCVYFbqVdsqSe2/YIpcUGhHFVgd7oTLLF7djkwMRuUa0CDPSObBOdWd6YXQ+MzUYtjT6YJWVw74omg0Z5SaCGlxhsKvRBP+EUql9606fLk9OaE0bYzp4sIFFYflCXzLEZThMDWuz1JEscIgNkNa06hcY5KlzFEWend7mr4s0sl9RevVlfW9n5/vf5CSXU9AnX+SmUTEnP+6uNaeO+5iw8vf1/91/M3f7zRXHanAz3MKrnehifySm8PUUiC8kp0UzO6o4ty/05LG2Lw2RCzq4vOZGqwOAmqHQXvEMzPbzxG8qem11vaaVzBZEMHG0+WwZHMYYKwHkntHuA0djCf9FKedLHbnxAbO5jdg6x6JK1/kNHcxmh/SmhEkGHwoWYkHdaEHxigw2pQyCekphZMVR3+SRem7G5f6Z22p92EahhmctbFEm1MTPvH54KLG/ERpmFqMTRMXfeE8gS2zeXLkThmgdI9vRrGMi16exZFNegMOwMEo82dGWGD4dgRSxJO596TR8FY4jWB49qMnwyznZH4CxzDCgbzRA5gAXYIPNfCeoQucusMCYrYDQZzTGVoJ/2aIg5k8x8YcgiKnApVPu1cTDYd5EtdFndRMBbIFM/YsmC28IElhzLFX/hjYbv3kCPzzOt2+GPghinDlv7RnaCtd77QyawuumYrhuJvdrL/WLbuO9z7hyf/XDEf+YJHsZ3P8/rs4cn/zKzng5Fjq/tocjG+f/jbxHwyW/igmU/4oaJyOuwFswK1HwhkBONQMJznKrx+KE8XulxAiiwwG0xhqcrNE+stzjRf7oxuH/FVvkTqjWA8EAgfizU+o21PrgGXDCmp2m1x7XFknkDwYH4txpF7FtYiILRvA/J6c2pBF+UrnNpZj1jj5ks26EKDWuviyRyqSfeY1rO8GuTw55UaU20z/sZd5KXrrddKm+CtmMvf1VU/7rn6U9PV63U373Ve+q6uum7wwuXqJgT6ywt3vvjLtcZWLH6EXXZvAIWmlN3r7eomPKgYqIOjW1oITY1owgh7sI+MHmJiMKL2TsLTp2xkt3h61tTQwZucWkV00HjC8XoknUiVwhBcCl0Gb2MPYoQNSOYAhtPcye9FcWrbGBicqKqRQiCLHjSQuvqoNY2EnkEWrJGEfErq6MRV1A4gOoktrdhKGKa3n3r/fm/J9dbuPmp3/6hs3EHnr8unvOoZcJimWzKkBsl6wJ/H0C2+8CGJZ6Dznav2BJHvGMCtaZe2Bqmm8elwH3HdCebwfE889Youg9LFj8RRMJo4xrFdse0jEs8dTxwTOA5/OE9kWr1ggcgFjM498ihgcqVoAl8wUqRKwXTuLUMKpnOfmXK/zVkk8R2q55uz65s8pR+KvmDIQ4X992xFuLj/C0cZ3s28F6oiFuCQqwzMrKS4SrfenP7/P7oDLEDR01zxV2fglc5YTBc+72Z/WzTmHd6D7OE/p9bSL1/9PqMv+iNHDuh4ejmxm/tVPZ/czbxTLya9gcKSPjOzFJ5dSUzOQ6rp6PRiUDgJLq+HR8d9q6Y4S+Jc0IE8meP5nFc7E2TwNnyhIksK+KEcVwlCwTx/HIonjgUqKLlzKlT7thOv+CpwK3EyqvSt6DcBb46ndMvG3RZX2mjb05tTTk9+eiHElZoBb4bKNVuBDF1ggSIvFvWJmXmIJdhY0nn40lUsUd01wOlD8/ueCW496P6urLV7gP7tD8jmtuErP7SUV3Rc+bHhhzL4T7cR5y9XlN5u+tvXPzW3PLtT3t/5BFddM/Sw8mk9HP2wcqC5bQQOHxoeEciE6oEeIh4n6u/n4PBjbT1K7ZyptUfwfN7S2s3jiqYb2rkUjhaOZLMF2po2No2urEfSKQwVopOLp4/XI2gcnvoxgs7ka2ANpOERQUUTFT0ielRLHB4ZbWjBVtYOIdsI7V0UGBzf1Uu6cb+/5AYSjeV0D0iVU162WE9i6YapOq7E/IyuBwJ5LMOyZkkRBRtkth2AcjiGY820haLo5ZoQhbMhGgOfjqw4fVkS37Od/pksDGQL78lCfzx1ShV6o/E3OKY9njzGclxQuIhl2H1Qgci1gqEike8KhAosqTeeOmHLfXu5U448sJ16SxL59OYiV2YTqKAN8zZb7o+nXnOU4eLBGV0GZQsfOcrQVuodRxleM6RJfJtmLkYbBRyeQ64cWgUM/wecnzBRtTa+XgAAAABJRU5ErkJggg=="/>
          <p:cNvSpPr>
            <a:spLocks noChangeAspect="1" noChangeArrowheads="1"/>
          </p:cNvSpPr>
          <p:nvPr/>
        </p:nvSpPr>
        <p:spPr bwMode="auto">
          <a:xfrm>
            <a:off x="307975" y="-838200"/>
            <a:ext cx="1695450" cy="207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prstClr val="black"/>
              </a:solidFill>
              <a:latin typeface="Calibri"/>
            </a:endParaRPr>
          </a:p>
        </p:txBody>
      </p:sp>
      <p:sp>
        <p:nvSpPr>
          <p:cNvPr id="50184" name="AutoShape 12" descr="data:image/png;base64,iVBORw0KGgoAAAANSUhEUgAAAM0AAAD8CAIAAABb+Lc2AAAgAElEQVR4nOy6126ja3auu25hY9lu2+12d89ZWaGUSqGkkkqlHChRzKRIJeacc845kz/5M+csUVTOKoXKM3e7270MY8HY2Ps69sH0dPsG9tkCBj7gO3/wvuMdY/wPsJr6P/V/6v/v+h9gNRVmw6N8eISLBPgIUICOCTBhHhzgICICNMCFARxEmAONcGAhFsxDWzFS4XIShr2B2cRj8KvoNTwGhYZBF2aWxgdnuh5OPvzVwuO/GX/0t9PP/nmm89fol8+2prtYkBe8pRfsxX7yXA8L/kqyDrFzNwA1LW0WFB3SildZ8ajTNplfw1PzqLRNLHFjlbS+SlzF4JEQxOLE/KsXcyO9U0PPp/ufzvU8mOt9uND3YKb768WX7fN9j1FDz4gzzylzz2nzXYyVYSakV0/FSAmQnEuTNsvqUftVI/Pdxd5RI/enj5ff3x01ou6cU7sL2u9b+bLf5BUSAQEuqWVU3CqfYP0g6fn2ohlSc71yJmAWSzYRGtZGOuhs5BOY5VkyHi4n41rpkJG15mej4uKNMBseZMICtOWGXwNIt1ohU0rHjIjwIRYiwoRGmNAgHRpmwkIsWJAJAziICBcJcBAAHwVw4SAfHRFgAAkBEK2CQnxYiAnxUGEuKsxDAVxUmA0PseB+xrKfuuQmLujwU0L0m7XFkaXJlxNj/SO9z150Phho+3roye8Gn/x6pusBeuTpxmQ7daaTNvV8c+Lp2psOImSQg5sxM3EhGTmh5+Ts4pxdEjEKnFqeXsqSSxkKGUsqoPPZW1zmFpe5zmNtMkm4DewyfH54fuDpXN9jaP/j1bEnpKl20nQ7a7mfuthNhfRRF3uoi90caC9vpU+GHFJjhiWIQcFyHx86IEO8NBMm7ZszTuK8m7zooUC8tBUPHfoLZyxolAOLspYjnJUIDw4K4BEeHODDomIsIEAAfCTARwFCdIiL8HNQZjpStoVgraOJa6trOCwBi8IgVlYWZxdG+yd7Hkw9+pupB//X5ONfTT39zfzz32NePduaaGNMd3Ln+6izHZTZPjp8WLa54uCtR3SspIWfd0h+5ixjlwe0PBWHxCStb63jNtewm3gMGjq7OPFyYqhrvK9tor9jpvfJm/Z/nun63Vznb6Y6v5ru+hrxugsz2k6BDFDnOmmzzxnzvRbell/Lj1pkN/ulu8PaWTVdj7urIctBygfohAEZ876Vr0fdrZDlTx+u/vT+7Lyafn+62wC9R5nAZT314/X+253c2938YR7cL8T3iomoTVOPBQJ6yXYOPKgXXBqJRczaAT01u7QUMNad8qiUDHJxZYc4xEYcJxxBDjrKQ6Xl63U3v2jiAFxkhAsPcRERATrMQwI8VESABPgogI8A+KioEBsVYgERNirERcT4EA8TEaAjQiwgwIQEGICPCnIQAQ7CTV/RbcyJcXObK28WJ4cmxvuGBp696How1P6g5+E/jbb/bqL7K9Srpxtv2hmzz6mz7cSJNsJ4O2lxgI+eNjDRQRklpmdm7OKcXRa1ij0GoUXD10jZOhVPIWFIeRQxhyRkbQlZW2wKfgO7DF8cmX/ZPtPzAD70jDD+bHO6jQbpocx30xe6yfOdxNkuymwnC9IlgPbJkCNK9CsZvF+w3CuE9ilQw4a1ScfWrJe65KIuuMmLP9d/cgawl6PclRgHHuHColx4hAMDeQiAC4vw4FEuPMxZAXiIABceYMP9LLiZhpYTkcw1FGkdv4ZD4zFIFBwKXZhZGh+e6Xs08ejv5p783cTXfzfT8ZvFnq9xrzqIU52MxR7WUh9ttpM418OGv5GtLTt564CakbYISm551aeu+bRZhyKg5Wn4NCaJQNpYo20QtlaR6OVpyOTwxFDXWM+zse6nb57/fuzpr2fb/mHm2T+OPv7VeNtv5vofo4fbxOsQykK/kUXI+w1H+dBxKXZWjd8fVs6r6f2U/6ySendQ++H68N1B9W6v8uPdyc1u7o93Jx8OKn9+f/7ltPnhdOf7q4Mv5wc1wH1cCH9/sX1Zjn0+qX++3D2rJk+rmW9uTq4OGo1k+LiaOWsUm6lgVEarOGXvW8WLeuasmsl5De/PWzmfIWMTFmwyUM0COCiAhYhykTERJqUmV51CgIcGBLiIEBsRoEEJLibGAAJMVLIKCDEADxviocJcRJAJC7BWQlxkiIMNcZEhHibERQW5aBcLaSItSddmiYjx5ZmRidcDI/3tL7seD7Z9/aLt9yNtv5/peYAZblt/3UaZ6WTOdW29foZ/9XRrYYiHnTMxsEE5JaZn523irFOUsMgDFplNJ9YreHqtUCtnKyRMqZAq5ZNFXCKfuU4iwGHzr2YG2xb7Hq/0f40ffbQ1+YQ800GZ7aTOddAXerdm22mz3eylXjF8UI4eUWFfS5AvhbABAaxfgRkxrE3byRAvA+qmQfz0ZRd10U9d/kXPePAoHw7y0aAIDfIQUT4izIOHOSthFjTKXQnzVvwsaIAF89GhTvKyhQJTbCFZG+gtAnYDj13DobFIOGxpfmF8cP7Fk8nHfzv76H/OPP7HybZ/nun4J9TLJ+SZ56zFXvbKSzqkn7rUT4eNKTahdvZ6VMPKWsQFp7Tm09b86pxDEdILTEIGk7RG2sATN1bXV9G4ldmlqcGxnqejvc9e9bS9fv77189+PfPs72ee/nriyT/Mtv9uqfdr4sKQXbRV8erzDkXBoz6pxb+cNhqg46IcO6kmvrloHmWCuwnPN2c7H4/qf35/9vGo8W6/+KeP5xeV1B9uT/79m9v3++X/+PHDtxd7n0+bf/p4ed8q3bVK7w4r317snZeif/pw+X6v/Ie700Yqcn/YaKVD7453vlzu/eHzzZeLw7zfcr1T+Olm78e74/NqquDWggbep/Pd3Wyo4tXHxThQgAvzUGnlelREaAQ0ISEuwkMBfCTAQ0aFWFBMiEo3AQkhIloN89FBDhzgICI8ZJiLCQmwQS7az4YHWDA/HWbeWhSvzpNgE7C50ZmJl2Mv2gY7Hwx3POxv++1Yx1cz3V9jXrVvzXQz53rocz0bbzoI422UxWEBbt7MwPok5JiemXdIsi550iYPWaUOg0yvFVh0UqOSp5KyZSKaXECTCKgCDpGyjkQtj80Nt831PoANPMK/frY500ae66Yu9tLmu8gLXfS5LupMJ22+U7D8QoYYViBfSRFDwuV+wcpzOWpYvzppI855yRA3ZcFDWXRTFt3U+V/0jIOIcGAAHxEXIRNCdFyAAgXomBAVF6AiAmSYBwe4iDAb7mMuuWlQExGq2EIwCAjS+iqegMFj0FjUysri3OzY4PyLhzNP/mb20f+cfPi3U09/M9v5W8yr9q2JTsbsc/p8B222mzzXzYKPKTagTt56VMP8Wc/qPnXNr8651GGDQC+mcygbVNI6eQO/RcBiYfOQiYHxgY7hnqfDnY/edD0Yf/aPC8/+YaH97+fb/nFjpndj4aVfyzexCc24oxowFD2qnaBuJ2JrhM2gQQComJeV+Fk5+uWk9umo/G6v8OGwfFlLfHvW+MvHyz/dn3w+qX17dfC+lXm7nbrfLf7bp6v//ePHhs/w53en9bDty/nOnz9d3e9VPh1v32zndmPun25ObxvZf/vm9svl3o/Xh99f7p8VIt9e7L4/qH0+aZzX0v/64fKqnjnMh88qiYNc5PuboypgqwYMoJIIStYyys2QCBdVkrMGCsBBhngoQICJCFdB6VpUQoiIMGE+OirChUWYsAQHSAgh0SogxAb5GD8baSYvytYXiSvjS9PDU2MD40Od/c8f9rd//aLtq8G2r2a6H6CGnm68eUKf6aTOtm+MPVoff0qe6+OtzhrpGL+MlDRwiy5J3i1P2GUhm9xplFpMUrtZYdAItSqeWsbWStgKIV3CJTO3sKvw2flX7VO9D5GDT/Cvn5Em2yhzz+mzHdSZTtL0E9LUU+pUO3OuU7jSL0ePqNAjMvigENonXhmSYsdMG7MeCsRNW/LQIC7Koos06yL9wlmYsxJmLYVZiyAPGmGvRDjQCBse48CjXHiUC49wkQAHHuSseFlQN31FT1mRbyGYa6gtApaAReGxCAR8GQqZnRsdmup9NP3oV7OP/2b64a9m2n670PEVYuAhafI5C9LNmuugTrZT5p8zocPy9SU7Dx/VMjNmQdEhrno1jaA271IBOoFZTOPRNkmbeMoWYWMVjVmeh86MTA12vep9NtH/bLLn66mnv1lu/4etyXZ4z2+FGys69lbSoTwqRI9K0eNi/CAX2kl5jwrRw0zoOBt830zfbycO0p6DbPC2kc451WfZwFkh8v1l86Iav6vH77ZTf7zZ/9f3J+fV1Ntq/IfL5ueTxh/vTv90e3izk73dLX131ryqpb+/2vtwWP/T/dHHVvqb09r/+nT15aT6L3en71qlH64P3zYLR4Xo55PGl9P6H692/3B39P/8+Zsf705+uD6+aebrYdt2zBWSEQ/S/jAfDYoJeSO16hRGxbiwZA0QrQICXESAiQpwYT42wkWF+egIDxsWYCMCTIiHCfEwIS4yyMVaqTDJxsIWYgI2Ozr5s2/2PO558tu+Z7971fG72a4HqKHHG68fU6afU6eeEcceE8bbiPP9XNyMiY4JKegJIzfvEBVdipRbHbEr3EapySBxGOUmjVAlY6kUbI2UrZGw5Twqk4TDI2aWxrtmex8iBh5vvu7YfPOMMvmUNtVGnmqnznSSp9pocx2sxRdi5EsFalSJea1AjYhh/QLYsBI9ZlyfcVIWPYwVN33FTVty0yBuGuQXPeOhIjw4yF4BOSsgGxZlr8S4v0DGgQFcGMBeCTCX/FSIm7xoJkOlmzDWGnITiyLgkDgsAo2EwiCTc6Mv5148nn70q8Unv5p59LdTT38N6X4AH3xMnOnmwQa5KwOU+V7aYh8b/kq2vuBgEyJqatrIK9hFVY+85lfnXcqoUWiSMLkUAmkTT9la2yJgcfCFpemRyZfdc2P9JAxksufrmfZ/Wmr/e1TXr6G9/6zjbWY82qJPu5f2HeSAvbT/ZidznAufFSK7oO0o7X+3VzirJEoB02HKc5zxX1fAm+30h4Pi22r8rpX/cFj9clQ9SQf+8unsohr/1w8nd63SfSPxrpX/t89v/3R3+tPbo2/Odg5z4e/Od94fVH+8PrgoxX+4aF5XYvd7hZ9uD++bhS+H5bNi5Juz3cti8N1e4c/vL74/2/n2qHK7W/h83Pjxcu8vH68+HNb+46cPWbM4IiOXA4aChQOIVv0cbICHq9pFYREBkBAiYlxEjI+I8SExNsxHAwJMiIcB+OggFx3kILxMuJO6IsXPEuET0Nnh6YmXoy+fD/c8HXr+aKjjwau2r6a6vob3P1qfaKfOdDJmn2++eUaYaKcuvRSszlmYuICMkjSw8w5J0aNKuhRhm8xtltkNUqtRatSL9CqeVsZRyVgqCUsioHBIODxibmG0c67/8crAQ+yrR+TJtq2ZTtJ0B3m+gz7fyZh9TpvrYEJ6hdA+KeKlEv1KgRwWLfcJVwaVqBEDbtxGnPNQIE7qoosKcVIWPPS/9mcIgI8AeLAoBwby4XERMiZAxIQIUPhfvgkH2TCAseylQEykZcUGlEFAbOBRa6soAg6JRizDIDML4y9m+h7PPP3V/JNfzTz7p8mO38x2/Q7x8ilpsoMx381Z7GVOdVIXetnwUcX6op27BijpOSO37JRUPapqUFP0qEGj2Cxl8GgbxHUscWN1C4/BwSFLM6OwhXGVkOWxaBmrSOREPwM5zcUtenWi/Tx4s1/7dLF7mAeaMfdFLfHxqHHbKh8XwVrA3Ey4T7Kh82LkOBO4KEWPU9677czbavy7k9q7Zva2mf3msHRbi9818/et/FUl/r+/v/3psvntxd6Xw8q3580vpzv3u8Ufrw/e7+Y/HdY+HtW+nO5cNzI/vT36y8fLyyL47Vnjqgz+cLX34bB620h/OmqcVZIt0P7dWf3z8fan/fK/3+1/PGpcNbJfLnY/n9Q+nzVLfmPapdkBnWEBPsxHhrgYNwcTkRP90k1QSojI8HkbJyJdT6iIUSk+KMRFhFhAiAnyUT420kZbUWwsU1HTiIU3C7Ovp8YHXw91j7x4PvT80cjzRxNdj5CDj9bHntKmOyhT7cTXT/Gvn5EXhqRr82YmLiAnpw28kktZ8aizLmXErvKa5Ra92GyUmAwSvYKnlrM1co5KypILqBzKKg4+NT/aOf/iEWqkDT38aGviGWW6gzj5hDHdSZt6Sp56Rpl8yl7oEkFfKJAjStSIHPVSsNwlhPXJUcP6tUkbcc5FXXRSFhzkeSdlwUv9JW9GONAoGxFhLYFsaJS7HOOsgHx4lAsH+egoHx7loeIidJSHivCQfsaKlQqVrS0ysMubONgaGrqKgmEQS7ClKcjrwfnBjpnO3y62/+P0s3+e6vjNYu9D9Ejb5kQbe7aTs9jNmO1izHdzkGOSjQUnjxBV07NmXtklbfg1jaC25FXFLRKbjMmnr28RMKT11U08Ggdf2MLBZ1/1zgx10tYQFjmfgYIkHJoK4NhN+Vox14fj2qfTxpfTnfNq8m6v9Mf7s49HtetG6rya/OH68Mvl3n2r+HY7fVNPnldiN+XYfTN9kPSepLyfjsrvDyp3u/nbWvwkH/zhcvf9bvEPt0f/cnPy3eX+x4PKu2buXbPw0/3JH26O71ul293ibszz+bRZizhPS/H7Vv7z6faPFzsJg+jdXvFf3h7et4o/XR98OW1c1xP7Sc+no+oPV3unSfd/fH/zw0Xr3769v6gk/+XDxUkpljSKv5zt+mVbEeFqWLLpE26EJSSflOjnYEAdKyQiJFSUiGIrLMCGeChAgAUEuBAfa6MjdGQYDb2Agkwuz45Pvx4YHeoa7+sc7n72suvxRPcD2IuvN14/oU52kqefkd48JYw/JS8OinBzZiY+ICenjNyiS1bwKDJORdSq8JhkFoPMapRatGKtiqdRctVytlJMlfMpLPIqAbGwMPZ8ru8RrP8JZuQRcfwJdbadNtVBme2kzLRRZzvoc12cpRdi5IgS+1qNHVdhXotWXohh/XLUK9P6zH/lTQ99yUdb8jFXfvFNLizKXgbZsCh3BWAvgzwEyIZG2ZAIZwlgL0c40AgHCrCXQ8xlP23ZRl5WEqH8TRgJB93EQtcxSwTEAgoyCZ8Zhox2z/U+XOp7uND3aLrr4XzfQ8TLp6TpbjpkgLXUx4L00Rb7ucgR5SbUKViLa1hZC7/iVTYCqp2wvurXx6wSm4wuZGyRN3CUTQJ5DbOGhsDmxwjwGT5pVcUm5gLmVsp3VAzfH9VvmrnbZva4EL7fLR7lw5eV5N1u7u1O7nY3+7aWuN8tvj+ofHfV+nS0/X//y+dWOnzfyrfi7uNC5KIau22kDtOBVsT2+aR2WY59Oqq8q8XfNbN3O5n/9fny37+5PUj7jzOBm3rqupr46e3JdT3zdjv3ca9YjThvmsXLavqiFD3Nhf7t4+Xbavyqlj7IhL85rd82Um93cifF6F7Cc5oHbndzP1w2zyvxH862z0rxv3y+ftcq3e8V71r5nEv7zdlu1Czx83EOLj5pEUXU9LBw1SdYPc54wnwkwEenDCw/HxdmoYIcRICxYiMtyQlzFMw0emkKOjc+9+bl2GDneF/7yIvnI10PpnseoIaerk+0k2e7GPPd5JlnmxNt5MVBAX7GzMAG5OSUgZF3SMoeRdapjlqlbqPUphNbdRKjVqRRcLVSjlrCUohoUi6JQ8KtIeZnR7tmXzxAvGxbHXm8Nfl0a6adNt9Fm++iLnZS5p9TZtuZi89FiH45cliFGVWiXwmhPWJonwI+qMePW7dm3JQ5D3neTVvw0xZ9tKX/5CwqREWFKFCEBkVIUAAHBfAoHwYK4GHOCsiDgTxEjAuP8OARDtRDX3TSYBYmTsPES5kEMWONT13lUQjMTTQJByWi57cQU+sro7iFQeR0P2qqG78wQF0Z4aPGBZhxHmqMiXzFxb5REaEuwQaoYWZtgopXuR3SbQcNdZ82YZXYZHQRbYO4hiGtY4irCDmXQkQtKdikrNe4lwlc7OQv68mbVumiGv943Lg/KBzkwjXAftcq3jTzn04bb5vFu2bhu8uDb852TkvRm3rqJBP6fNq8qce/v959f1C5qqWOUoEm6GqCrutG6qwA3NZSt43URTFykfV9e1i53y3+4frg37+8Pa/E7nZzO4DjZif96bi+F/ec5iP7Cfen4/ppJXXTzJ8UwKzX+OmocpjyHqTdu0n/aRH45qT5/UXrtBj7cFi9qKVuqsnPR5XvTmqXJeAwE/ruZr8atPz5881+LloNWeuJcD1sjZmFGac669K04hZAhNvNBgENFRBhw3x0iIdJaKh+Pj7IQVhJC6qNecEaBAedgkyPzr0ZHB14/qqv7UX3k1fPH872PEQNP9l484Q+1cGY7iRPtW9NdFIgA6LVGQsTF1aQE3pWySEuuRVZlzJqlfpMEpNaaFQJ9GqBSsaSiugKPk0ioPIZG7RNNA42A3ndtTjwFDb4lDDeTplsI88/J0+3kebamLM91DdP6TPt7KUXEvSwEjOiwY5psKNSRL8U1a/GvDKtTTooiy46xM9Y9tCXfDSIl/pLDogLUDEh4pcXGRci4iJkTIiI8eGgCBMVokAJJiZEAgJEmIf281fdonW3jOrScJxqnkPBtChYJglVL2JohVQVh6hgrUvoayIqWkBGiUkIOQWtpaKUJIR0A8pfnZfgF7QUqEe4kTLyclZRyadsBLXbgL7m0yYtIpeMJqISmJsYt0EhZxC5W6ugW3+7V7ysp08qyQ+H5eNc6KqePq8mW3HPWR74cFA+K4M/XLaudwq3zfz9XvnTcf2yGn+3X3y3X/nmtH5VT+5EnffN3EUh8qFVeH9QuWqk95OBgkOVtit3Is6LSnw/HdqLe+53MjW3+qwA7ESdF9X4//vnbz4eb7fi7krAfJ4L3e+VCl7TYS5S95uKPtN+NlzwmSMGsV8rOM1HLsqxWtC8F3ddVZPXO/mTTPCsEvu0nz/NA/d7pT9e7X88qN3UEztx//1+eRuw3x428l5TxqmsRV0ph7bstxRDrqhBFJBTbo+2/VpBQLgWFGDCfGyIhwFFeFBOtFJhyo0FBmoKMT/6ZuLFxKvuge6nQ50P+zseDLf/frrrMWr42ebrDtpcB3WmkzLdtj7RQV16KcDNmhnokIyS0LHzdmHJLc+6lBGrzK0XGzRCnYqvVnLlYoZEQBXyyRIumUshEPEw1OLE9EjPbN/TlcFnq2PPyFPt5Jk26lw7eaqdOddBm+uiQ7q4KwMK7Gvt6oR+bVZPmJAjhyWIfi3ulWlzxkmH+llwD33Fx4L5mCteBvS/ccaHgTw4yFuOcmEJITLGh8f4cJALi3HgIA8R5cPCPGSYg4gI0GHpOqBlRa3ihEOVcKljDiXoUESsMsCmDFsVAYvCb5S6tFynhuNQsuwqlktJd8lpDhFFz8IryWgpCW6go7yizbiBm3fIql71dkjfBAyNgDZjl4W0HLuMaRCS3XqxXye9bOaPCsBlPXkQd56WwZtW4bQMHqR831/vtVK+293ceTW+n/S+rcb34p53u/nLauqyHHvXKt/t5q8b6bLfeNfMvG9mLyqJm0aqGXFeV+PHWeCn66OreroZNKddmlrIGtHwr+rJ44xvL+aqBS07IXMDsN3ulv7y5e6ymt4GbLWQ5SgT+PF6P6yXVML2kxwAGiX7OSDv0WlIqLvDRs6l3477dhOulF54U09kPbqLMtiIOM/ywfNaph6xfzmq3O4Wr2uxotdwkAPKYftpOb6fDZ1VkmfbBdAkuW6Vci5N2mfeyYL5sEvDWI2pmQE2PCEh+LkoDxNt3oKcZINU5DQRPbcwPTL6qnvw+aOBjgfdz3433PHVbO9D9MjTrekuxnwvbfEFbbZrc6qDtjwsws2ZmbigjJjUM/NOYdmlLDoVEavUrRfqFByNiquSsaUiuoRLFnBIPPo6k4RbR0Gg0y8n+jsm+h5Dh5+tT3RQ5rspC130xR76QjdtvpO12M1a7OZAByXoISV2VLc6rsGNieGDElifDDlgIIxbt2Y8FIiLCvHRljyUxb/qWUyCiosxcREyLoInRaiEGJUQIRNCZJQPBXnQGB8Z48PDPHiQAwtxMTEFMWnmZT3qYthSjFpLgLUYteYBSx6w5MO2QsicCZlSfmPaq4+71TGHMmqTRa3SgJZnE1N0bLyKgTIwsT4pMWHk5uziskfeCGp3QsZGUFv0qBJ2edKtTXj0xbBtPxM4q6f2Mv4d0Hp/UL5pFa62s3et4kkBPMlH99P+0zLYjPputnNvdwo3O9mbevK6FPrmuPZhr3ycDR5kAtf1zEk5vp/03taT+0nfXtx9kPKfFCM3zfwu6DwpxUpevVNMb8VcGYusEbbtJz1H+XBAxqh5dbWgeT8Vvj2oXzdSzbCtHjKdFSIfD8s5pxYwSPdTwYiKd1FJZr36rNvwdrsUMSlPqpkGYAupOFeVWNalLQdMRZ8hbVfm3drdFHBTTV7UMzfN7H42XI16KoAj4dKmbYqrRnY7EbisZyNmadZn2slEcj6jgbuZcWn8fEyIhyqYeRkj20KCygmzDNTkKmxuYfLl+HBP//OHw92PB5599er5g9m+Z9iRduJUO2O6kzXfRZlsI011USADotVZMwMblJHiOmbRLqp6lHm7DLTJPAaRXsFTK7kKGVMioAj5ZAFzk0lepW2iV5Ezi2/6x188He/6Gvry2dpkB2m+m7rYzZjrosy00ec7mbOdtLkO7nKPCDmkwb3R4MfV2DERrF8CH1Rgxoyb0w4yxMeCuWlLHvqSh/Lf5mcxMSYuQoE8GCiAJ8SohBiVEiNTUgwoRv78BQTIqBAFCpARERZUbqbN/IxXXY/ayzF7LeYsx+zlmL0Sd9RiznrKU0t6KjF3OeYogfZCyFwMmlJuddQi8qqYRt66nrVqYhP8UnLcwMnZxZnTN40AACAASURBVFWfajuoawKGZsy+E3Vsx5zloLGe8myDnm+uWpeNRCVkud3NXTUy93ul9weVk1Lsbr90Wo7vZ8MXlfR9K3+7W7ioJE/z4e8vW59Pdnbi7pudzDen9XrYVgfdR5ngu/1y3qk9yQb34u5m1Ja1Shph60HKX/ab7lv5tE3WCNtqIQug4tdCtlbcsxd3FxyKiILRirl/ent0Vs404+6rSiys4Z3mgZNSLGHTln224wKgJ2LSdpVfwYlZlHvp6GkpVge9Ja8+quYk7Zpq0By3KXxyRsqmrAbNjZj7MB243ysdZQL1qBM0qxppIKjlFV3q3XQ45bVVAEcFcFQirkrMHdBJ8mFbQLweEuASKnJEvnmS9inWF2moWSxkDAWZfDP64mXP48H2BwMdX796/mim5xFq6PHGxBPKTCdrrpM63bY51UFZ6Bfh5swMdEC6Gdcx8zZhxS3LOyRxm9xvlFg0QqNGqFHxlHK2QkgXcIgcGp6+hcHBphbf9M8Ntc/0PYIPtePfdFJmu4izbdTZdsZMG2Ohkwnp5ix28eFDUvSodm1Kvz6twU9I0aNi1Es1blK/Meuiw10suI+D8LDgHgbMzYL/J2egAB4XoBJCZFyAiAkRSREqIUQmhPCkCAHyEFERKiZGRkSYMA8JinFJLTltFxVDhu2Eq55yNxKu7eQvb9rdTHsbaU895anHXVXQXo3YC0Fjyq2JWsVOBc0u2LIyCRbOmk9BThl5RYe46lW1QMtuzLUTse4nvc2kN+s1HFWS23HvNug8TIfeNjJ3+6XzavKinr6opc4qseMi+PGg+nYnd5T2X1ZjZ9XkcTFyWYzmXLrbWuqsEPnuYreZcDdB512ruBN1HmaBotewHbY3QrbzYrTs1pW8mlbMUQ6ZG4D9OBsMSGgpk/QkF3Zxt7xiWtYsvShGUmpWQEDM2tX7ycB+BmilghWvMagTHxeA+4NKOeyMWzW7Sb+WhkvbVGGt0CmmiQjLebdhJ+5J2RQ+CTUoZ6XNklY6GFJzi15DSMNLO1S7qcD1dnY7Ys/57VGLKuXRO3hrrWzoop7eLya24/5S2H2QB+NObQP0mlgbQS7Cx8OAKkbVp5KRUS45Ezk/sjw1jFh8M9T1eLDzwYu2r0a6Hkz1PsSMdqxPtTPmuznQfvpCF3mumwIZEOHmLExMWEqKa6kFm6DslhRdsoRN4TdLbQaJWS8x6IRGFU8hYUgEVC5rg0vFb6AXUPMjc8Od830PES871iY6yTM99KVexkI3e7mXsdhDX+ziQvq4y/0ixLAK80pFeKPBvZahhoWIQRnqpY4waSUuuKnLHtqKj7bsoy956L/kzbgQlRChkhJ0TIhIilEJESIpQieF8KQAnuDD4wJ4XIiICZFRDiImxKY01KJbUotY9tK+vay/lQ3spb3NtHc359vNePczgVY20MoGmll/I+muRG2lsDnrVcdtUp+abeJvWngEB28tIN1KGTkFh7zqVewAltNi6K5VuGikz2rJu8PacTX16bz53UXr7qD65XT3h6v9jyf1Hy6bV43cXavw8ah208zftYrfnjc/HFY+n9Rvm/n3reJNLXmc9Bxmgm9ryeMccLudOUn7L4vATszVjDizDm3CKNkB7HsxT91vyjp1ARGl7NXvxt1xk8TJ2wJ1AkDF9ggoRgrGLyHvRGxxNTsspe+lQ0Wv6bgA1kLWk2K0lQYuCtGf3h4WA5a8S9dK+dQkvJ1Hkm4i/WpB0WdO2lW7acAjZUQMQit7PaxgVoKWmEUS0nBiZhmgYFaClqNMoAG6iiHH1V4t6zXHzLK4TX29VysBjr189KCc2i2AgJZfCrtCwrWIQbibCua9uu2Ul4KYxi2OLc+OiZikN4Mdg88f9Ld/Ndrx9WTP18iXT4mTzxnz3UxID3W2nTr3nLbYL1ydszAwAclWWscsWvgVlzTvlCbt8pBF7jTJzSaZ1SjTaQRqOVshpku5FCFjnbqOWIVNLo31zPc9RI50rE91kOd6mQu99PnnzJlO1nwXe6GLNd/FhHQJ4QNK7JgSN67CjkpRwwLEoAI7btycs1MWXTSolw5zU6FuGsRH+2UfEBehU1JMSopJyvEJGSYhw6SkqJQYnRIg0xLUz9aZEGPiAkRctFow0Ese5Q5oO8gHj/Khw2L4qBA8LoSPC8GjYvC4BBwVwweF0GE+3Mr6t5PuGmgvBs1JhzKk5bikFCsf7xZuBWXktElQdEirbkUtZLpuxG53c+/2i19Oqmf54H0ruxN1nObDp/lwK+45Svsva4mrSvwo4z9NB07z4fMicFGK7ie8p/nwh1b+MB04iLmboOummqx5DXWf4bwAZOzq9/ulm3qqFXM0AHvVq0sZJXEtP20Ul326jFWSMEmc7I3diNUjoBS9pqJd7eRuRlUcKwmRs8hszFVAxc7bxNshi4tHylmVZ4XoQdLrl9AP0qGYQfLueFvHWI/oBFmXLqIVOvlbTjGNg5gJqTg7MS9oVfpU7JRV7hGSgzJqNewIqtg2zjpoVSSMoohemHWoCl5DOuCIOXUxk6SRCB5XM61c+LCY2s+B+aA5ohfm/LbDciLvM8bcxoTbYBVTXRoRcm4YvTy58PrF/Ku+oe7HAx2/f9X9cLLnCWzw8dZEO2O+m7HwnDb7fGumnbk8IFmdNjPQAfFGysAo2XgVl6TokqWcKsCmdFkUdqvSYpIZtUKdiqdTcNQShpRHYVPw66iF5cm+leGny4NP1ic6yDPPKdMdjIUu+kI3fa6DBenlLL3gwQZlmDENfkKHn9QTphS4cSVmTI59o9+YsVAgbjbMw1rxsWAeFuyve6e4CJkQoxJCdFKCTkrQSTE6IUalxOhfDBSVFKHiImRCik7I8Vkjs+5XHyTdJ0XgrAKeliKnpfBlJXpeiVxUo+cV8LwCnlSAs3L0qBzZywQaMVclbMl5dRGT0CujOXjrXjERNHJSZl7OKTspRr673nt3UHt3UDvfzlztZGsh40UpelIETkrR3YT/IBXYS3gagK0WsBY9mrLfuBtz7ce920FLwS5r+A2HoLPh1x1n/HWfdhew74OuWtDcirtbEVvRa8jaVac5oBowVPzGiJzTCJi9nM2SQ5XQCTJmUTVgzrs0ZbfOL6JUfGa/hBlVcI1EhJWCTpolbhbBJyTbKYi4WQYoWAWHshGyJcxSF590XARbycD1TpGxPOmV0hMWOXlhVENEB5QcFvS1nbMZsygTDk1Iw7ey1wAFC1TTPFK6U0x1cDaM7PWYUVgP23wyul8v2svFDcy1XMh5VEudVBOHxWgrH0v5LKCae1BOhSQkDWPtoJK2iqkaKtbAI2KW3iy8GcYsT1nVolddj192PRrtfjTT+xAz0rkx1cNY7GcuD9Dnu0lznTTIoHRt1sbCAlJiRs8qW3kVl6TklKTtsqhd4TGrHBal3ao06cUmtVCr5OpkbKWAyqaubmKW4NODkMFnyJH2jak+2mIvY7mHvtTHWR5grfTRFnpYS71caL8YNaTAvFLhXqtw41LUSyl8SIIa1a6OW7bmfdQVJxXioS97qUt/nWvE+PAYHxYXwBIiRFICT4hRSQk6KUJE+fAYHx4XwH4ec8T4yKgQlTMxan51K+E8yofOquBJ+We8Ilf12FUjeVVPXDfib7dTF9XYeRU8LoX388HTejzj00fNIp+S4RERfRJyTMctBY3HOf9NM//D7clhMXqzk76qxD8clM6ricOUrxq0HBfCewnPftJ7t505y4cPEq6jhPsw6T7Khw+ywb24+yQXOssED5LuyzK4F/McZwInudB1JXaQCaessr24exewN8JWv5iesyl3AqaSV7sfc3kFWyYyKmMUp4zivFlWsCnSZgmo4jT8FlDDbwTMdtaaHr9oIsJCMtZRJpA1SZJGiVdINZFRF6Wobn0J0HAMW8hy0FaPeL6c7SoJsKhakDDJlESUdBXiEpAtjDUJfnk7YEmY1QbaqpGG0xKRVtaqhUWQE1ZCWr6RteYQbKVsCo+SlfaaQbuqCLjSftteFqzH3aBF5pSzsg5FwW9MW8SFgCXjNcfcZvE67KRZ4Wxi1pCLy5MvV5emFsf6x/o7hrsfTvc+gQ8923jzjDbXzZrvps90bU13MqHDktVpOxsTlG6ltIy8VVBxiYoOadopB+xyr1XlNKvsVoVRL9KqeVolVy/nKIR0Lm1tA7uMmh9ZGu1Ev+5am+2mrwwylwfYy32c+S4mpJu92M5YeM5e6pHAB5SYQS3+tRo3qkAPiuGDMsyYdm3GRllw01dcv+ydvLSF/5YDRKiYEJYQwlNiZEqMTohRCSEyJoRF+bC4APXz2BYUIEAhKqMn17yqVsJ5UgTOysDPMnZZj1zVY2+3E9eNxNV2/O124qoeu6jGj0rAfsa/k3SXQ+aETRrScnxyasKuKIUs9wflu/3Sd1f7N63Cbsq3DXp24t7DLLCf8lfCtoti5LQQ2Ul4WnH3YSZ8UUsd56N7Ce9ZJXVRAq8q8Q/7xeN85KwUuW+kszbVWS60F7VXXaqcRZzUC4s2RSNsSZskaYNgH3QEJAxQywPV3IJdGZLT4hpe1iQHBKSkXpg18OIaTtGudDPXax59w28oefV+PinA3wyLiAHeupu5qsJMuwWktFFqIiJiam5QRI4ouQmtsBwwmWirfiXbJ6KIsQtxg1S5Dl8fbTeQsUYKRroKyTrVLinDTCdoiWgDddUvpZkZqw4hmYuYc/C30jaZloxKefQhq6oK+mI2zXYi4NNy4zaFS8m92i0b2fiQXliMuKpxn1vFjzi0SZ/Vq5fBpkZIsFkRDT831GYUs970PZ7qfbQ89HTt9VPmTDdjupM+00mafEZb7pfh550sXERGzOiYOQuv6pWV3NKkXQba5R6L3GqRW81yk0Gi0/A1Cq5OzlaK6ALG+iZ2CTX/EjrchhztXJvtpc33MCG9zOU+FqSLvdTNXe5jQ3u40F45ekSzOqEjTOkJE3LcqBQ9IsWOGTbmXDSolwH1sJBuJszPgvmYv+gZyF0B+fAYHxbjw9JCVEKISAjhoGAlJoTFRcikCB2XoJISTEKMiolxWT2t6pXtxm3HheBp6b9Qi13WwLfbibfN9M1O8u128no7eV4BT8rAYS64lwu10v56xFoH7aBF9u6o+v648f5k+2a/elZJntQz398eX2/n3h9U7g5rZ5XUeT11t1e5qCUPc6HdpKfsNx6lfRW/oRl1HaR8uzFXK+5pxVx325m31cRB2rMX9+zFXK24uxY07sdcp2nfQdQRlTMLdlXOJAKV3JiKFdfwgkKSjbka0/BiKg4goSQ03IxelFRz4wp6Qs1JqTkxOTOl4YJyelIniIooNiLMz10L8zasW9CYghmW0TVrKwkdP20QeFkEUM0NSBi7cVfGJvOIqHLsghy/FDOJhPAp9QZMvQHlQEdYC8OtpDeo4csIUCrklZ6EtbE2NGSMbG15a/aFdAMW0Qm8MoZXJzRwN02cjahdZ+JsZF1aj5J10ijEzVIDlxyxqCvxgF8vSvttFhnHb1Q0Chnu+spBPYeZH4WN9ULG++eHOpBjHVsz3azlQQ7yFWXhBWWxlwkflhIWrAxMRElOGzkFm6DmkZXs0pRNDJgldr3ErBEZdCKdkqdRcFQytlLGUgrofNr6OnoRPtu/MPQENty2OvmcCnnBhg2wl1+wV/p50AH+Sj8H0s2B9kuRL9W4N3rChJ4wocS8EiOG5Mjhn33TSVl0URe9DKiXvuhl/NKfRVjLMe4yyIMmeStJ3nKCvxLjr8T4K3EuLMFfAfmwhAAR48NjQgQoxqW1lJpXvp9wnBTDP0N2Ug5f1mJX9djVdvK2mbptpm52M9eN5GUtflqKHOaCRwVgL+3bTfuv9yp3x/X3h/Wb/co3F623zfJpJXVcTlzvVU/KyeNi8qgQ20sH95KB43KsAboPcsBZKX5YAI8KsdNy8u1OoRGyFhzqw6Sv4jdWfaaST1dyqXN2ZdYky2gFLgY6IqUVHbKwiFwwy0AFo2iTh7jrUSXTTIJHxHQ3ixAQk+NKVkpFB0TEnEGQVHITCmZCyQRFJEBGT2t5OYMQlLMSSk5URPLRMS4q0r61YtqAeTjrLsZaSEgNS6lezjogoQYltKCU6WBtFhwqJ2dNT0IrcJCYTqhcX+GvTArgrxnLoyLMgl/KqIWsSiJasQazstas7DXmyiRjeUy5AROtLqq2EF41P2xSONW8uF2rZ65FLAqfiptyG/1qrl8jzAXMUYvCb9WYJfSwTevUy8IuYyrgkFJxNimNgV926QRE5CwNNcvFzYsIECFhjot6Q4eP8FBTqk2om4MDlJSUiZO3C6puadUtTdtEAYPAJGeqxEy5mCHhU2V8qphPFvPJItYmm4hdRy/Cpl8sDbevvHyKn+igzPfSIQMMaD9rqY8F6eIu9fCWu3hLL2TIYQ121Lg6riOMKTGvxOhhKXpUtzZlIc05qRAvA+ahL/np0L/ea8QFiBgPFhcgEkJ4jA9PCOFxASwugMf4sKQAmhQiknxEgoeIcVai3JW4cqvqkbVijtNC+LQEnJfCZ2Xguhq9rIFvm8nbZua2mbpppq+2kxf1+HExcpQPnW5nP13sfzhvfjjd/XS+++G0+c1567uL3W8vWx8PK+8PyufV5EkpdlpJXdSzB3nward4vVO4bOQu6+nTQmQ/6duJuhshawt0H2eDl+VENWi9KER2o6560FTz6fNWecYoTui4exF7XMly03BpHQ8QkFI6jptJSOo4po2VsGjTTcOERcQwl2CjYvJmaUxGTcooeS0/qWRFRaQQd8PLwERl5KBgI2+WlE3itJLupmNDbLyHhrZRkIa1ZT8LF+Csudj4MJ8YltOTan5YQirYlB4mNqJgabeQHs6mAjvr5pIkyGkhckIAnxSh53xihhS3FFRxuMhZPmreSMGx4W9YS2NSAkSKX1JuorT0VQWNIKdgok6DhobzqoUJtyli4Cspq2GTPOkygC5jOmC3iZhWhcAo4kQcep9J7tIIXSquXUoHLHINn6TkrBl5m3rWqoGG0dBwAsKikYVXkWAuLiGmoWXN3KJTVPNIK155xioO6LkGCU3CIfKZ6xzGOpuC51LxLPIqg4ilEBBY2PTCWO/8i6fQ/sfY0aebc88Z892cxR7eygvucj9/qZsP6xfB+lXYEfXqG8PGjGl9Srn6Wop9pcS+1q9NWYkLTuqyh7HsYUD9TISfjfxPzhJCdFyASAiRKQk6KUGnpJiYGBX7z4kGIilBxyWouAgJ8mBRISqjIZdd0mbUcloInpWjZ2XgrAxc1uJX9cTNTvq2mblpZn/m7Lwau9jOvN0vf7psXewWjsux01L0ejt7kA02APtuzLWfDl000ret8lWrcpIHrhupkwL4dqdwUkgeZ0NFj6ERsjUAeyNgPstFdyKOkkudt8oTOpGTvRWWs6t+axN0t2KuethRC1ijOklWL8jqBVmTKMTb8tDROTU7ItgCZfQQf02HnY9LiFYiMqWkeehoHxMXV7JSKnZMSCroeEkpxcvAAPx1xwYsIaVGBJtli7hqkyckRIC75qGivDSsm4Ks2OSAmBJgEYpmkZ2EALWCMG8jreWnDYKEiqvfgNipKNMW0rwBNWzBBbBJIeK1AregWoOqN6CKtRULjaAgLKs2YHL8kggzL8VMEaf7FESknrVp5JPlRJSMhHXIuTYRvRDxRPQit4oX0ImkRIxLI7aIKBY5X8MkJbzWSioUdxuiNnnco8l6jTGXNmRRenTCgEHokdMAu9wuJKtpaCUFaaChfMJNUEeLaxkFu6juVdR96oJTCph4dgVDzSdK2UQpd0vC2hDQ8DzqKpeMpa/DCYgp+PwwfLwHM9W3MdvHWH7JWunnwF5yEUM8WD8f1i9CDArgAwrUSy1u1Lg6rsNPKjEjUkS/HD2ixo2a1id/9k0PfclLh7mZf92jIxICRJKPSPBX4gJYUgBLidBxASopQMcFiKQIkxBhE0JkTIiKSVczOmrVp2zG7Ec5/1k1cl6JnpWBi2r07XbiZid128zc7WZvm6nLevLjaeOwlNhJeE8Kkd1c+O5o+91h5W6v8vGsuV+MHVbSp+V4KxtO2NUXjez1dv60DGaduuMieNnI7aWCO3FvyWcsOBQxDdfH3bCRsRmTrOzUxhS0rFVWtCkqPlPWJAnKGQWHOq0TZc2ypE4QU/HyVmVSxQwLiTEJJSElR4WbYTExzCc6KYgga9VDhiclJBcNYyQsxiSUnJKWVjKzCrqPiXET4QEm3k1BxvkbAHu1pGHntKyYaDOjpIe46z4m1s/ExJWshIyaUdFTCkZeyy3ZZKBwExBsxcTkikUS4Kx56FjLFsK0AZNjZmToaQ1hUYlbcNIJVjpBub5iY+DVGzAVfsnBwktXIYSxNtnaAn35tUfJ1TPXOHionIK1CRlxp8YpovmVnAro9Sp5DhlLRsGZBSS3UpB062JOTdKntys5+ZB5NxcpJYLZsDXp1oB2RdAgAO2KoFURsSps/E0jHWvnrsXV9JSBXXSK6n7FdkBbCagzTlnYJLKruDYVx6rkmmRMrYimF9NUAoqcsymg4VlbKCZhhU2AcvEQ3uo8DzPKR7zkw/oFS338lReC5W4xrE+GHNKgXxoJ43rsawVySLTSK0cPqPCvLVvzbhrESYV4qBA3DeKiQ/6qZ0khMi6EJwQwkAeLc6FxHiwuhIMCeIyPTIowMQEC5CGiXFiMj8xqSVWvYj/hPCmGfg6bF9XoRQ28bsRvdn7uzzLXjeR5NX66k62DjlLUdd7M1xPey0bu/qB8Uc9e72RPqslq1HNWSx4X4/d7pZNyspkMHubBolcPKNkeCS2q4VooWLtgK2WVZ4ziatASkjEDYnJAQPbxiDmzNCRlpE2Sg5grZxTnzVIHDV9zqZ0MfERC8XPX/by1olEEiElOEjzEJaRl1Jh4y0NBBFmrXgoC5K1lZZS4eCurYiQl5KpJkFbSSjp2Xk0P0jAx/npKRs2pGBkFNcRcDXPWE6KtqJAIsPFJMQkUrGdk1KySllfSY/z1tIqbkVGySmaMt+FnYONSUtEk9tBWXVS0CjVh2URoCEs2MtpOw1lJSCcdr1mDihHTEiyEDRnQbsC48Gk+alqAmTGy8BoqTkhEyYiojNds4JFcUpZVRFFQ8XYxQ7KJUlBWReuIfMgGWiQhkyTl1oF2VTHqriVDfqPEq+FnfZaYQxl1aItB814JtEooBg4hoGL4JOSompGx8iouacOnaIa0DUBfDujTbm3MoYzYVRG7KmiWBS1Sn0HsM0ncWoFdxTFJmHohxSCk6DgbcgpSsb4kxI4J4ANCxIAYOSiAD0hRL5XYV9rVcePapA7/RoUZ5cMHJOhh3dqkaWPWRllwUhZ+vqp1/9edY0pJSCnWMnJcUraakGHiMmxSiklIUKAIFZOg4gJUVAiPcld+5iyp2aq4JHtx28+cXdbAyxr481Djppm6203fNjPXjcRZFTyrJ4/KsdMyuJcJXu3k3zaLJ5X45XbmpJ79/6h4r+82sizd8w+Yl7l3Vt+21d3V1eVtOqWUKZvyEkXvHQiS8N57bwImEIgIBBAwEfDeEzQg6CmTcilLUY4URcpkZmXV3PkX5kFZ3TNr7Yez9vNvfWftfb7vLJfIUtBJujQ1Am7EULeM5ZYx9FP9sJxZwuwOHkU93qGndkbtyqzX6Nfz/WpewqkpoNYsZFzOBBdicDOGLBDeRsBRxxx1zFH2mhNmBcgdzbl0YR2vBGriWm5Kzw/Ip8tOuY8/jjJ6g5KJkHA8peVExBOEZCKpoKOswbSaldSw01puTMnIaTlxFTPEH89quVkDPyyiktLJiGgioaETsumkklk0CaLS6ZSOnZDTC3pe3sirOhRZLSdjEhNyWkrLKVlECQ0zqecnNExwqss12Q2zR1DemJvWBzEHzNQuJ3tMMXBJS+nWjnWgMrq49yKj/Tir65SG2s3sOiWb7OP0nXfJOXYpEzNL/WapRysAJEzpVK9wtGO+kIihbptCEnRbYqgj4jaF7Eq3mu+QsqwiRgwypmBTgfClYFPco7fyRnSsQZtowiufdPJHk05J1i2vorpawFQP2Mq4PYfZMj5bymeL++wJnz2OWqKoNQpbIpA+4tbigBK1S2GzzKPlAmKqgdmvmbgoH/hC1n9EOnBY3PO5rP9T5cAR49AJ4+gJ/dAJXf8Rac/H0p6PdYPHbGOnndMXndNnPfTzHvpF6L/ym2k7N+vgp2ycpJmVsjBSVmbSzIxaGDEjPWqYIvWTUS2VVI8SqhFCNZYyMfOQcjZsb6V9K4Xgcj64XgqvlcIbFXKzSm7Wo1frsY1qPOWzNjPhuWSgmQkVMXstCs2mfMvF+GqJjLm0KcSWDzjDVgWkYCnHO/1anp096hJSnTwqrhOgap5yvCtsU8zHEI9kMqQX5SFT3K5KOXSIkELoOD45O22RmkfagImugl1OiKkYjwKxhrI2eUhKB5n9Ad6IjzVUsEvCsqmAkOLnjsCMvpyJT8imcSElLKIEuKMREbVo4MfEUyk1qwKo8np+TDYdFU4QoomMll23igp6Xpg3nFIyslpuVstN6dglk6hiFWe03DmvYc6pLBkFBSN/3muoOJRJFSOtZpVs4pJVWrAI4wpaUs2Myadj0qm8nh+VTsOsIZDWi4mputHLiv7zxolu40SPuO+8YrQ9Augd/CnBUDu986RgqM3AGrGK6YKxLruMpaIPwmqelT+FmFR67mTAYfBqZfOFuElE9wPqsENv4k2WItBiKYmZpZmAs5EhY6Am7bPHQE0+4HAIRlAZI+ZUJAFxHlJUUF0tYK7h9koQKAWBQtCRDQBpzJoJOrIBIBsA0jiQDQApnzWKmEhQH3Fr/RaxR8mwcUc0lAvS3iOS7o+kPZ9Kuz6R93yu6D2sHz5uHDmpHzqq7Ptc2XtEM/iFYfiYY+Kch3YZZFxx0S54aBc9/7WnreGWasBYwYxFIYddAgAAIABJREFUTF/EDCVUW4Q1OURdgNQZjywLytIuYQoQpO28pJWdBSUlzNAgXYuZwHI+tFIKrZXCa6XwZpX8MG9u1uMr1VQ+4KrHkIUkVg44GjG0VSBmk1gh5IpDhkIIjHsMOb+TsCtB4bRouM1vEEfdxhxm9xnF9TBEmOQAh+JX8TAlO+rQaMd7Sj5nATImHaqi11wE9TmbilQygxJqXMMJKjmLYQjjDqPMQe90d0RExSVTAcG4m9oVElJco5dJMSXAH0MYAzC9L6lmEhJq3iTMaNgh4XhOy8lo2SsBe8OpTmpZeT2vqGFV9Ny6QThnl8/aJSWjoGQWJqTUjIZVt8sWIX3dJm5C2pWAZc1natjEDUC+4DXMOmQFDTejZC5CurpFUjaLZuyyhlOZN/DKJn5OySTEk1HplI8/ignG/MIJ7eAF80SPrPu4YvCssOeUuO+8U0RjdZ2iXvhCNNIuGLqiYY0BMpZTzrQKJgVDbeLRK5BGGPfa9NxJp4IDyDiAjBVFHFYJayYVgM2KMGStxPxlwhsCdKRDkfYBNdIbtMq8sskIII9a+BmnpACpqj59LWCeCdjqYWc55CiGXPmgo4jb8wFbDgeKQVc25MiGnBnckfJZ47CJ8OiCNplbRbNxhjVj5+S9h2VdHyn7Dsn7Dkn7vlQPHtOPnjKNnTWOndL0H5V2f67uP2oYOQlMnvcw292sdi+740Ma5UfOGjFoNu6djXsbMW8jBtVJsEa66iGgEgHKYXst7CzjtgpuLvmNZcxQCVhnCHczDi1n/SuF4GoxslEiNirR9Wr0wxywXCIqEU854v4wVy4XIvU4Ug55cn4gizliTm3KpUUU7LBFkcWAOKiH5Gzd5ACmE9jZoz6dUEvpDVvlFdwZsyv0490Zm4IwSgIqro0+UoSd0isnzCOXQOYgoWQTak5MzSQk1DB/LMQZ8XNGQGoXIZogJNSkkolxhnD+KMYZyhiFuIjiZw9ntGxCQi0ZBXmzIKWgl4y8nJ4b5o7kDbyaiZuSTs445Hkdb84un7fLZ8zCRa+uCWrKRl7ZyKuZBU3YMOtUNZyKGato3qVsgppZUNWCdIse7TyonnUoZsziZcS0BGqbkHbFo6mZBXWzeN4hL5vFFas4p2LFxZO4aBzmjHiZA46pHgulSz/eoRlqUw53gmK6ePAy/fJJ2Xg3f7hDNDEopfYoaaOwTsjtvygZ67TLWFYpwyKa1jPHUrDDLuN4zaqAy2Tk0Z0qbsSpr8RxTC8uBF2kSxs0iasE7BaPg6KJsIkbMX14dFJUUG0NM8xEbI2IsxZ2VsPOGuEpBYFSEKiEnZUIWCY8ZQIshJwZHEj7bAnYGHaqIA3bzhvQUi6o+g8reo4o+g4p+44o+z5XDxzRDh03DB81jpxU930h6fpI3vO5fuCIlXIGpF1w0y9D9Cvu6QsQ/W+5urk0Np/xz2f8C9nAfBqdz6CzKd9cCmkkkfmkby6FLCR980lkLgHPJuBGDJpPo60svlYK/yhmZXK9QmzW45vV2NV6slWKzufCGdRaI73lMFiLeLKoJYfYCgHALaWBcnrWB7ikdPVUv41L8emFqEGCG4Vhs7Qe8doEU0G1AJWxRINtEYNM1HdR1nVC3XfaMDlgpvarus7knKqyUw3R+3NmYdUuC3CGw5whnDUcE08mFDRCNEHK6Ri9nxBNpFSMnFHg54/5+WMB7miAORhV0MOCsbJFVDIL553yrIoxB2rm3aqyjlczi2smUV7NbgCKplO94lbP2+VrXt0qpF0CtQsOxbJHNwPIb6fRzYhrzWdpudRXcfs6ZlmF9deC9lmH8prf1nIpb4SdVzFLy6W6itk2AtaruH0NNqz7zC2XfN6lKuk5BaMgb+AHBOMwYwBijthp/cbRyxbaMCSlqce7RcOXhf2XhGMdLiWf2XWGP3TFLGLqOWOKqUHl9JBorMMpYyMGMaSTYjadSyvx6mUBuyoCaKMe02I1jerFSdgacaj8BmHMpQ0YBHG37kMIJW7nFWFVBdXVMMNs2D5HuhoR52zUPRv11El3jXTVouBMDKrH4VoMrpKeYtCVwx1pzEa6VIiWY+cMa0ZOy7o/lnZ9ouj5SN79saLnkKr/C8PIKdP4aePISeXAIUXv58qBo8bRU8DkBYjV4WFehjmdXma797/0bDbrn8sFFrKB+WxgNutfyPhns/75TKCRxT405/N4M4cvFcOtQmg+hy8XQksFfKUQXi9H1svk1QqxUYluVIjNKjmTQFsFgnRpZqLeDGzMIZYSZo271RGbElJxgmZxzgf4zLIIoEUN0oBFkQ+40rANlDNRrYjTe84imOb3XjTzJt1ipo1H0VL7LPTRlEOrHWk3jLRZBs+jnOGQkEJKphNialbDjosnEXp/zsAnJVRSTCUk1KR0Oq6gocwBlDEQlU0nVQxSNBGXTWeV1LhsqqjnZtSsvIaZV08VdeyShrEAyGYskpZLOWeVz5iFc3bFnE26DmvXYf2NoGMTsVz1mVa9hlVY1wI11/zATb/pesD+TdR7i3Bv+iwbiOkqZrkWctwlXDd8xptB+xqkXnJrHsShB6TrNuG+HXbcj3luBMxLbsWGz9z0qBcgTcUqJiTTYcl0TM32skbdjAGfnBNQc/nd56YufS4du8LtPauiDXs0IoeUoWYMCoYvaulDDvE0apbDWpFTxjaLGC6dzCSairiNSQQoRf0pBMBt6oBFFQaUjTgatIh9WjZukvjk0ylAlAEkBY+iggMN3DwbcsxHXc041Ex6FxPwQgKeT8DzSd9CCm1mAnNpbC6B1qNwOeQq4M4YqMP0XIA3ZKCeVfZ9ruo/pOo/rO77QtV/WD9wTD962jpxzjR2Xj98Utn/ubL/C93wCTv1rJvehrA6IHYnzOn87/fN+Yx/IYcvZANzHzjLBhay2Gz2R4Vr5vD5PN4shhZL4WYx1CpHlkuR5VJktRhaLYY/uDM26/HNmeRqKTSf8qchYz7gSIL6oFkYtioyqKUQADCTJAlbww51wmuJQgbSodZP9ysmugSDlzwKtpY1PHH2U/X0ECRnm9hjjCvHqcf/QD35EfXkJ6RFrh28oBs8B9L7UNZAxiiMCCdS0um0Yjoum0xIqHERJa6gBXgjhGgiwh0O8UcIwXBcNplWMQn+eJg7FpdN5nXcgoZTNgqKRkHVIm4AsnlAUTawmw5ZwyRccirn7dKWS70CqhZs0qs+0y2/+apXfwOz3CU9m6hxAzHeDFqvotY1j/YWbr1Huu5HXY+S8NMCfofwfBMDb4cd96Pur3HLnbD9LuG8G3Y+SXrvhIGHSfRxCrlHgncizmt+4+2w42bIuRkEGjZx3SbOaTk5E5+U03zcMUnPadNEl1M8Ley/MHLqY/lEN27XWvkTKtoQ5cJh3lC7gTNhEkx5DWKTkA7IuXruBKSTmAVTJRJzKngRjwUzy5OYU8caj3lMXhXTp6b79LykQxG1iAgTNwHw1wpY1af7wNlC3L0Q8yym4Pm4t5lE5hJwM+1v5QKtfHA+G2im/bMJXz0KV8LuFGwKmgUuIUVHOafqP6zqP6TsOaTsPaLo/1w78KV+6Kh55IRl/Ixu4KS67wtl3+fawSPWsZPQ9GX31EUvrc3LuIKwr/y3ns3nArNZ/0IOb+bwhWxgIRtYyGELGV8z728VQq1CqFkMNcvhVjnygbO1SmS19GGjEVkvk+tV4lojuVyK1mIoCahKfqAchmIujVfJBKRTDj7FbxA5JVOYjqea7BX2n6NfOTJ98UvKhcPsoQ45tU81NegQMwx0Ss8f/2Xs0C9pF0/SLh8fPfmxR0qXtH8p7zwW5I/7GQMRETWjYZdNwqpFmJBQkxJqVsVI67hJBT0qGk+pmUkVI6thFg38kklQtIhKBn5Fz01KqCnZVE5NKxl5ZYugAchrJvGiTdxyypac6lWXagmQbnjUKy7VNZ/1lt96HTHexW23EO0d3HITt9wlXHfDzq8D5g3EcDfiekAATxKe7bT/RT70OAndI9wPop57hPtJxr/XSG0nvU/SyMtC8Hkee5bHn2aQ7aT3eQZ+msHuEe6bIec3hONOxHk97Gy6ZGuwsWoUFsyiuIoZEE8BjGETfdjOpfAGLklGOuSUDiN7dLrjuILaC8pZ4ol+2CCzSplm4bSKMRawa7xGhZIxzB+8FEMcIZfRoxWTsMMmYcQ9BtKuqJCIQ0QlHbKghkYa2VGHNAuIKz7tTMA0F7HNxcCFBLSY8C6n0WYCXkihixmslcVbWbyZxefS/rmUbzaO1AhPBrWErVKPeEw/flbZc0jd9Ymy74i67wtl7+faoWP6kS9tE+fNE+eNo18peg9rBo8ax04BkxdAZjvE6vKyO/5/fo0PeDWL4cV8cDEfXCgEm8VQsxiaLwabueB8Hl8shT/gtVQhVivR5TKxWiE/mH82isRaKbxWIlaLoXLY61MxE25dDrOnIV3UbQgDWtwscoqmYA3bzqcqRtr5Q5e09CF29xnKuc8Hj/zOJmGYedOaqQHq2c/FlB7KmUOMy8cFXWf6D/9WN9HNO/+Zm9YdkdKC7KG4aLyg586D6pKWmVfQC3pOScOqWiR1mzSnZuc17IycXtYJyiZhQcctGkUbAduaz1xzShtu9bxbVbWIqgbOnFUyZ5O1bMIWIF1yKtdcymuwZtkh+xoxXEeMd0LOu2H3vYjrEeF6GIMfxzwPSdctv/lJDPwmZL1PuLfi3scx8GnWv1MOvcgHX2T9L7K+58Xgs6x/pxh6VSH3KsT9GPSyFHqRx3crkZel0Msi/jyDbie9z3OB7WxgO+17EIfvEq67pOd6yLHoVi559Q23Mq5huRmDYb1YPdbJ6zrN7j3L7DolGevQ0AY0tEHeUKeKOa5ljinpQ7LpkTSOEF47oGCzB6+AGlEItIZcBkDOBZU80mueSYfSqDWLGFv5oFcy6lNOBnTMuJlXgBRVVDsbtMxF7E0SXEwgrSS8mIIXU8hSBmtl/Yu5wGIOb2XxhYy/kUQbcbQRg7M+G2GTgZIxA+WCdvCopv+IZvCoduCoduiYfviEZeQUQDlnoZw1DJ/UDB7TDB3XDR8DKGfd9DaQ2Q6xO2BOJ8bt/pGzxUJoqRhqFULLxfBiKdIshpvF0EIptFgKt8rEYinSKkeWipFWhVyqkMvV6EY1tlaJrJbCayVirUSslsLLmUA9CgcMgjikz6AWRM+Pgjq/jk86dQGLhHDqPUquXTBlZI2IRtvYPV9NXDjEH+3sOfzrzj/853THqf6jfxw9/vHxn/49p+u0cuQKu/OsR8qwT3aBk91+3miQPZCQTZZNwnmPJqflVMyCko47YxPPulUVq7hqEVUNvLKW2fToqmbRjEUyDyjWMWvDKpwzc2btgrqBWzPySxrarIGz6JCvgOo1t+qqV7PqkGxCmus+803MdA3S3vWZv0FNW4T7EeH6JmB+FIUfx6DnSe92wvssBm3FoQdR6HkG3Yp798rEbok4KEf3a/GdUmSnGNqrka/K5Nt6dK8a3atG381lnxdDb2bTB43km5nETiG4WyF2ivjLYnCnGHqa9W0XgltZ352I824cvhG0bfqtS6g5ZeRDvHEjpUvad5515QS9/ejQ0d/pmaOS8W4Dm2JgjYkn+r0mOQboTfwpA28CULAtElbIpccdWrdaABtkLrUAkNICJknMoysGQUTFKAddmIpJmgVZp6joVVUQVQO3zkWARRJsJpHFFNpKootJaCmFtNK+xQzWygYXsvh8OjCf9DXiaI3wZH3WsE0KSii26Tbt0DH9wDF9/1FN/xH1wJeG4RPm4ZOW4VOWkVOmoROKvs+kvZ/qh47bKF85py+BjDaIeQVkXIHof7s3V4uRpWJ4qfjjtbhUIVrlyHKJWKxElkvE3/rEUplcqpErtehqlVytRNerxAfzz2oxspgN5hBL3KlJI+YUYgkYxSnEgul5oIwWA/WAaMrEGHZIaBbhpHi0Y/LS0d4jv+/+7LeDR/9AOXuo94vfySh93O4L7K6vaOePTJ391CNlizuPuul9EfFEVDZF8sfTKmbRKKxZJXWLoGHmzzpVJZOgahNVjOwFt3oO0s44FE2PbiVgW8Wsi6BmFTV/TYBpJXPOLFgA5LNWccsuWbAIlwD5OqjYQAzXYN01r/46rPnab72Dm7/BgW98xgdBYCsKbsehxxFgKwptx6FnSfhZCnqSgJ6lke20b68S3SlGDsrRgzJxUIk9T/l2c/6dvP/9QvZlKfJ2Lv2mFvu2mfuuWXi/kH1ZCr+pRd/Npg/qide1yEEjuZ0NvMwFXpUjuzViO+N7mPA+iHruRNx3Y9BV3LbgNWbN4qCS46T3SQcuTp3+REHpsfKpU23HKRePWYW0gE0rGOsQjPfCemnEZRJO9LjUHNSsNAvpsEnmVvEAGdMpZ4Sc2rlk0Kfn+Uwir5RKmLhRMzsFCAoeedWnawRN8wSwGAMXEvBiCl5Oo4sJ72LCu5TytdL+VhZfSAfm0thCCptNojUSKmCWiF0GSSYsk5e0fYcNg19qB47qBo9ph47pR06aR07ZJi5YKWeMIyfUA18qho8ZRk+5pq9ArA4vu9PDvIxy/j++7aVieKVCrtSi69XociW6UowsVci1amK1Fl2uRFcr0ZVabKUWXa6Sy1VyvRpfr8bWq9H1MrlSCK6Xyfl0IAHpMrAh5wcyfnvYoc6FwARkjDk0QbPUKaEpJ3sRDU8+3i0ZbZeOdUgpfSJKj4oxNnb5RN/h31z8/X+IJwbpl09OfvXp5NnPAhqhZbyd0LARxkBCSsmr6EUNq2oVNwBJWcdqIvoZh7zhVFRN/KpF3EQMDaei6VS1IP2siT9vFjQtvKaN3wQkNS1r0S5bskmWQfWqR70ESNch3SakuYEYvvbpb2GGu7j5Nma+AalvByz3I47HMdfjiPNJxPU07HhKeJ4mkBdRaCsMPEuiT9LY0xS6Wwju5ELv6qm31fhBJbZfix+Uowfl8F4xsl8hDuqxt43kd7OZb2cS7+ZS7+dS3y1kv2sWflgu/Xmp+G4+8+1C7kUxeDAb36vFdiuR3VJ4p0i8yOMPk/CjNPJN1H0tCLT8tqSe5+WMQUKaerjDwhqVjna6VQI5bQTSiiUT3V6DDDMrjTyKeLwbkDFQs0w60Rd0aFTMYTVzGNLwVFP9SdRqFYybBVRQRo87FZhyKmoTpZ3yCqKtB8wLpHMu6lxMeppJpJVGWkl4MelpJeFm2tdM+xYzgVYuuJD2z6exRhytkp4cZiFsEq980k5v1w2dMIyeNI5+pR/+Sj9ywjT6lXnsKzv1vIVyVj96Wjl0TD141DT2lWO6zcPuhLndXm4nyu1E/4uz9XJkvRpdq5JrFXK5Sq5VY2vV6Eotul6LrdZj/3VYrcfX6vH1Wmzjg+0nH1otRhZSWMShnk/5E5Ah4dZVSE/AJEl4TSGzlHRpvWqBdLRTPtHjlnNU00OSsU56x4m+z38+cvKPbb/9l/aPf9Fz5DfjX33W/8Uf2d2npy98qaMNizuPmUcv+pl9WS0no5yq2CU1q7ikYc9YhbMedQOQz9glM3b5RsC+6FAtg9plj3bOJlkAZLNmUQuQL7kUq07Jok287JCtOGTLdskGKN/wKFddsuuY8QZquB2w3fRqbkHqu6j+Hma+i+geRpxPSOdWGHiA27cJ93PS/TzifhH3vMoguyn4RQJ+lfG/SAdeF8N7hdBBJfa2HH5fib9tJN5WiW9nk29riW8b6feN1JuZ+PfNwrfz2del0Kt84M9Lxe+b2Q+c/WWl/HY++12r8G0zs1+LHtRjB43kbin8shB8Wgg8THgfZ9AbYWAzaJ+HDVmLEOWPgyKabKyH03tBQukVT3TbpWw1fcTEn1BO9mrZ4wG7SkzpdMqZBGSR0/rscoaFN2EUTjvkDJuAKpvs4Q5ctAsokIzqVbPiDknBJStAqoJX1QhZ5gh3Mw41k8hiAllKIYtJz2IKbaX8ixn/YhZfzGLNjH8+6ZtLoHXSm/dbSUCOyCcBWodx9JRh+IR+6Kh+6Kiu70v90HHz8Enr2Gnb2BnjyHFN/xHt0DHjyMkP/5952d0ouwthdUKsv+1p16vRjWpsvUpsVIn1Wmyt+mFPkVhvJDZnEuuN5EY9vjmT2KjH1xuJjXp8pRRazPlXi5FWNliNgHMJtBAA8qg5jZhjoA7WcPIBJ2IQeZRszCgLmuTyiR4VtU9DG2D3fDV4/I9dh37R+fEv2v/4s86PfzXVdmrw+MfT3RemLn+pmeoX9521U9r9jEGSP5yS0xf95oyGOe+QZOTTsw7FvEvR9GgaVumq374GGVcgfculXHPLlwDxkkOxaBWsOyTrDsmKTbThUV91KzY86k1QcQ3WX4XUm27JTUh906u57Tff8lnuIMY7iP4eYrrvNz0O2p4Q9icR5zPS9SwMvIyjLwjPY9y2l0Ze5wK7ad/LjG+vgB9UydfF4Lta7LuF/Ntq/Lv53PuZ9Hez2YNC5Lta/LvZ7EEl8e18+s+Lxfdz2Xczse/ms39drfx1ufxDq/iXpdIPK5W/rlW/Xyq+b+bezCbfzaX3G6mDmcxOJfosH3iS8d2LeW7HodUgMIeYCQXTK6AGzTK7kOaSc0Sj7QYeRTTWMXXlqHiiT8ueUDNHXUq+ij7ikDMFYx3y6T5IL3IrmBragIlPCbv1Rt64QzwdMIoRNTvpVOY96hKqrwXM86RjlnAtxLyLCW8riX6QtGbSu5TBWtnAYiawmPM30/5GEp1LoA0CymGWKCBD5FQ7rU03eEwzcFg78KV24Avd0DHT6Ak75Swwed4xdcE89pVu6Khu5JRl4ryb3glze/3ifr+wDxP0YYL+HzlbKROr5ch6ObJeiWxUiI1adLMevVqPrtdi1xvxjZnEtZnk5kxycya5MZNercVWq4nFfGgmgVQIVwo2VUlPwWeLgbpyGIy49VmfzSmdQjT8oFVh4Y5H7Rpu74Xxc4eGT35E7zje8cnPT/38H/uP/6nv2EcTF48x+871ffbrwaN/Gj/2J8P0oGO6F2UNxMTjGS0zp2OXtbS6mV/Sc+YdkpZLvgBI5uyy9SCw5tUvg9o12LTiVi+7VMt26apDvmQWrgGSNYfkmlu7ASqve/XrkGHTo7nq1V5HdNch7VWn8g6qv4ub7+K2+yHgvt/6CLNtBW1buO1Z1LNNOF+Q4AvC9SLiehmDnkfdrxLo66z/dS5wUIrsFUIHZfLdTHw/H3pXT76rJ/dL5LeNzLta4n09+aaa+LaR+a6R/ctC7oel8l+Wyn9eqvx1ufx/r9b+3Cr9daX6fTP3fbPwvzdm/rJafT+ffT+fe7+Q/Xap+Hom+bqW2G+kXhQiT3PBb0j3zSDQhA0NP5CwyHTjXZCYbuNPTF4+xu45S+/8ysAa1TNHpBN9GtYYpBeZeRTh0CXVdL/XIASkdDN33CaeCgFKm4Dq0/MhFdOrpOtZg3GbIAvKZ8P2CqKv45b5iHM+DjWTyFIKWcpgiyl0KYUuZbDlTGCpEFrO4B+iuHNJtBGDi5g95pCjyikHs8swcso4dNQwclI3fNwwetw0eso6ed41dclGvWgYPa4Z+lI7eNI09pWD1gZzuxFeD8LrQfm9mOBvftpmFlvMB1v5wHIBXy4GV4uhtUroQ2xps0puVmPrtdh6LbZaIdeqseUSOZ/210hPKexKQLoEpEtjtozPFnWr4x6DR8GyC6cQvdBvlprYozbBFLP7FH/wSv+Xvx068bFw6ErnJz+98sf/PPnzfzr+s38eOvqHi7/8yZXf/HTo8K/t9BHDeId77EqIPRgTjJT0nIqBnVVMVQzMebu4Barm7JJ5l2IDsy6D2mVQvQrpNxDDslO54dEu26UbgHzToVgHJBug+mvEsOFRXYMNm5B62Sa86pbfgrVfo7rbPtNtSHsH1TwMWu6i+kdB4BuvditgfRoCnoVc20Hb0yDwIgLuRr27cfhVEn2RgPey/te54EEh/K6W2C9FXufCr4vB9/Xkm3L8bSn6phLbL5HfziTf1hLv6snvZ7PvZ7LfLeR/aBX/slr962rtz4vFvy5X/rJc+b6Z/8ty5S/Llf9nfeb7pdK3C/kfVip/XioeNFJ79firMrlbjT1JYU/S8D3CfTuJtDBzDdTnXFr91ADj0hesK6f0zGELb1Iw1GYTTbN7z4vG27kDF2WULotw0qnkKif7RGPtuEsP6/heI88hpZk447COj5nEfrMk4VLHTKysQ5hzS6uobjbkmI+CSymklUJaSbiVhFcy/uUMvpTDW9lAKxtYSKHNtH8+gdZJqBAAYi4VppoC6D26wS91g8d1Q8d0g18aB08YR05aR07bx8/Yx8+aR05pBo6o+g+bR086pi566Z0Qqx1ldyKsdoT7t3xANQrNJKC5FLKQQhcyaDOLNbPoYhZtZtFW1t8q4suF0EIhuJgPzmb99ZinRrgrJFQKudNefdpnibrVMZcqDpkRo9BvkgXNUreCzek6o5keAER0bt95K48yefnL8TOfnfjZ35/5zU+6Dv32wh9++uV//PPpX/3r6Bd/aP/dv9POf66jdDgp7RDlcl5Nr2g5JQ2tZuRX9OyqnrEASJbcqpZXtQLpl93qNUi3DGrXvLoNj3rDq7/q0665ZOtuxYZbdR3SrbmUN2D916huw6267tVd96huQpprTtnXbtVd2PgNaroL6x/i1odB+zYJbUfAbdz1JOh4FvU+DQHPCfBlHNtJIq9i8F7C+yqFHRSCbwvE+0r8XS3xvhJ9XSDfVGLvyrF35djbYuxNJfamSL6fzbyrJb6tJt6Wot/NZr5vZN/PpL+fy/65mfvzYuH7Zv6HVul/r8/+0Cr9ean+w1L5/Vzmh6Xyt83C+/ncu9n02/nMm0by9UzscdT5JA1tZ7H7cXgj5Jjx6JI2hU/Giju07O5zRva4njliYFMYHacZnSfF1G7hWAeo5guGL1rEk5KJbkTLkVHaNZM9uEmC63luBd0jmvJp2D68cquOAAAgAElEQVQFNWJkJM2cDMAruCUVRDMTMM5FnYsJ+MOk2UoiSynfUgZbymAr2WArG1jK+OdT2HwSm40jxYAt7lT51HQ7vV0/dNTQf9gwcFg3dMQ0dMI8ccY2ec4xdRGYuminntOPnDBRztinL4O8LlTY55cM+IX9fkE/Iuj9m28bVCVQQwYz53CgFAKqpLtOumajnpmop5GAZpPwXAqZS/kaMWgm5qmFnRUCLIUdxRBAgmrCqSQcijhswq1yxCBG9EKPmiuj9Cgn+6z8Ca+SA4im2J2naVeO0y8dnzj3+YXf/PuJn/3jyV/9S/eh3/Z/8ceO3/wr7cpxxvmPPdwRz1RPVDBS1rCzEmpVy6hopks6+oyJv+CUtNyqZVC95tGuw8YFu2QdNq559OuQbgWQbUKaryHVNVBxDVTegNTXQc2GQ3UTNtxEzDdR4x2/9Y7PdBs13YINd2H9fdRwP+R8iNu3ws5twv2MAJ8S0DYJPY24nxHQU8L1IgK+TMCv0r69OPI6jb3O+PfSwbeV+NsS8X4m9a4ce5OPvCtHD8rRd6X4myL5Jk+8qaXeVMg3xch+PnJQib+vp76fy72rp97Xk+/rye8X8t/NZt43Et8t5L+fy/11pfrtQv5NI/1uLv3tQn6/Fj9opF6UIq8qoZ1i6H7QspWCHqeQW6RnJWCrw6acS+NX8YT9FyhfHWJ3nuD3nxs7/Sl/4LKGOeZSchXUXmrbERGl0yKkgVqBWTJNurS4VRZzKYImoV/NQJXUsJqWsnAyNm4OEGZd4jKsaQTNCzHPYsLbSsJLKXQx4V1KIR9yHku54GLO38rirXRgIeGbiXoruCPhUmIampPVbR4/Yxk7Y5k4Y546b6VddDLa3ZxeiN/v4fW6Ob0As8vB7oTEw5iSGtQzSCMzZJgO6afC2skfOfPoObCBh5h5AauYcCoJt4L0KOOQKgZpErA+jZizfmvKZ0kiphRsSMGGJGxIePUJry5sF8dADW6RRr3msEOTgM120aRiotMtpft0Ah2118AaZXSeFAx3dn32y7Y//ecnP/kfh/7l/zr183/+/T/+n8OnD5382T/0ffJL2pmP9INnw4rpAHswIaIU5NSagVlUTJTU03OAeNYmXHIrW5BuxaNd8Wg2PJpVRL+BGNa9ukUDZ9UhX7Ur1l3Kqx71TdR406u/DRvv+sx3EOMtt/IOor8N6+5ixrsB6z3MdM9nue+3Poq4HwaBrTDwJAQ8jbifx6Bt3LodsD8L2l/GvC+jnt0EsptAXsXQgxT2OoMf5CL7OeJtkXxTIffzkYMC8aYSPSiRb4rkm3L8XT21XyTe1hL7OeJdLfVtPf2+nvzzXPa7Ru5dNfmumnxXS/zQKr6txb6fy71vJN430t8u5N/P5/Yq8YN67M1M4t1cdn8u83omuVeLvSiGnhawlzXiURK+EXYtBawJowiWTMn6LsiHLitHO1jdp5STfTr6oGS0XTbZp2WNSSk9kvFO3CqzC6huJRsz8ONutVNCDZrFHjEVk4yGlVMVVJdziopuecmrrvn0zaC9SbgXk8hSEmkl0eWEt5VBlnOB5XxwpRBezoWaaf9i2j+f9M3FkUoQSIHqoIEDiUdd7B6Q3QVyeh3cfrdgwCsZ86uouHoS105jyklIMoYoJoJ6dsQmjDsVSVCZAJUJtywJyn7kzCQes0oodhnVqZyGtEyvjubVs2EDBzFyETPHZ+b7LALMIkL0PNTE99uFXiMXNwswAztoF2MmYRTUp3w2K2dUP90nGm6zCyheFccunLbyqXra4Njx33R9+vOBU5+c+uU/ffWrf/7tP/yPz/71H87//j/a//SL7kO/oZ76WHDlC0RICfKGcVZfUjhU0kzPGJhl9WRNy2iYeQuAcAXSL3nUa17dKqhZ8+o2UeM6qNqEtVc92k1Qfd1ruO6W3fBqb0Kam5DmNmz4BrXehk23PLpbXu03Ads3uO1h0PkoYLvntz7C7U8jzoe45UnE8YR0bUe8W0Hn06j3SRjcClifkc4dEtpNIDtx6FUS3U/69+LY6yS6lwkc5EL72eCbIrlfju2XQm+K5F6ReJ0NHpRjB8XI21ribS25n4+8zoXflcm3xdAPjey39fS7cuwgT+7nQm+K5HfzhXf11JtqbL8WP6gn92uJg0bqYCb1djbzZi55MJt9USKeliLPy5HtvO9RCroZtm2EHPOwMa7jGKcHLfRhQedZwm2xCqbZvZc0jFEdh6qiDcN6sYo24FIwvVq+mTlkYgxUg66kQ4nruJiOh0oopFmQMvPzoKICKWs+3YzfOBdxrueDiwnvUhJeSiFLKWQ541/O+pfzoeVCeKUQXsoFl3LBZtrXTCLlkCsDGyI2oV81DUtHveIxWE7xq6b86qmQgRW1CqOAOOqQROySsIkbMgtJpzIFGwsBWx635XFbAQeyfuuPnEkn22XT7SpGj4HTb+YNA+IxQDLikIw75BNOKdWlokFqhkfDcCimAPkkqKY7xGN26QSoppOgKmSR+c0iUMVU03pt/HHpeKffINJN9ctHLlDPfsTvOc/puzBx8UjP57+mfPXpsZ/9r+O/+KcrH//iwq/+6fB//P3hn/ydqO+iousEOt3rp3cnxeMlDaOknq5r6WUtvaKj1/SMpkO5huiX3Joll3LNo12HdBte4yZs2gDVG27VDVC56VBccym+9upvweZ7mOUuYrmDmu7j9tuw4SakuemS3wLEDwK2hwHzo7B9C7c/QLSPfPqtoHUr7NyKuLYjnicR13bYsR20v4x5duLwbgrdTaKvkvCrJPYqie1n/a+L4YNy9CBPvimSr3Ph1/nwm0piPxvZjWJv8uTrXOhNkdwvRd/VYm8ribdF4l0ttV8iv60m3pVj39bTe9nQq0zwoBR5U8/sl6P7+dCrQmS3ENovR1/XE6/r8b1KbL+e3KvG9+rxnTLxJINspbz3E+BNwrmG25J6rk88heuEKdBoY46YmUNO8TSiFUQhS8RlhPVS1CgnIVvIrsRMkno80IiiEbssC5sjdlkriwc19IxLVvWZyrC6EbIshICFiH2RdCzFvaspdDWFrubQ1Sy2kgus5kKrxchKIbScD7Wy+GIGm0/6ZiKegs+ccCmDBlZATw9oaUEDizBxCRs/6hClPMosos/AuoRbSQBSwqlIQro8DhRJTykK1WJwNQpV4/DfOJu4IKdeFI+fk01cklHPKafb1NNXlNNtKlq7lt6lprerGN0aRoeBO6Lm9MvpHUbOICCfBGRUUMOySyZxqwQQU1GtADWIjJxh/WSvktpFuXAYENMlY53Dp34/fOwP3Z/89Ni//13bxz87/9t/v/Cbf/vqtz/pOfRb4fAViE8JSqb9jN4QoycrHq1qp2oqSkVHr+gYNS1jzshsOcSrsG7Nq1mHlCugch3WX4N1qw75mlt+DVTeQLTXXIqbkOYuYrgNqu+glruo6Z7fehWQ3UGMt7yGTSv3plN0P2C7jxkfYtZHmGkr6HiC254EgK2gfZsEt4L2R37LYxx4EgafEe6XCXiHhHbi6G7Uu5uAd1Po6wz+OhfcTSCv0r5XSexVJvC6RO5l8Z2Ebz9H7Bejb6qJgzLxJh9+W0seVJIHBfJNkTzIkwd58k0xspdC90vEfj60nyf385FXhchOCtvJBvcrxMFM5nUt/qpM7pbIF4XwTpl4kcd3q7Gnef+zfOBxyns36r6ZRFdiyGIUyaBWWMVSUbqEQ+dVk70G5rB0rMMhnkS1/ITHHAHUUY8lCOj8NkU24CyFwEYabyT9JKDCTZIsammm/fWArewz1Hz6Bm5ZioHLSWgliaxkfBs5fCPnW83ja4XgSiG8ViJX8/hqHl/O4AspbCbqqQRsKUgTtQkiZi5p4xF2UcwuTNhFCbc0A+vyPnPWZ00jRtKtiIGaNGIuBO1lAqrEvbUkWk/6Kwn/j5wpJi8qJy7optq0021aWpuB1m6id2rpHQZGh3aqTTPdppm+opi6rKX1wFqWzyzUMPpVtB4Dc9AlpTnE0x4F26vlBSxy3VSvitLtUXEMtEFO18mpy58JBi6Mnf508Ngfug/9ZvjEx5/92999+tN/+vn//D+6vvzT2MlPmec+l3Ue8053+WjtBLe/JB8vSseqGnpWPDZnFbYA8ZJLvuSUr0CqFY9mw6NcgzQbsHYT0iwDkhuo4Wuv5gZiuAVpb3r1t0HdDbvsPmL4xme+5dHcgfU3vdq7mPUOYriNGO4FzA8jwAPMeM9n2goD24R7J4U9JcHtqPuRz7IdcT2JAFthxzbhfkF6duLwywi4GwV3SGg36t1NYq9zob0svpsO7OXCOylsJ4Xt5yP7+eB+Ofqunjqop94UQgdlYj8XOigQe5ngXtr3thTdzwb385FXqeCrbGg/H9rLYHt5Yr8a3yuRL2K+lxn8dYF8XU+8KhLPc4GXhfBOPvi8EHpZijwvBLcSrkdp770oeJNwzsP6slvrZA57hJOgZJrXfc6r5OhZozoWRTU9pGcM41Y5qhWQdqVXycz6bOUIXIv56nFfxmvyGQWoikZaBClInXHJGgFLI2BaJJwrMfdqwruW9m1k/esZbD0XWMv514uhjVJko0isFIKrebyV9S9lsEYMqgaBLKxJOCSkTRC186M2QdQhijpEcZcsDetyqCmPWTKoMQaqPnBWxB0VEqol0Q+c1ZN/40w7fkZH+cpIPWuiXrBOXrQxrlhpbTZGm53ZYWO025ntVmaHhdFhonfq6B02Tq+D329l9brEo4CE6jcKSEAJcEcMzGFIxhQMXpKPXub1nBEOXZaMdkxdOtZz9Hf07rNDJz4+8tO/7zn22Rf/+Y9Dpw6x+i7RL33Baz+q6j0NUdvR6Y44r6+knKprptKi0ZqB2bTxWzbhOqiat4tXPLplUL0BqVc9qkUTbx2Qr7uU1zzKm5jpBqy/jRhvo8a7PvMdUHcXNd1FDbdh3R2f4Taqu+e33vNb78Dab2D946DtIW55FLQ+wm23AcUT3PEyjT0lwadRz1YUfBLzbIWsT+OerbDzZRx9SbqfR5wvg64XuPNlDNlJ+V7GPM9JcDeFPovCr1L+3ajnVQrbK4Rf58Jv8qH9bGQv5d9LYdu443nIsRMFX6cD+/nIfo7Yz0eeR+FXefJlwrebC73M4DvZwF4lupv2P8sGd3Lh3RLxshB+ng48zWAv8qFnJeJ5hdjOYk8yyL24524MvBqFZhBTQMZQDV60Mkf11D4rZ8wppcsnesRDbV4V16NggQp2AjLmcQ/pMYYAdRK2+owSv46bQ8xhmzRpF5W8ijwobwSMNZ++SbiW0t75mOtqFtvMYesZdD3rX8v514vBjVJkrRRezQdXCsGlHN7K4osxbz3szCOGmFNM2AUxuzAGCEmHJA6IEm55Btbkfeai35pBTTFQEwM1KcRYDrlqMW8j6ZtNYfWkfyYV+JEz8/gZ69hpG/U0MHneSjkNTF5wTZ23T50G6Gftk6cctIsO+iUHo81Bv2KZvmCmXTJMXwSFw6SNj2pYmIatmeoChJOGqV4Nrc/IGpINt8koXbTOkxOXj/GHLvYd/lX/4d9TLp48+8t/GTnxyef/9r9Y3eeGj/2RduYjWdcxYKIdHLlE0LtT4pGCeCwnGSspJufM7KaNv+iQNO3iNY921WtYcatX3ep1ULXmVt2AzTdgw3WP7rpbedOjvuU13IZ1X7tVd1HTbVh7L2C/DevuoKYHuOMbxHjfZ7qHGh8ELI+D1se47TFu2woDTyLgVti5TUJPo+CLrH87iTyJebfCjq2QY5twPou5n0fczwnP85DreRB4SrpfRKEXEfB5xPUiCr1IoM/jyG4C2cuGdrLBF1HPfj60lwnupYO7Sf+rTOBl1PsUdzwPOV/G0VdJbCfh28mE9rKR3UxwN42/SPtfFSIvs6EXGfxZyr+dCewVyRf50LNc4GkK3s5iT1LodhZ7kvU9iEP34uCdGHQtCi6GgKiW5xVOevjUuFPrkTJRrYjff8mj4uI2TQq1JxBrFDSTbgMkoydgI6rl1cJQGgMgndApZwZN4gxsLCHGhbBjkbC3os75sG0z41vNoZt5bL3g28j6Nwr4ZjlytUJslojNMrFRJFYKoVbW30wiM2FnwadPuOQxu5C08WKAKOoQJRySJKjIeNV5zJTHLDnUFAPVMVCT8VmKYVc9jjZS2FwmOJMKNDJ/0zNw+jJIPeuhXYZobQjtEsJoRxiXUdYVhH3ZM30GYbXBjEswsw3mdHmYFyBWB2lkulidmIqOapmETWYTjgv6v7ILKPKJbv7QBdFwG3/ospY+2PnRT7oO/YJ64bCGRTn/x59SLp1m95ybuPDl4NE/0M4fYV8+Yh1rwxi9Ye5AnDuQk1NrGlpKMjprYMwZmfMmzoKNv+JWr4KaFad8za1cdSo2nLJVu/hrSH/Do73h1lx3q264tLc8uq+d6tuI8TZsuIubb7rldxDDTZfiG8T0wG9/GHDc89keoMaHPtMjn/Whz/QIM28FHVsh21bItk04HwVtj4K2xzjwOOTYClof48B22PEEtz0Pu5+TnqcE9DwKPYt6toP251FkNxt8FkNfJnwvM/hu2v8y6X+dC7/KhnYS/r1M8HUGf52NvEoFdhL+3ST2KhPcTQZ2YsheNvQy6dtNBl4moFcFYicb3IpCO3n8GQE+i8HPU8jzlO95Bn2agrfinu0cvpVGHyWhhzHobtT9TdyzgduamClnFqASqnGyWzfRDXAoDu5EzKlpkAjpNsTcxhhkhbWiYggk3QbMwCedaht3zKtkJhHzTAIh7OKETVjyqFaT3rmgZSXuWk9Bmxl4M+vbyPo38thaPrBRwDdK4asV8mqFWC+G1ouh1UJwNY8vpNAZwp1HdUlQQQKiqEMUdUjiDmHCLoq7ZBlYU8LMRb85hxpSkCYBanI+80zE00j6ZrOB2UzwQ/3IGcy4DE2exRiXMOYVlH7Rz2oPMC/52ZcCnMs++vkgtwPntuOcTj+/C5cM+YR9uLif1LMwDQ3TMJzCUT2ty8IdFQ63iYYvqSZ7ZZQOypmPJts+Hzr1h/4vfiefHr782a8Z/VcobSfO/vpfO/7479zeMyNf/kHWd8E53R1gDoZY3Wl+f1E6mhIM1XT0OR1jzsxZdkhaNuGyQ7IKalbc6lW7aB1UbILqdZd6w626BmlvI8YboPKWR33XZ/4GMd3Dgbu44w5svIca7/rM93y2e6j5AW58EvNuRTwP/bYHqPG+z/bQZ9oKOh6HbI9D9gd+w+Og7UHAdt9nuYcaH4UcjwL2xzjwJOTcCgPPSfeTkHM7aH9Kup5GXFth5/MY9DTi3g67XmbwnRT2IoW9zoV20/irTHAvi79K+XeT2KsYvJcN7ab9OynsdYHcy4ZexdBXcWQn4duKIq/y4d00/jwGPUui2wn4QdjxhPA8T/mfxLxPM9iTFLqd9j3NBbaz2JMcdp8A7sSgu1H37ahnFbc2fZaMVUaapE4exTDZa5wehMR0n06Y8zlyfmfYrqkQKOnSxjwmwqFLQBbMJEa0fJeQEnXrYk55DrOUEW0zaFkkgNU4tJ6CNlLIRha7msc3ctjVgn+zGLxWDl+tEBvlyGY5slYIfqhmEqlHXAXUGHfJInZR1CEhAQlpl5IOUdwtz8Dagt+c91sLmCkFahNeTQ6zVEnPfMrfzIXncvh8Fv9vzvycbh+jDee0B9jtAVZbiNsRYl/B2VdC3CshRhsh6AwLOkhRb1DUHeR2RNXUkHo6auETBhampjl4ww7xmIbWJ+g7p2cOioYu0tqOyIYv9n3xm+HjH4lHrpz7+Ncy+rhotLf/2MdDpw8PHv/dpd//dPiL38uHLrqmu8LC4ZhgKC8brygoaeHwvIk9b2AvmHkth6Rll7ScsjWPbgmQrgLiDVB11au96tWu2UTX3YobkPprr+a6S3nLq7+DGO8hpnuY6aZLed9nuQsb73gN3yDmu4juvs/8ELc/DjofBhz3vMYHoOYR7t76f4l6z+ZG8i3N78sotIpYxa60Wu1odu7cMbdvm6rqcrTwhg4ECG/TJ2wCaZAJl0h4b+k9WVW08ABNFVlVbW5rVh9FL9g9G3HeZES+/MV5/ufJk88/RTymiIe4/zFFPQjBu5j3MR26i3k/Jf0PCe9jwvuY8j8KgYdk4CFJfOIDn1PE50zwS4Z5FMi7hO+nQvinPPNLKfqYYn4pxX4uxn7OsV9TxC+FyK9Z5m/l2P9opH+rJv6tLvx/zdT/W47+lo/8rRT7H+v5f6unfi1Gf63EfmskHtOBL2X2cy70tRT9qZH6XIx+LoXvs+SXcuQhF3ooR+4KzMcK97HCDXNkJ0ueCYHDuD/nNsccmphLl/U7rTPPmlF/2LZUDeNHNWG/lEgREOnQNYUwZV9JEUDUYw1YF2n7ErLwtsoge+ngXtJzmPIdZ4njfPC0EH5fDp+UmQ/1yEU9elFPXLSEp052uZ7+0OA/NPj3df6oxO1kyGbMU6IcOcKUI6z54B8VstVZZCPh20j61nl/lQGrLNyKe3dy4cMKf9JMHTeE44ZwUE/9kbOnn+a1r9KGqdTaq7TuZcb4Nqt/k1l7mTVNZXQ/5kxTWdPrrPF1HpDVvasZpzSPLKddshS4mHLr/Tpx0KyyyX40iX4wi34wS16I//E/iP70H1XP/6x++U+y539xrog1b78xyV5K/+W/zv7Df5T80/+19OM/r774MyJ7mTSI8/r5unOx6VBsAIs78MqhR78LLp14re8I2xlpP8I1H4LWM7/5jHCch4BzwnZFOS8JR4909RmoGwIGHDwKw+MIPmbhmxh+lw5O4viEw+54YsLhkzB8lwzeJ4P3Cf+nWPBTMvQgkB8TxMeI+zER/CyEv2SY+wRxF8HuoviYRW4j6MeE9yFJPKZDnwvMx6TvY9L3yPvuI/BjOvCQDH5O+j8LoZ9y7Jcs9VOO/ZqLfs2zPxUiXwvs1zzzNc9+ThG/lrjfqonfSpF/q6d/LSb+Voz+Vkr8WuT+Von+UmR/Kcd/Ksd/LXFfc6GHZOBLhftcYH+tJb/U4/eZwEOZ/VRkH4v0QyXyqRIbpwJ3pcggRwxK9PuEZz+KVQlXAtBn/S7CtEBbljIBKORY4d3WUtibCSK1WKDC+koRIkmAhWgAXpUk/QDhXKHtSymPqZ3AN+P4VsK9zXt2Be9+OrSfJQ9y1GGBPCmxh0Xmaav2pBQ+LkeOS9xhkT3Mh3cyZDvhq3FIPuTIEpZc0JojLPmgNRe0lihHPQK3E9513t9OeOocVA0DrbhnM00dlmMndeGwnjyuJQ8af8wBKfOcsDaVNcwkDa9T2pdZ4+u84XXWNJUzTWXWXmUtb/PmtznTm6J9rmCdyzjmUqCiAMpTyEoEWODdax6tBF54C6heaV7+ae6//28z//ifZX/9b8vT32pnn0FatV78EtYoxP/835Z+/CflN3+v+O7vl5/9CVa8CSie50zKoknUsivrFvEWtLiPaw7c2n1Ec4TrD93aU5/5PWE58RlPvYYzt/HMaz4PWM+9hkvCdk0AAwbrBhzdkHPAoOMI3iddN1HfKIwNw9Bd3D+moQkD3XLofdz3UQjdxn13nOc+7nsQ/A8J72MU/5oMfs6EH9LMQ5q6j3tuIthNDL9L4Hdx9yeB+CiEHlLkR97/Kel7SNM3Eexj0veQDD6m6a959lEgv+S4z2n6a4r5nKIe0qEHgfiaYX4pRX+pxv9WT/7WTP9cYf9WSfxW5n+rCz+X4r+V4z9lma959qc8/VOB+5pnfilxXwvsz9X4l2ricyHykGc/lyMP+dDHHHmXJR/y3E2evsmRt3n6rhTuZ4PdbPCDQBylqBSy1mY9BQKqc54CCW1loxm/q0gh+SCYDUH1iC/PYBy4VmQ9FGJK0KjfoclRSMiiFvy2GKLdSBFFylENA1UWrEXQVtzT5r0bvG8j6dtMBtrJwKYQ2Ez6NnnfOu9p8/52zF3h4BLlyBPWlM+cJSxZwpoLmnOELR9ylGigxsF1Fq2zSIl0FilnNYKtp4N7xehBJXZQie2XYwfl2B95QQ5pxjSds82nzVM505uc5W3W+DZneZu3zOQMr/PWqZzlbdY6lbXOZEyvM1ZRziXjzbNZ31oMWWas6rBLaxc917z8s/yb/2PhxZ/UL/9pZer7NdFzGrLAGoVraW5t/hW4qv7x//xf1mafG6a/M039FVG+ZZani3Z1xSqrmsRNm3zLrtoB1fvI0oF77dCjP/XqjnHNCb763md+7zN+wNY++E3nfsslYbvwWa791uuA4zpk75BAJ2Drkc4xiw0p1xW+1gvYxiw2DsM3Efcth05o6DbqntBg32saheFbDr0JAzdR9CFJfC4wj3nmIcd+FEI3Mc8NC484+C7mvo3jdwx0S4J3NHwf931MEiMK+Zjwf+aJMQU+COSjQHyMuR8E8iMf+JxmHjPkY5r+qRz/mo/+mmV+LUR+qyZ+LjE/F5ifc9SvBfanPPdLIfJLKfZTnvmSoz9nmc8F9j7ufkj7v1a4n6rc1xr/KUt/LnEfi/RdJjjOEPdZ6i5PTvLUMBW4LbPjYriXJS+z9F7c16CwQhDM+p3ZAFQNu5s8XWK9hSAsuK1bxfhmOhyB9M0kSTo1joVZPgAkCDjmtbKwjrSqaGApimhYcCUMa2LoagTT8R5t0mvkfaao18D7jEm/MeUzC15D2mtOeQ1pvyXp0Sc9xji2Fse0UUTD4zrevSZ4DYLXkPIZs4QlH3IUSGeBfOp29koYrsc8rRS5laW3c+xmjtnMMb9zVgAVWYckD8iLgLhgnc0754uOuYJjruAUF6xTBcd8wTZXsE0XHPM5y2wJUGTs4oR1Putbi7pUecKJaeYdyrfLU9/o5r61L8yL//Jf5/7xP/ksGmBhFtNIUK0C1shEf/kvDrVYN/PMuTC/+uO/xBwadnW2YFVWLZKKWbzhUK9bpVtO5bpdtg0tHrpXT/3GQ9zwLmA+gFTHXsOHgOW9z2Eu3BYAACAASURBVHhJOC58tmvCfkU6OrSrS0NDzjsII0MO6hK2IeUaxX29oGPIIGMWu435xzQy4dAxA41YaBhG+hRwy6F3Me/Hp4NXlv6Uoz8mA3cJ323MexP330Txmwh2y7lvGHhCgLdh9GPMfZ9w3yU8EwYdE447Fr2Nez/ywc+p0KdU8EGgvuYjD2nyIUd9SoYek8EvMe8XnvilFP+tmvy5GPmaIr4KoS9J8td8/Lcq/yUXfsxQHxP+r3nmLuF5yFEPOeZrKfK5GH0sRD5mqJsEep8JTDLEfYG6zZO3efq2HLmtRm8K1KBAnQv+bQ7ZEygBNp03M1WOuN4qbybJpNe1kWbTPmccMVZjod2iEHZpUwEXpBE7Fmd9ZrXPupAkQcqxFHIueg0St1GCG8Ruk9RrUxB2BelaJBzqgFNNOFRBh9pvUwat8oBNHrIpQjZF0CoPWuU+izxokwatiqBNHrKqKMdC0K5mHIuMa5EBFhlohYOWWWghii7z7rVUwJ5nkBLrLkU85ainFHH/zlkZkmed4jwgz7lkZUBSQmRF51zRKXqqEiAugZISKCshspJLWgAVGYcsCy/GQZXgtYQsSofqtUP5FliR+KwrU//Pf1B++3d21axjYS5kWbAr3ppl00uvvoGWpbrp5z7TArKqxBZF9Jq8AGraiLZiFFXNkpZF0bbIt10Lbati32vYhZZOfZZ3AeuRR3+M6k58xndew5nH9MFtvnBbzt3GC7+5E7L1WaRLgb2gvUc5z/3mq6C9R7hGYXjEYSMOuRWCY9Y9JKFRGB1HkDEDTjh8kgiMY+iYRUYMdBPBBgw0iuBjDruNem6F4JjDbiL4fTI4CuNjBroLIw8Cfcf7JyxywyIjEhgz0G3Me8u57+KBOxb9lAh8TAYmHP5RCH0UiMcU85Dw/JQJfUkGfypFfi1Ff8nQvxbiX7LUFyH8twz7Uy7ykAp+zlK3MWwSRT8Kwc9Z6j4dfCwyD8XoTSp4mwjcpAI3CXyS8kwyxF2Bui1yt6XwTS40zAS7OfqYJw7TdDngSnlshRC8X0wdluIf1kvNqL+V5CKQfjsfj7tt6RCUp9EUieVZAtFK/JaFpkDVEoEobqZQg0nxwqJ6ZV987Vh5C2nmwNU5SDsPrc1B2mlYNwdrZyHtPKIVIbo5SDuH6cSYdg5dnUV1c4hOhBtEmF6EGyW4QewxiT1mmccs81rkbqPEb5L4rQriaRsDWWVRI4vrWdzEYfo/8hwd4pxttghIioCiDEkLoKzgmCs6Zou2uZxttugSF13igktUAGUFp6gIK4vIYhZdqlLOsF1JOxeDlkX1i7/DDar5//6/rrz+l6XX/+IzL/j0KsP8D27jklHyVvH8X3TT32P6RfWLf4WWxLa5ZxHzomCUtjFdzSqtWSTrNsW6Rb6DaI68hk2r7JiwnnjNB9DqMWY4xnUnuO69W38Eaq68tg+Y/gOiO/dorwnTZcDSIYGroK1LOnq0qxsCrv3WIQONWWTIwJOoZ8xik4j3Nu4d0q4R555w6IhFxhwyZOCbGD6igRGNjDhkzKJ3nHvMeUZhdBLzjCPuSdR9E8Fvor7bKH4T80w4dEwDN2HsNgzfxfwPAnkb89+x6C2L3UY9tzH3XcL3UaBueeImin8SAp9435eE95di7GuG+rXI/VKK/1blv2aoLxnmkfd/KYTvk4HbGHbHe+8T3o9J76cs+ZhlHtLkfTp4kwzcpomHMjdOB27TxF2Jvq1GbkrhfiZ4mSbOs+Q+T1VoVECNxRC0nWI2M+xuIXFSz35YrxQYNwfqOcgQtC5wuJl0aXMMRiEWn0VNOpY8erFD8cIqfeY1yyzS70zSbyzSZ1bZ9xbFc7PyhUX2g1n5wqx4bpK/sChfWFU/mhXPrapXFtWPFuULq/KVY/GtffG1c+mta/mtc3nKufzWtfzWtTIDaGZh7SyimXtCFtHNwToRbpShRgVqVWEWlc/+x/5ZwTldcM2WQHEBlBUgSREQF1xzedts3jqds03n7TNF+3zeOZ9xiDJ2cT2gK2Ar1TBQJMy0Q80BK36TwqZ6u/z6H+T/+r+v/PiPwMIMrpVBi9Ne46LXuKSbe+HWq1nESjq1FvHr1Td/pS3LaYcma5LVHOqSWVy3SNs2acsk2YKXtsHFfWzllDDtOBe27Kp9YOkQ0RwBi4euhSOn+sSx+A7TncIrF37jGbJyHXQOOawbhq/85iuvYUBDYxoeMcgkDE8i7lEYHrHeMY2MI2ifQTpB+yDoGNHwmIPHHDyJIAMaHEWxMYeNWOSWw4YkNGSwMeeZMOiQBm+j+G3CPwnDkzB8yyETGryLYEMSuol67iL4bcx/y2G3CeIm4r6JeW6inhEFD8LYpxR5z3sfBf9HBv7EIF9SoU+870uK+MQHHoXgp5jvUQh+yVIPqcBdzHObwMcsfC8EHsuR+yx1nw4+FOhR3HsTw29y1CRDjNOBm2xwkPb3M8FxLjjMkZ1S+CgZWA/Dw51qmcI3ksxxLVVgvEfVdO+gvZ1lG3GiLdAJxExYlqKYmbAtJf0uEtC6lC8g1TP/2hy69AZceAGpn8PqH5CFZ7DyGaj4waX4waV8BqpfgMof7fLvHcpnDuVzu/yZVfatVfa9Vfa9Vf6DXfHMKv/BpvzBKn9ulX1rlf9gkX5nU7wwK55ZlC9Mih8tihdG5Quz6keb+pVl4aV18bV9edq2NGVf+uP/gJxtNm8XFQFpCVYUIXkJVuRd4pxjLmufzjvni05RwSXOA/IKulDzrxbx5XLQzNtkKWQp5TNFoVX3moSwLVhkL3Rv/qyb+c61NIeqZwH1tNu44FTNGiQ/+o0LfqvWIn2jm/khChuB+e+yLm3eqmxCmrpNVjPNt23Slnl+wyHdRVZ2oYVdQHnkNewDCwfg4hGyeuhaOvaYDmHNKbD43qt/j66+QzQXuO7aZ+5TUI/BOn7HgHR2ArZeCBgyyE0Eu+P9t+nQTdQ3iuDjCDqOooMw2POZJixyE3F3A+Y+Ye+HkXHUPWDRIQVck0Cfxgc0NvQ5+4SjR0JDCrjh0DGL3cTwj4nAJAwPSHBIgf0gMAw4BkFgEnXfJAODqGdAASMamMQCN0n/bSLwyAc/Rr33Ec9tFP+Sox8Ecsxi94LvNu6+49y3UfyORW7j3lEYn0Td97z/TgjcJtBPGfIuFfqYZSZpchRFx2m6l3BP8tQ4Hbgp0JMcMyrSV3HsiEPeZaiTLCeg1pN6eicbKbPuMu3uHbT2ivxeUdhOhbM0Vo0QlZhPICFgccpnWSyEPWFEHzDMhvTzLKYljKKgfj6gm/Xrpj2rUz7Na3z5R3zlDb74I7rw0r3yGlt+ji4+R9XPENUPsPxbWPUMVj+HVM8A9QtY/RxW/QApvgPkPzhl34HK7wDlC4fiR6f8lVX2rU35vVn6nUn6jUn6jVHyF4P0W73on/WSv/7BmXk6b5nJ2+fygKwISAugLO+cf7qOM2N5m7NNZ+1zWft81jpXRFQltyYPqcu+tZxXWwpa4tiac/ENohUtv/4H7dx3dsVbaHHWMP0dqpEuvfwnveSVSz2To324VmZXS/xmDaCaCWgkkTVxziqvA+qGTdW0KxtWSQtQr9tl207lll22ZZPuAEt7wOIeuHCKr+46F44w3T64fAAunvss7xHNiV19Bq5e4Mau19wJ2Loh5zVhuyKsAxbtM/AojA7j2DjqvuND46jvJu7vh2z9kG1AgwMaGITBHu0asOgkinVDrgHp6jPwIIyMOKRHuYYk1A85B2FkEIaGYWQURocsPGaREYeNOXwcdQ9ZdMi6RyzUZ4Ae5RxHvV3SNQiDXcI+jCA3Mc+AhidR903Mc5tw3/P+EQvdROBJBBmFoX7I+ftcQkITDr3j/eOoexz13vPecdxzKwQ+Zqm7dKjLwP2QYyL4Jxn/bZ4eZUPjHDHJU/1M8DyBnwrETjxYJZyHhXgzTjaj/irn30qHN3OxbMBVDEEFCmecmmLYwyLmEGTwmlS2pXkON8e9QD3hy5CuSgxJenW8WxdHV+LQUgRajAALYVBNOZWMU83Y5KRFHDKLSLOE0E8HtG8D2unA2oxfO0UYZwLat8TqK9/yS8/Sc+/CM8/yS3zppXvpFb78Clt6iSy+hJTPYfUPoPI7UPk9qPzBqfirU/HdH7ppnc3Z5gtOUR6QlEFJHpAWXJKsfT5nm81ZprPWubx1NmudKaHqnF1WwJZz8EIZXyn49IWASfCaeK8Z14l1M38xiJ6jOplL/gpbmrXJXzuUb5EVKenURiCDfWE+YNG4dUpocZY1LUbWpAWTrGqTN0yill3ZtMw3bfItQN3Qz7Qt0l1oYQ9aPkSWD2HNHrB0AK0cYyuH8PIRunKK6U6ci2e4/gOqvwxYLjzGD5DmmrBf+SyXAUvHb+kFraMoOopgE947iXluYp4hiw7C4CAM9CjnIAz1GbjPgH0G7tLQVcDapaDrkOOSsHWCjm7INabhXtDZI1wDGh5x2IDFxxF0FEaGHHZFOEasu8fAAw4b0PA46umx6DCMDVloyMH9MDiO46O47ybuHXP4kEGGUXzEYaMwOGCAGxaZcMgNi/RDtpuEf8Rht4JvyOHDMDiJY8OYexDHhhFoLLjvC+FRMtBhXKOUf8Tjo7R3nA6MC/QgH+ynPJ1M8DSGn6SDm5yvSkI7KXonE27E/K1YoH+4Tjt1KY+lSMKCzx6FDSXWW4kTIVgXdGgCwGqew9sZtpkKNQV/NYFXY+5KFC2yUJZx5RkgzwA5GsjRrgzpyAZtmYAlFTAJPoPg0QteQ9KjT3r0PK5LotoYsMCBC5xDxdnkEbuSsyvDVjlrl5NmkV837Vl+5V147lZ/i6u/dSu+xRTfIIpv/uhnlrmcfbYASPOgvAhLS7CijCnygDQPiHMuccEpy9vnco65nGu+CKtL+FIeUuRQdZXQ5/2GNGGN4oYworerp1em/4ppRObZv668+fPyq390KqfcOmU2AK3NPAtjTlgjB1RzmEZGrqkEs7JgUVSs8ppV2rJJ66b5tkPeNos2LJJtl2rbpdgFlw6R5T2Xes+1cIisHiErp/jaCaY7ci6cotpjSPPBY7j2Wzt+x4XfdklYL9za65Dlym/qBowjDu77rQ/pUI9yDlm4Q9t7tKtHuzqk85p09iiwy0EdCrxmoE4IuAo6ujTcIYELv7lHAd2AbRTxDCigT4G9ENAjXdd+yzVp6zPgkHL1POZrv7VHA4Mw0qNdXQrpE66biHfIugdhZBz1DzlsHHVPYt5RBB/HvD3a1Q9DQwYacuCQck1YeBL33iR8owg+ZOFbIdAPY30aGMTwEe8exKB+3HuToSZJ3zDhGwnEOEtPctQ4Q0wKoWGOHOSIq3TwQ8q/F3OXA86NRPAgxyZRywYfiqPmRtRXifoFryOGm5M+K4voMyEoDBsSAYDGjFG/vZaiNirRrXJ0v5HcrkY3y1y7wLQLTCNLNgt0u0C1c2QrG6pniEaGbKaJWsrfSPoaCV8j6SvHPYWouxT1FFg4SwFZ0pkjnTnSUSCdJcqVD1rzhCPlWYuD6qhJzOqmGM2r0NJzUv0DufiMUP7BWcb4Nm2Yylqnci5ZAZbnAXkZkhadopxTnLNLsvb5rH025xAVnaIyoi6jC3lksUmat2NQibKXGXAjGwo6F5zqtzb5C1Q9bZG8cKqm1t7+1a5441JO03aNe1XFAAZUIyVtq4D0pV89m3UuZQ3islFcNcvq+tmqYbpuEW/YZA3jbNsm23LI9iH1rlOx61rcsioOoZV9cOUQXDiCNUd21blb/8FnPvMaz72mc4/+zGs49+gvvGtXIctVyHLtN/X91lEY7oedHdJ+FXR0CduQQ7qUq8c6r0KOLunq0UCHdHaCjnO3sUPCHa9zzGJdCupHsS6N9MP4MOIesPiAhfthaBDBOhTYDyOXhG1AucZRT5+DekF7j3T2GHQQggcMNgzjAxYdsOht3DuOoKOIu0dDAwYYhj09v2lEAcMwNOSQEQ2M41iXcXVp14hDRlF0kPSOEoE+DQ5j2FggehF4GMdvMuQ4HbjJUZM0Mc5Sk1xgkg+M8lQ37elm/GdJ31WRPUwSNQrdToY2E6H3zXyJwQo0WqaQIonQ1hUG0Ka89qTPTjtWKVCXC+OtYmSrFm9kyf114aCVPFpP7rb4nWZiuxHfbsT32sm9dnK3xW834pvV2HYlulmNrZcj69V4uxRtl2OtcrSRD9eyTD1NlwWikiRqKaImEDWBaKaJeipQjXuLLJwjTElQFTfNJnRTnPZNVPMqsvoquvRH7kFi7XXS8DZrnSu4JAVQkYcUeacka53JWed+v//VNp+1z+ZtooJjvgQry9hCybNccC/VKAuP61qpUNxjsMleQQtThum/6Kb/2aH4ce3tv4KKqaBR6dbJU0GcsGo9OqX21V8Q1QyplfJGeVo3XbZIKsa5mmm+YRbVTfMNk6Smn21bZesW6aZLve1Q7Nhlx7hmH1w+sMqO8ZVTfO0Y1Z7gq+/81veE5SJg+eBZe4euXgZM5wFjx2+68hquvIbroK1LOXu0q89CHdrVJ109FuyGHR0WvCAdl0HbOWnvBB2doOuKsF/67Rdu06Xb1A04u0FXh3T2w9iQQYacexTxdGmkQ4EdyjmI4h3KNeSwIYcNObhHgoMo3mPQHo30GfQqBPZoqBOyXxHmPg0MI8g46h5z+Ij1Dmh4SMFDBhmF4SED9UjHIAx2SUePg4YsOuK9Iz4wjrpHEXCYwPsxfJjw3KQCo6SvH8FGvHuc8t/kqFE+dJWAOynvWdJ7FkO2KXu/LhQ9zh0h1GS8Z61iKx6qcf5KxMchhpTXzoF6FlyNoXoGMkRwM+HS7jQTm9XYwXr6YD19sJE62Eg9sbXXTu62hMPN9NFW5mA9vb8ubDf4jWpsq5HYaiQ36/x2U9io8xt1Yb2WbFUStXKkUYq0ylyryLbL0Y1KdLse267E2nmmKfgrYSCDLiXtooR+OqGfimvfxLVvEyt/5FIlLXMpm6gAysrYQglVV9CFIqIoucQ5x1zOJcs5RDmXtARK8oA0D0grqKrkXiqhyiy6WCXNTd7TSHhdS9Mm0Xd2xZulV/+09PxPym//zjj/DF0R4auSoHmBsKwEbauL3/+DSzHtWZkLLb7l9ZKiWVYxiquG6bppvm6abtllDYu0ZppvWsRNy/yGTbELKPbsygN0Zdelbi293HXJ96HFQ0B1jGlO8NUz/9o7j+6DT/cOVJzhuvdu3RVhusAN135rJ2C99hp6tKsTsvYoZydgvQxYBiHbVcjSIZ1dBuhSrh4NXBP2axK4wM3nXns3BFx7zNdeS49BuzTUpcA+BfQo5Npv7VNQJ+QahJEJ7+szyCiCd0iwGwIGNNyjoS7l6lBgL+ruhlwdEuwF7f2Qc8QhfRrt0dA1iVwFbJ2gq0fCPRIc0PCQhfssMuSwPouOwvAg7u7znpuk/1YIjHn3bZoYJfBhHOtyrlEEHgnEMBm4yQYneWaYIy8iwJXgPYshJwnPFgMeZ9hNntgWyAIB5UPoST2do+AobIjhlghqjCHGCKrPBlwUtMZiplaR3WsJh5vpg43UbovfXxf+vYftr//O2dFWZm89tVmPbzTi201+u5HeqAubjdRGTWjXkxt1oVVJtCqJZi2+Xk60a4mtqrBR57eaie16YrMSaaQCZcaVca+krPOCaTZpnOXXpnnDdGz1f97vNJuxzBVdiiKiKKHKMqYqIqqsfa4ISHIuWR4Q5wF5GVOVUHkRkldwddW9XERkJXw569a0EzjtWmFcqy7FG6v0hUX6EtdJrLJX6OI8vDhLWZejsJGwaJyyNzbRy5B5CZS/DizNJozSil1ZNUnq1vmmXVYzztaNc1XdVFn7pm6YrepmNqzKXbt81yo7wrR7DsWOVbRrkx4iy+/9uiN48cSt++DTv0M0Ry71KaB6jy2febRn2MoZorvwmC48xivCfB1yXAWsHdLRDYF9GrmmnNeE8yro7NJQjwauArYLj/4qYLsi7JeE49JvvQhYrimgR4N9yjUII/0w0iNdHdx0HXAMWHTIop2Qs0uBfQoe0HCPRjqE/ZoEuiR4FQS7lGtAo1dBVyfk7ARd1z5rl8b6LD7k3H0G64SQHgkNSNeQhfs01GfAccLf59BBFL+mgREHdylXn4UufLrbtP8m7Z8IgVEMHSU9Y8E/TARuheA4GxpmAgPBd8mjpyxwEsN7tcQ2i1e91m2BOSrGjoqxVoJqC2QEWPMb5ZRLy+MmyrFEA6teszoRdB6tp7Yq3MFGcn9d2GkmdpqJ3Ra/24rvNBN77eTBevpoM3O8ldvbyO60khuN+EadX6/x67VUu8FvNJLrtadKbFRTG3VhvcFv1IWtprDdSm01+J0av1WJ1dOBCuPM4RrBOp+0zCVt8ynLDG+ZTf57nmPKNpdxiPOAtIotVvDFCqYqwYq8XZSzirJ2ScEhLjrFBVBWAiUlUFJDVWVsoQSrKvhiNWDIE/YS6w7al52LM5q3/6yf/84sfmESv7CKntmlL3CN2LemtEpfOpVv3VoppJjyL81zRmXDay2YZXnDXMUiqdskDbu0svqmaZYWlp+XNNPVlddti2QXUO8BSzsmyZZNuW2X7UPqA3TxEFAfuVQn0PIxuHAKLR5DqveY5gOuOYGW3yGaM1x/BmuvvIb34OIZpr0krJdeUydgvQ6C1yHXZcByRTmvSOiChi6CtnO/+cJjvCbsHRLoUGCXhs79ll7Q3qOhIYv0aKhD2K4xQwc19EhXP4wMWfSacF4RjmvC1g1B3RDQY9AuCV777Zd+54XH2KegLgV2KaQfBHo00CPhbgjoBJFxJNAl4UEYGZCuAQMOw/ggjEyEwCCKj+Pey4C567Pc8b5hDB/HPcM4NhG8g5h7nPSN4r5JJjRO+CeZ4E02MMkFrpOeDzH0XcJ7lg3t88GTYrxGOCNO7WE1tZuLNiLedAjzrIp5j4W0LfNeW8ixwqGmhM+2XqSP2vGDVmKv/TtkO83Ydj2yXY/uthJ77eTeZvpgM7fTSm43k9tNYbPOr1fjT3L5VBs1YaOe3KzzmzVhu/l77bSSO01+ryVs1eKtbKgRgwr+tRykzDgVaZciZROlHdKUTfTv39FlOVBaxlRV91LVs1zB1UVEWXBJCi5JEZTlAWkBkJYBSQGUlSFpFVNX3KoSqq7giwWfPuUzJ70mwqJyKN+uvP6zTTVllvxokb40z30PKF6TZpXfoAIXZuHlebvkJaKa8S5LOL0iqZ3LG+aLhumaRdSwy+sWccskLWveFjVvqvr58upUSze9Y5Vs2eSttdktm3zLLD2AFnbt6j1AeYIsH0NLJ+DSMbB4hmneI5p3bv0HXPferf+Arp4h2guP/sKjf49o3+Fr7yDNpddw5jVdBWxXIfDMazwP2K+CtsuQo0M6L9xrVz5LJwR1QmAnBHVIZ49COiQ0YJAeDZ27jRew7spv79JQh3T2w3A/jFwRwFXAfh1yXQVs1yHXNeHs+h1dv60fcnRDQDcEXQeBHgkOQmCfQjqEqx+EOj57P+zuM+g46u1TriEDjqPuG94ziqIjDhvFkE7AMY57blO+ccI3jnlGUXQUx68Y54j3jnnfOBUcCt5ROtDP+LupwEXKc8qBuzRwIoTOq8lqCN2IB9sxohLxt3hyfLKVIgDKthyyLhPmBca1SoNrQZdmo8QeteOHrdh+M77Xiu21EjvN6E4julWP7DRjOy1+v5062MgcrKd3WqmdBr9Z59driVYl0a7yT5xtPbHVSm2tp7ebwk4rvdtO77RSu630XkvYqsc281Q9jhZD5hy6mIOUWZc845RlHJK05Q/OSqCsAsrLmKrmXqq6F2qe5ap7sQDLS7CqiCjKiLIAy4uwtAjLS6i66lmuuhdKnqWiX1sMGIsU6NNLGNeKQfzKKntlEv/VLPkRUE9bpC+diteMdRlWTq/8+CfTzDdenSykV6Oyl9yatADpi1ZV0SSqWaXppZctq6iyNlezKMpr0+W1qbphrm2YXbdK2yZpc216x7m4YZHuWuWHroUjYPEQWtozS46h1VNQ8w5eOYE0x+DSKbp6hutPoeVTaPkM1pxiuneI5gOmPYFXjlHde/famdd4HXJdEtbLoPM8YOwEHVdB57nbcAotX3qtV35HNwRd+61dEu6y7i4FXgVslwHLJWHtBB1dGh5y7t/DOwjHdRC6DNm7YXePw7sk3GOwDukckM4hBUwi3nHEN2Cwrsd25bOcYZY+Aw9ZbMB6hjH/0xjRC7r6tGsQwUdRdBBDxxGkH0XvUt5RFBnz7kEEHCWwQQwdxtzjtG/Ee3oR+C5PDpK+YSbYS3ovEsgBB26R4FYIOEwxR4XIcUWoRQJ7+djlVnUzFS7TGA1ovRZ1hoLLLJ6nkITPvlPkjtdjh63YYTu+34weNhN7jdh2I7pVj23VY3vt5MFG6mAzd7CZ2WsJOw1+o5ZoVBPNcrxajrUqifVacruZ2W6ltlupnadq/8FZO7XXFvYa8a0C3Yyh5ZA5hy1kEVUaVKUcEsEqEqzzv3NWdIoKjvkSKCkjyqp7oYwoS7Ai4xAVAUnBJcoD0oJjPusUFwFxAZCWUHXVs1jzLJc8y9WQqUY7opCWca1YpC8ditfKH/7eIPvRMPuDVfbSvyoOGdSgcgpZmLWJn3OOFVj6KmxeYIzKqG4+o5/L6KYbVnnFOFvRz1T000Xt2/Lq64puuqqfr69Ob5olbbNs3SbbNM5vWcTbTsUBvHQILe3aFNt68aFTfQRrjlyqQ5v80LXwAde9Q7SnmO4UW/3gMXzwGM/ca+8Q7QeP4RjVvcP0l4TtMmQ/J51XDHDut1wE7T0GvWbA6yDwAdO/h3WXfudVwHVFAB0K7pHgVcBx4TdfB2092tVhwV4YGEa8Qw4bR739KD5g8R6LDML4VcDVo6FLCrgO2oZRbyfo6NLOMQf3KHBIgz0KHIShYRgeR/BJzDOg4QED9MLgKIqPiyZPTAAAIABJREFUE/htwjeOoBPed8t7RhF0xLs7LNgJg10WmWSIcYoYp4hB3D1MuAdxZJQOjNLBXjrYSQc+8O73QmCfDxwkqTbnbYaxs/VChfXVWO9uIZEh8bBTywCGhN9RZN0Z1gvppLGA/aSdOF5PHG/we+3E79WIbdai2434ToN/GgX2N9JPItiuxuulWL3INUrRdo3fago7rczeRna3Lew2kzut5HYrtdNKPj3utvj9ZnyrQLbiWDlkzHlWcqg6i6iyoCoDyFJO+R/7GvbZgkNUAiW/Sye2WEJUebuk4BIVXJKcYy5nl+Sd4pxDlHNKCqCshKrL2ELRvVjyadKohsdXE7gRWpoziZ7J/vU/yb75z0bxc9Psd5R5wSH9EVZOOSUvIcUUqpqmjSq/6i2rE8d1ohq6mjfMl8zigvZ11TDdMM1V9DMl3Zuydqq8Nl1bnW4ZRW2LaMupXDfMbdiUm3b5Abp86FTvO1S7DvkhqD5CVo9R3bFT/gHTvkM1p8jqe7fug1t/6tG/85vee8wffNYD18IHdPU9bngftL4P2i+C9sugqx/1XYXAS8LWYeAOCZy5jSfQ6gVuuEDXOkFbJwRcE7Yzj+kiYLoOA92ws8+CXQ7qMlA/ilyH7FdB27nX0aXgPgUNwvh1CBjGfKMEMYn7J1HPkMM6JNhn4D6N9kOua5+l47N1/OZu0N6lXH0G7tGuQQTrsdCAg2/iyDiGjuLucQwbJz39KDLgiS4NDWLoIOm9ydDjlH8QxwZxdJwhhgnPME2cJzwnUeQkhndb2YMktZsIHVeEnNdRprGtXPywIuzk4xsCnafxHIPmOR8fhFi3tRjznm4mTzaTxxvC/jp/sPG7f7bViG814jst/nAj81Tb7eRWM9GqxGqlSKMUWa8lthr8zrqw20ruraefDmQ7reROM7nd5Hebyd9Hinp0u8g0eaxCmrKoOgsqsi55yibKOCT/s5/lndN552wFllbwhap7qYypSqiyCMyXIWkRkpchaQmUFCF5zinJOsU5UFaAZWX4CbWlDKIK2+URaBnTzNtVr1en/lk7841F8hxdmvetyZ2SV7DyLSB7414U+VZEuPKNV/EqopcJRlnRuVCyyatOZc0yX7dIK/qZsnaqpp8t62YbVlnbKt9yKJom0S60vG1XbVkkO9DSnkO+Dy0eQCt7TtU+tHiM6d7h2mNg8RjRnKKaY2TlHa49AZfeeXRnAdM7t/69z3gRsF0EbOc+62UQ+OCznmJrx4iux8CXIdsVBb33GM995jOf6YPbeGRVHllVp67FM4/xwu+4JGxXQet5wHhFOc48huuQ44pxjQRyFA+MEsGe33kbC4w5z10qdCuQk5jvIUc9ZIKPGfpTMvSRDz6mQl8yzC+FyM9F9kuR+1Lkfiqwj+nQfTLwWGQ/Zpj7NHGfoXuU/S4b6tD2YQToRaAOC454bz+KDGLYUPBN0qFx0t/nfUMeG/GePu/pJz29LPmBd58kvBfFyEUjfV4RWhFivxivc96zjep6mm3y5E4huZ7mShFvzG2vp8MhlzbhsxxvCccbyYMN4XBTOFjnf/dp64kna+NgPX28lTvayuyvp3Zayc16rF2LbNbj2+3kblvYW0/ttYTddnKn8bu7u1WL7zT47Xpipxnfa8R269HNbLCVQKqUJYctZkF51iUX7HMpyxRvnvvD1zC9Ltimi865EiIrI+oyqihB8rx9Jm+dzTnm8s7Zom0+5xDlHeK0XZyHpAVIVYTkBViZxxby8IIAqgRMjy+80s9/K//2/16e+Wblzb8iC7Po8qxp+ntI9RZdmPUsi0H5K1IroXRSbk2ctCjLdnXJJitbRRXTTNU0XzPNN6zimllSM8xXtLM13XRVO1vVzm6Dmm2TfNep2naod6yKLbN0xyrfs6v2HaojXHOELh1DqiN05QTTnvhNp9jaO2TtzGs8xddO4ZX3HuN5ELwgXZchZz/i7oTxLoN2KLgb8XQj2AdM22OxQRTtRz3dqL/Dei6DUI/BrxlkEPX2Ir5e1N2PoaO4Z5yhJoJ/GMfHCf+IQ28T/knEcxv330bd97z/Ju7/kiIeU9TnLPMlTX5Jh34pRT9n6QcheMfhX4Tgr8X4Jz74yJNfsvRDOvSQDz0WqU9p8kk6b4XAJI4NE75x0tePIn0WHPP4KIH3Y+gkRw34wChFDATfUAgMkt4u7+0J/ou4+zTu7tT5o0TgKBO9aGT2s5GTevZ9K9OIhfbyscN67nyrupFPkLCpkY5wbgfrNh9vCMebwtF68nBDOGglD9dTO0+oNRP7beFgI3W8nT3eTh9upvfaySfvY7vJ77eT++vCH34bv92IbdVjm9XYdiO+VY/t1CLb9chuPbpbZjYLRDOBlEOGokeTRdU5bCHrkmdc0rTjj3zavHWqYJkqumaqkKwAy8uIuozK8/a5kktceFp1tM/lzNMZy0zWOpe3zxVckoJLlAVkeVCedcl5pywBLnlW3urn/yr77r+szfxFP/cDuiIyz32PLs7ZRN/Dymn/qgRXTRFaKWdU5hFDwijLWqR5w1zZOF0xzVes0jagaNkVVZO4YZHVjDPVtbm6UdQyijZsyi2zdMsk2bDJt+yqLatiyyRZ173ec8j3XOpDeOEEXz3xaA/AxVNcfxawfMD0517zud9y6Taee80Xfse5z3QdclwF7V0K6DHIkIUHDDzk3AMWH3LuQRgZRTwf+WCfRgc0PGSQQRgZ8sQoHhgn/D0K6VDwgEWfloh6DDpg0VEEv4kTI9Z9E/FOIt6bsPsxRX1Jk19y9OdU6JdS5Ldq8rdq8tdC5G+l2Gc++CVNf0nTX7NP1xKwH5OBjyn/bdTzJU3f8f77pP825RtG8dssNRH8Ex6/Sflu08Qo5Z8I/iGPd+N4n8eHvHuQJvop4ioGn8fwc95zlqUGjdRhkt7PcbvZ6Ltm/l0zu5mNNnmywVNbxcROVSjHQ6VUGNEvtPPc0XryeDN1vCE8cbO/zu+3hb12cr+dOthIHW6mT7czR1uZ4+304aawv5E62EgdbaUON9MHG0+Obny/Gd9rxPbq3F4tetCM7tbYnRq3U2P36txOld4tUq0EUqFMWVSdh5VZUJZ2ipKWuaRl5t/ngLmSY7oEisq4rIypyoi6hMrzgLzoEmed4gIkKTjmC475gn0ma5st2UVZ61zeIc46xU/qmwFVAihnTVJcI1589Q9W5Vur9CWmEVskLwD1W0D60q+RoKq33mVRxCjnnUu8RR03SDIGkaCdyuqmC8b5p+3thlVSN8zV9DPltemKVtQwShr6uXWrtLU21zaJ26b5tlW+Dah2XbJDaOEAUh8jq0fg0gds7dStPXSq3mGrx8jqCaq98Fgu4LVLSHeO6S99lmvSeU05+wzUCzquAvZBCLyJE30GHjBYn4FHrHtAQb0g2CdcPdJ1Tdj7EawfxjokPGLdw/DTkd/do6F+GBly3mEYH7LoTdw/ZN13fGAS8U5o6Jb1PKaCD0n/lyz1mSceBfJvRe63cvxvldjPhehPOfqLEPiSDD6mqM8Z7lMqeJdw38YD9yx6F3PfJnxDDp+kyC4N3KZD91lylMD7EaSf8IxTwVHS04khVxFwkPT2ec8oG+om3KM8fS343yU810X2opneT9FFAjgs8Rdb9ffNUitJVSL+o3a+LrA7lXQxHoz7XesF7qAlnGymTjZSxxvC8YZw0H5qUcJe63fyjjaEk83M0VbqdCt9tJU63BSe3jxa5w9aiSfO9huRozp71OAO6+xhPXJYj+w3Iof1yF6d2y6GWgmkShoL+GIeVqZAeco2l7GKBPMfuaEFx2zZOVcGRCVEVsHVJVxVQpVFSF4AxSVQmgfkeUCSd84XXKIiIC6BsoJLXgAVeUCecUiygCTllCSdcko3BS7MGGUvvXoFqhH7jSp8VYKuiPwGOSB75V2R0CZ13Lkat6p5m1pYE+XtasEoLlokReN81SKpmUU1q6hmFNdNs3XTfM0ir1uVZc10bW2mtTa3YZK1LZJ1q3QHUO1Dy4euhQNIfQKtHFiVJ+jqCbR8AC2dQisXPsul33rhs5zjhktk7Qo3dimwR4I9GhxEvSPOM4l4x5xnHPWOWLwbcvZI54iCuiGgT0E9Bu+ScCeM9hm4x+GjiG/AejoEPGDdnYCjF3D2SKDHuocsOmLgm6hvQOGjsPcm4r0JY5+E4Kdk6DETfEgSX7KhX0rxn4uxX0rs1wz1JUP/VAh/yYUf0qGPKfI+ij1myFsheBv1DMNPwTP4KIL3I/gogU+Snru07ybp7yf8Q8E3SgcHQqDPe/oJ33XcO+K9w3Solw5dJ32Xcfw6Rx1HPe/y3Id6qsl6BdRy1s69a+bbQrgt0B+2au+3apvFZDOfyIS9dYHaaycOWvxhmz/c4I83hL12/KCVfHI0nr5BHW4kjzaFJ7xONlOHG8LphnCywR+0YgetxGGbP2hGT1rxw1bkpBk5akePWpGDZvSoFT9qRA/r7HYh2HjizLOYh5VFRJWFpFmn5H/qZtExW3LMllzzFVhWQpQlVFlCVSWXuOCYzzvFBcd8zjaft4vy1pmsbSZnn8s7RWnLfMY2l7XOpSwzKZc8YZ4LWZTo6rxTNYVppYhmHtWIkeV5WD2DLswEdbLQmtS/PEfpVUlQGzPIm4SjAutyBlHFLisaZipGUdkiqZvmmzZpTT9TN83VjHN1o7imn24YplomadssW7fI1q3STadqF1Dv2mQH0MqRa2HfrnyHaI6A5WNk5QRYOQO171HdGao/xwwD0jVkoCEDT2KecQwfsvCQgSYMNObwm6hvwABDFh6yaJ8Bu5Szx+E9GuoEHaOYp0cj/aflMwa6JoAujfQp+ArRX3tt/SAw5tx3idCIAodhfMIHRyx6x7lvWeRjwvs5G3pI4A+C71Pc/ZD0f8kQ91HPQ8L7MeH/pcT9XIn9lGe+ZJhbPnSfJu95/4ABRxw8DOO3Md84go4jyE3Mc8t7P+boG4HoxTyjVGAgBHoJTy/hvgyDHQ7rJXz9pL+XJK6TvivBdxRBb3crRwJzVOaLAaBK4xsCU48HG4nQSTP7fqt2cbCxWUlnOX87S+5WuN0a+yR5T9q314jt1p+kML7XSBw0E0ft+GGbP9ngj9f5043E6WbydJ0/2eAPmtHDFn/Yih02+cNW5LgZOW1ETlqxk1b8qB07aHKHdXa3GNzg0RplyKPqnEuSA+RZhyhlmUkZ/sjbLoNzVUhcReRlVF7GVBV8sYKry6C06BT/zplj/mk7KGObz9pm8475vF2UsUynTNMpy0zSMpf3rHF2VcCkwlal8LIoYFKbpS/hhRlsadankfp1UsakpnTShFMbNas3ooG4XlJ2rZRsirJdWVh7U9BP1+2yqn62ZZO2zOKGWVTRztb08y2rpG2R1PWimm6mrp1uGGe3Xco9l3ofWDqEFo6Q1WP0yTPTnkCaI1hzimquCOtV0Dni4B7l7IZsgzDcp12TGDyJeSYcOgojEw69j7nvI/hdBJ/EPKMwPAxjAxYfxgIDztOj4A4FD2jkmoT6FDxk4QGD9UJgx23u+B1dAuyRcJ9GRxHfmPMMGWxAwyMamETRIWm/i2D3cd/PRe5zmviSox9SxKMQ+pqhHnnfL6XozznmMUM9Zuj7NHOTJD4lQw9p6o7336fIAQ3esNiEQz4mffdJ4iHH3KZDQyEw5P0dDr6K4j0+cEE7B7y/G/N1E/5uwnud8JzHPEccshdG95Ohg0z4opVthD01zrslMK0ktVngL/YbR+18IxcvC2yWAhoJrJHA11PejbRvI+tfz/jWs4FmNrCRC7QzgfVscDtP7RRD28XQdjG0XwkfVJmDKvP/M/VWzZFk6ZboDzjTRd3VUJSZxVmVDGKlIMVSMHhEuHswezAzo4KZGcQpTgYpJaWSqrsPzJmZc++cuXbt/pD7oK7uY7bNzfxhvy37YK31fXu/Hd3vhHfbsZ12bKcV3W5Fd1rR/U50rx3Z60T/njf3u7Gtmm81Y2wvyht2TtkAlvW0nIpUVBBzsl/1zZYFblvpXSuj7eK3Xfy2k9d28ptWZtUE1ayMmolRMzGqRqhigkoGWtkIVwxg3UCtaIglDalp4xZ1cNXCyZhEUQ3Hp+bZRBS/nBOUM11iyC0AnXyaV0z3CmlRBScqpbcXrQUtLyOhFWRgRQK21FBLCzdVYEVKqoiBtozclQNdOa0rpzXFhK4cXJJRV5S0rhi/oqQtyykbanhVQtrSMff07H09e9/EfugQPbQJ9/TsRxbBIzP/iY1/6JYcexVHQfXJouF1xPwu5XqbtL9J2t4nbe9TjjdR05uo7V3E+jZifhuz/jXv/0vG90va/S7mPAnbX8dcR0HzcchyFDK9TrpfhayvAsa3YftpyHESsp8Gbe8S7pOg6U3UchLQvVk0noaM7xPm90nbn9OOP6fd78Km91HLXxP2X6LWf8sG/jXr+SVu++eU818LoTch61/zoT8nXL+kvO+Szr/mg2+Trj9ng68WDa+9mvdxx/u099/Kkfcxx7us75ec/3XGc5L2vk57XheCxxn3i7D5ZcL6MuF6lfUeZ/3HBf9hyv0oYn6U9myFbfdS7kedctWjXYq76ouWVsK7t1zeW63vdMrbncJyOVFb1Na84oZf0lxUdEKKVkjeiqo7EW3j19OMaFpR7XLKvJaxrmSsqynLWsa6lrWt5Wz3sva1rHMl51rPuVbzrpW8ezXvWs17Vgve1ZJvoxy4V/VvFd0rGUs3qqn7RQ0Hq2qGKybojNcoKH7FWcMAtSxwwwQ3reyWk9+wc+tWVsUA1nS0igEuGaCKAa4Y4KqZUTZCNROzZmJUDGBVTynrqDUTo2iAayZmxiRImkRmMc3AB3wafkDJtPEAjxQOKdmLMvaijB1Xs5sBc0EvLplEZR2npIDbBl5TzarJKUUhpi7EtVXgsgZqSYAVNdiWUpekwLKYtCSndaXkZQV1SUFZ07PXVfQVhHxPCW0budtK6p6Js28R3bcIn3nkL3zag6D2dcx8tKh+EzO+CZvexMzvzijQlP1NwnYa0b9Pu9/Fbb8kXX/Nek+j1pOQ/l3K9S5qfxcyngYt75Lu92nvacz1Kmx77pS/jlhPI87XUcdpxHkStJ1GnK8j9hO/4U3E/Cpkfhe3v46a30Rtb2PWd0nnacR44lWf+Izvw453Ucv7iO1d2PJL0vUu7Pgl5nobdx4FLa+jjrcx+5uo7X3K8S7pPo3ZXoXMRwHDSdD8LuV6n/S8jvxtVeCrhP1NPvi6EHyVdr9MOI5TrqO05yRuO07YXxcWj9Ke45znRdr9LO26HzI9KYaW/fqH9fRuLb1dim6VEyvZ4Fot9WC10S5GV0rJlWo6Y2QX9WDRABVMcMnKKluZRTu7aGUULcySlZu3sgt2bsnJqbh4JQ+v6hNX3MK6D2kFpE2/pO6VNPySVlDWCCqbi6p2WFNfVDVC6lZI3Q5r2mFNO6bqRDSdkKruFVft7LIRLOrIRS01K8VlpdicFPtf+k0DtWEC61ZWy8Fu2HkNG6usp1X1lLIeqhnA2tnXSK8YwKoRqhhpVQNc1VEqOmpFB5S1lKqZWfbKoirYJqK5FWyfihtQcUNavkNI9SFwQEJP6ZGcTZ7S8fJmpGgQNizimoZTkVNKCKGMEBtSSk1GbCioHSXUklOXVbSOjNqVg0sy2pICWpICq2r6mo65pmeuauE1FX1by9xRUPdN3Id25Jlb9ciOPLQIX7hlLzzIoQt5FdAee5Sv/dpDt+x4UfsmZn4TtbyJmV/7lW8jprcR49uY/W3UcTa2/ipkfhO1HfsMp2HL64TrbdT2Ou48CdlfBSzHfsPrqONt3HMac72J2N9H7SeL5pOw+VXCcRyynkatJ0H9S6/62KN6EzYd+zXHXs2pR/PSLjkOGt9GzMc+w6ug/sSrPw3oX3hUBz7Dod/4OuE8DplOw6ZfcsHjkOkwqH8Vtb2KWP5cCP6SDf41H/pz1v8u5XqX9b7Le9/mPCdJx5Og8TjjPcm4j5Kup37tq5TrOOF4ETMfpJ3PUs5Hccte0vmkFGm4ZJvZwFLct5pfrIQdtYSvlQs1UoHlYrSZWYwiQMXESEqxWQ0lZ6SXrOySlZU30YtmRtYApXW0pB7MmOCCkZkzwnkbM2+G82Y4qwcLelpOC+QMYNYAF03MkpVVsrHLVlbJysqZmQUru2hnF2yskp1bsXNKFkbZDBX11KKemleTMzJMRoLNSNC/8mcmWt1Ma9nhloPTcrCbDm7dzqyb6RUDWDeCNRO9ZqI3TFBZT2tY4ZoJrpvpNRNct0DlMzHKQK/q4YKRWbZwfXJ6UCcI6/hBJS+sZLv4lKiKH1XxMyZRzq7IG0UNt7bqUBQ07KqG3TFwyiJ8TU7JMyfLYlxTRumo4LYSbivAloy6rII7MlpbQlqW05ZllDUVtKZhbOiY6xp4Qw3vW/j7Zv6uhvPQJHpoFj4xC55Z+C/8igMHcuxWHrlkJx7FsV975FEdB42nEeOxT3nkVZx4VCc+7UlAd+rTvI5aT/yG46D+uVP+0qt+4VS/itqOQ6bTmOs0Yn8Vtp2EbEcB02nI8Sbmfh2xHvn1LwOml27NoVd96NMcepQnHtVLv/qlT/PCoz70aZ475U+t4hdO1VO79IlD8cyjfGJBHtmRp075Y4fskV321KF46lY9d2sPA/rjkOkgYHzu1RyGrAcB/UHQ+Crm+HN+8W3c9Sbte51yvS/6X6V9x3HXccZ7mg8cRCynWe9RwnEUtZwk7S8T9oOY7TDvexyzbYcMawFzxSqvB82PW4VOzFULO1ZKyVLEVQzZmkl3N+kMI5iEjJTTgXkDo+wU1v2Kml9e9SmqPlnJhRRd4pJLXHQgJRdSciJlD5K3cbJGRkZFjooWovy5uGguJpiPi+ZSckxKhktKsSkZLiHBpOXEpBSXkOFTMkJaSc6ogZyGXNDRinqgpKNmlcS8nJiV/5o3a3piXQ80zbSWjdW00Rs2dsPGqpnBqhFqWBhNK7PpYHVsjIaN3nawWg52w0Zv2llNO6dhozcsjDMSpGqklSzcoIaTsMmzDlXEhLgRakTHD8lZKT2StSlKDmXJJitbJAUNu2QSlZT0ihwoiwlFCT4O9FfEQFNBbanhlpy2rGcvKcCOFGgjwLIC6iDAhoa5diarK6nrSmjXJNizCPb03H0t/4FF/MiOPLQij0y8Zy7pC6/yuVP20qs6sIoPzcIjt/LEoztwKZ7bpQdO+Uu38tCleB0yHnvVRwHdoUd1smg6iVgeW6WHfuOBV/0qYDz0GY6D5qOA6ShoO3QbTsO2VxHnyaLp0K8/9OkO3aqndvkLj+rApz4OW5/apc+c8gO37LFV/Nguf+xUPDJL7lslD2zSHaNoyyTeMvB3TMiGQbihF+641Q9cqqd+/TOv4YlD+dSjfuJWHUYcB2H7Y5f6MO54FXWept2vUq5XKderjOd1IXiS9hzF7cdJ54uw8XXWe5p0vS4Ej5POlynnQdb3Iut5HDHtRc33IpZ2wFRxKKsBczPm6OZD9aQ/77cWfIacR1/yG/I6sGhhFi3MulfSiug7CcdS1rOU9nQSjkbUUg0Za2FDM2ptRK2tuKURNdf96opLkjUzUwp8EkFHBXNxASounE2I5+MIKiXBxBFMEkGHhTMxETomnI7xp+KiuSSykFGQ8mpyXk3OqvBZKS4twf6jD6hpyC09rWGgtG2stoPZtDMaFqiup9aNYNNMa9kZXTuza2O2rfSODW47OC0bp2FlNGzMhoXRsrFaDnbTRq/bOHUHz69g5gPmlFObtkoTZmnMiKQNkqJbnzEiWbOs5tLkDPy6XZ6Xw0UZtSim1CXkkghXEGArPGIVoTSkQEcJdVVwU0xYEpOWFNCamr6shFeV8IocWtfz7unZm3rOvgXZMwp2New9o+CBSfDQxHvmUj5xSh/axI+d0kdm/hMT/4VL/sgkfO6UvfSqX3pUT23SZ275gVt55FK8cCJPreKXXtUzh/KZTXLfInzhUT13yo9DhsOg6ShgOIk4jsP2F27tC6fqpd946DMcujUv/frDgPaJS/7MIXtgFT21Sx8axU/t0gO38r5Z9Mgh2dZx9y2iLSOyoeV2ZYwWQisIqRUFMy8gNzXcspjaUsLret6GEdkyI2sqzp5Tds8o3HfJHzgkTyPWBwHdQdxykHQ+jzueR82HScfrYugo4z1KeV/lA8cZ98uY9TTtexl3HsadRynvcdp3XAg+ilqf5X3rAcN62N4JmqsBczft6+ZDpaC1ErJXPdq0U9UOamt2ftHAqHsknYh2LeNZKwY2KpH1cmSlEOzk/d2sr5F2t7LepVxgpRBcznm7KVcjpCs7+RkdLSUjxMSYOIKJitBJ0XxSgklIcH+LahJUHMGmJJiEcC4hQSWl+JySWNBRCjpaTk3OyUkZOTYn+3t9ZiA1TUDHAnXszCUHq2Fjtq1w3UirG2kNC6NthZYcrK6d2bEx2nbWkpPVsnGaVlbTym5amW0bq+PgdN2cjkfUdgvjGnrBb8x6DGmbzCdnxU2SvE0VUwuiSk7Vo82ZpSWrNC2H82pmXcsuSygNKZAXLFRExDIPVxLgWzJKR0pdVkJdKW1FAS8poCZCXpbR1tWMbaNwy8jbcyC7Rt59i3DfItw2cPb17B01a98kfGDiPzQLH5gEj+yiR2b+IyP/kUn01Cp5YkeeWIUPtdwdNfupSfzCrTizqb3wqB5ZxI8s0mcmwVMrcuBSv3AqDrzal379U7v0uUP9wqM68OpeuA1HXt2BXXkYND13KF+4FA9Mwl0D94FFvGPg7qh521rOfQNvR8u5p2WvKeA1FWtFyayLaFk6JkFdSFJn4uBciDK1CM+lBMSChBTjYcL0hbqWW5fT22p2V8tdN4l23PKuhrFuRR5GDQ9CumdZz7Oc9yDjfZXznxaCp8XgUdr1MuF4GTGfZr3vcovHad9pLnBSCL7KeV8knPuL+hWKzrZHAAAgAElEQVSHortoafgNGau8lXCv5EIlr6Hi0tadmvWE9/Va9T8frP1fu63TldJWMbSaC2xUItuN5GY9sVGPr1Wjq+XYSinaLS0ul0Jr1ehGJbpWXOzGLWWPOKsHMwpSQoKLCdFR/myMPxMXzCfE82kpNoksJCSYhGg+KZqP8adSYnRags7J8Vklsawh5VSkopqYUxL+oQfUjZSuFe7aGUseXsfFXfLwlzz8toPTsjM7Lm7Xzeu4uMteXtfN7bi4HTe/7WQ17KyWHW7amG0ne9krWA6I16KajaQpb5MU/JaMS1MOmrMudcapypglGaOk5NRUXbqyVZLVcCpmSUoEVBRQQUIq8FBlIa4up1T5mBpCqomJTSmlKSU3ZdRVBdiWgG0JaVVNv2cUbOmF2xbxtlmwaxLsmvj7VvE9KXVbw75vEe7puXtm/r6Rv6th7+m5ezrero7z0CJ+aBY9ckh29Lz7ev6mnvvQLHpgFD60iPaNoocW0VOX5IGev6PhvrBJnljET1yqp07lgU9/GNA/tsseW6TPPfpDn+6xSfo+4X5kQR6az+4K7ikZOwbBhoK+oWDsmoRbBu6Kgt6RUJdkcE1ALHKJfvxokDTmQPU7UP0ebJ8dd8cHjPspY25gLMzFpgTEogIqKMCMiNg28MtqVsfMW/PIVxyCtpG1H9buh3QHJc8vS6mnWd/LYuAg7X4asZ6k3Ucp78uE/SjpPky6X+WDBwnnaTF8kvM/izu2Q+aVsK2xaCm4tY2YK2FAonJG0SDouAwHYeO/VBP/uVL6f1fy/1EP/z9L6f++2dmpJTdric1mcrORWK8n12qxlUpkpRxdLcfWa9HNemK9GO4mrDWvJK+jpZXkjIKUlBOScnxajE6I5pPihZQIlRAvJEQLSdF8TDgd50/FhZNxwWxGgspKMFkEnZNjMzJMTvZf4llTT2pbqEs2esfFXfaKuh5hx8Vv2NgtG7vt5LSdnK6L03Vzum5e181b9grabl7Hxeu4uG0H8wyUKz7xsk/Y8gjzTkU+YE671AWfoeI3pi2Kgl0RUwvyNnnOqkiruQWzKC0DGyZRTkzKCYkNFbOEEKsIucCaqyD4mgSoIeSmFGxLKU0E6EioHQllSUZblsIbWv62TbJjRbYNvDN30KaCvqVm7Rj5W1rOtoG3rWHvmfibGvamlrul4mzruJs63tOI7Z5dsWOR7hj5G3J4V8/b1XE2VMw1BWNHz9szCrbUrD0976EV2dNyHllED03IpoLx2CJ7qBY8NSJPbJLnbu2BX/fUKnlqlu8ZBftGwa6J3xVTlmRwV0jtCmk1Hq4pIrUQoMAnZrmEAGk0SJlykabM870O1KAFNWCeueUijWtnL2mnr3koo1ZMrwk7kpZDTyshDxuTQag5JVTTMRNCfEkC1TX0JRNvP2ZetyNP0u4XCefLjO9FwnWU9b2tRk8yvsO4/SDjfVUKvSr4jtO+18XQYc6/HTZ2g+b2ojFplaQsMh0N7WcQViyyPbv8dcr9b+Xov5di/14K/EvG9X+3Ev+7kXjdSm21s5utzHY7s93ObrYyG43URj2+Xk9s1JLr1fhGMdRJWOseWUEPFLW0rBLIyvEpGS6txKUUhIyKdJY303JiWo7PSjFJGTotRael2JwMn5VjMypiRkHKKAg5NTmn/FVHbxqpLROtbaOdwWjJK+q4uE0ru21jNe2stpPTtTO7Tm7XyW87OW0nr+PgNe2sM3t3x8Vt2VgNC6Pt5DQdvLRTUY3aS0FLwW/NOtRxI1L3Gasefc6hiqt5eTMSRSg1M5ISU8pKZpaPqYiBihCfY84WGNNFAaYmJdYk1DpCrfCJLTHQRICWAlrTcTdMgl2Xet+h2LNId038XStv28DbNvG3jcJtG7JtFN8z8bbMyJIEagqAe1rusoK5pmB2pLSmFO5q+S0FfcMuX1awmkLampq9ruetKulrKtaqnLUio2+rOZta1gOLZFfP3VexXgYMu1rhQ5tiV8O5r+Y8NAr2VezHVsl9Pf+hUbijF2yrmDUepsbFdyTUNkKpiYAKF1cSECPwbIyO8ZKn/NRZHzBpxw6bFwZUE7f8tEnD3A3T3C3tzC3VxGULesCEG4nycH7atAe6uxE1ry2aEwglxsOsB3UlNTMnBncStvWwfsUq3V407gT1p5XYcdZ/kls8TvueR+zHWd9pYfEo7XmV85+kXEf5wM6iYSvlrgXNdinLzgZySt6Kjrdj4B34dX/Juv+S9f4l4//nvP990vk27vjnjPt/FPz73cJet7Dbze52CvtL5e1OYbOVPnvE5F4tuV5YXE7Ya15x0Ugr6ih5NSUjxycRdFqKTsvxORUpqyZnFKSMDJeQYJPIQgJBp0XolBiTlmIzUkJOhi+oCFklsaAEcqpf/WdNM61pg7p2ZsfDW/EJl7yiJa+o7eK3HNy2g9d18zoudtvJ6bjYHRe34xZ0XLxln7jtFbUc3IbtrEqjNx3cphuphixZr7kUNBcDlqgJKbg0ebui6NKlrdKsXpxWcxseXVzGyEvhDA+T5qLKElJJiKuKiVUxqSohlAX4ppxW5ZMaQmJDQqtLaUsa1oqWseNU7Vgku3bxpoq5qWFvGXmbWta2ib9h4N/Tc+7ZxCt6wZpZsKRidpWsjorRlNLLAiAvoGTYxCiMjtJmygKgJoMrErgph9oSuC4g5hjoGh8oc0kVHn5Nzd7Vce4pGbsG/r6O/9AifmgU3FezH2gF+3rhI4v8vhnZVrF2tZx1ObSqgJY1jK4MbopIVQGhKiaVuYQ8ayHNxS0SRkK0mUVgxoUbdxPG3Ng7+pk+41yPfvaGATOsXxjSTN9QTt9Qzd5WowZMxBEd+padPOYBRv30+RifmJbDYRZ2ySWvGngrbknDwO2ahMt25Fned1Dw/cf+8qtq8ijtO0y4D5Oug6TrJO17nV88THn2QsbuoiXuMlh5cEbJW9Lxdy3CZ17lsc/4PmF/E7W8y3pOU9YHBu4zk+ilU/4+ZHzRzu4tF/aWcnvdwv5ScbdT3O7kN1uZrVZmo5bYKIaaMWPNJSxqKQUtpaQD8xpyTkFIyVE5BTGroORUlLyakldTknJCWopNidEpETopmk8huJgYlVcS83JCXk4oKIh5BeHvfg1Sw0BpmqGWk9Nxcbse0ZJX1HDxWw52287uuPhLHsHfkqZP2PGJloOSbkCy9Hec2RlNK9y0Mit2QSflrSV85ZCzvGhJWuQVv7Hg1GYd6rxFVrarilZ5QsEoqllpLjYnIBT4uJoEqIgIdYTckFLqMkqFj6tLgKaI1BRT21KoKYeaSmZbRlvVctcUrHsa1rqavarkbBiEG0buloW/puOuaNhdNXPJIKzJwZIYzArIOSElIwCSImoAXrBhhtzE0QB1zou9EwamUixcgQckmJgIeTxFR0fBmYIQyHEwy0p4WQ6tSqF1KbipYOzpuXtqxo6a9cAi3lbQN5XMTSm8pWbdU7O21MxlObimpS+p4DIPm4KmEtB0mrmQY+MzTFQCml4kj0VpkzFoPkybd6L7LahhJ37Uih204Md1831G9KAZO2wljGumb6gmLulme0wLAw7CnRATrVvo8dBnQzxcmg/ERZQkl1iQUEsqZtvIX7JJHgQMjyLW5yn3Yc5/mHAfZgJHGd9x0nmaDbwtxza9mqrfZONDJRG4pOLue3WHUfNTm/jIozoOGo7C2uceebH/Uhs3tspYeKCgPzcJXuSDu93sdiu73cltd3KbrcxWO7vdSu80M1v1xGrB3whpqw5hSQdWtGBJAxRUpKySnNOQcyogr6YUtWBRC+a0tIIWzKqAtJSQUZAycnxGQcqpKAUNtaClFXVQQUvJq8l/5zWIVS2xYaC17IyuW9B28Jt2dssCN0xQx8ZqWZltC9QwwR0bvePkdl3Crk/c9Qg7Lu7ZqVtoTRtct7Lqbmkj4a7H3Rm3NmZVZB3qolubtilzNnnWiBTM0qJFnFNzygp6io0uSIAsG1USEqoIpSGiNKS0lgIscTEVEb7KI9T4hBpCbsnhlgLuqhnrRuGqjrckoa2bResWyYpBsGLgd7Sse3ZhS8WoKulpHjnGwecU9IyI4gXn0jLYAUxacKNmVJ928oqLMGJF9cdoCw70cBiYDEOzYeqkmzgShub8xPEcn1gTkJcktLaIuipnbKqYazJoHaGuItQ1hLomBHbk9PsWyY6RvyGD7qmZy0p6UwrWxMSalJLnoqsSUoY1H4dmEtBcGBgLkYYjpKlF8liANO7CDfjAOQ9lykObc0MLduKYaa7XgB0xoYathDEXdcZFm3FQ5+zApAU35gPnPPQFLxPlZ6ADTFSEQwwzFvJSKCum1LXs5wX/fsi8GzDsL1qP8v6DjOdFwvky6T7NBQ9z/pZZ5hDADY9lp5JeseuehCxPgsZHTuVzl/yJTXzfxI1f+rLSc7HR+1N76OIaPHtfTn8Wte2009vt9HYre6+Z3mxltpvZ7VZ2p5m8V48vZT2toLZi55R01KqJVtRSimpyWUM7A1leTclraDkVOasEskpyVknOKEgpGSEjw6WlhLyKnFUS8xpKQUMtaP7LvFNNT6wZSHULreVgd92Cs8KrYaU3TGDLwmhZ4I6F3rbSm1Zm087quLhLbuGvTQCv7eQ0jXDDxqw7BE2vvOg15H2GUsCUdxsSJknZZ0zbFHENv2xXJjT8nFYU5GAzYiAjpuZFpDwXXeJiOipuS0RtyugVPr6GkAtcdENMbsqhOkKtioC2krmsZbfVrGUtp61k7sesTTWriIA1Bb2loJcklDALW1RQIqz5gpoRERDiEshOHjfg7xjQPQb0kHrqqm76pmauxwtM+chTURYmQl8IAXcDuOEoOBUgjcXBuRQ0U2DhK3x8GUa3hJQGG9fmEToc3JoU3JCA9yTgpgzakEGbKsYyj7QuBZsiUl1ILgrwecZ8lr2QpE/nOKgEPBcB7kSoU4vkMR/hToA8EqCOL4KzISbWS5t1gPM2CKWmzAuwd6iDP5Bvfk26eYE9fJk/3cOfGeTc7WXfuQX1/kC69gW1/4oMPxLWCjthq58HLDLQZSVzyci7ZxPv+XRP4rZncetBznuQ8x4k3c8itoO4c8WpyRulJZvu5dbKw5Xmk/XGy1r2Wdz9wKV64pLvWXj+W1+lrn1THelZmh5YvnOti7q9JSA/ckruNZObzeRmI73VSm01M9vtzE47t9fObNZiS2l3M6Aqm5k5NaGsh0o6akkHndla8wpyTgUUtGBOTc2qKGk5MaME8mpqVkNJy4kZOS4rxeQUuKySmFMBRRUlqyD9XUentcyUlgVuOXlLHlHXL+54kZaD07LCTTurbWe3Hcyz0NVycM9m7/7GfTg5LQe3ZqFXTIyGTVBzy6p+fSVoTdnUKYcqYZbFjJKURZzRilJ6Ud4iS6n5RQ2rIKfnhMQCn5DloMsiYk1MaUjBqpBSFVKaYmpZQqkIyVWEVhYANTGtq2K1ZOCyUdDS8WtKVlZIKYqApICcRWhJHj4ro4RYmAA876FNeOgLNsqYATugn7uNDH2vuHNRPPyDYuyyeq5HNnxRPXHTMj8QoM76SXcSLJSfOBahTcSYCxkmJsuYyzLmqhxcmYOt0FFNHqHBxdfZ6BUhZVNBX0eo9+Twlo69JgPXVfQNI39JAVXFxAIPm2bO5xnzKWgqDU2HqRNe8rCXMOTEDTqIYwFwRoMd0TMINi4VGr3h4QIZJS+r4mYl9AiHlOZTsiJqlk+JM/Fe8sQiAxNnE2JcYpRHCNJRftpsmE9MyqGQmI679k1IwcpLoRWbdMUk3g+Z7/u1D4PGp0nHo6i1a5JnrfrXxy8Y4/3rIcuTbul/nr74y/P7J/e6L6rpB1HXllWSoU7GRy6nBn6qjt3ozg6sTvZ3UIMbHPxjC2+zlthuprZaqe1W9gxhe938Vie1WUl0U65GUFUyMvNqSllNLWmoZT1c0sNFLa2kg/JqckkD5LXUog4saICSHipo4aweLBkYZ1cKarCog3NaWl4HZv8+j97UEltGatsMLrl5Xbdg2StqeYQdB69tZbRsrKaN0bKxllyClp1XM58t5GZ0HNy2ndOysdpOXsMhKOnhulWQM3JqAUPapcu69eWANWVTZR3qhEmSs8oCEnrGgGTUzJyKkUFoOTGQ5eNLAlyGjaoIyVUxqY6Q6xKgKYcqIkpFRKxK6U0xravm1hFqQ8W+H7flhUBOAkbYKD80H+URfPB8XgUGoekAbc5JHdUt3NLh7vigCdnIJfbNC8Lhi5KRn3g93ypHr5rmb1kW+uyYAfNc/yJ5IkSeCFMnwtS7KeZCioFOQ5Mp2nSOPldgLpRYqBoTXWZh6mxMlYVu8vBdEXlNTNk2cDd0zBU5uKGA2yKgwsEUuPgkOJVkzMehqRBl1IcfCJBG3cQ7VuyQAtUnh1Ccuz1+AZiQsoJccpxPjvOIYfpClIldBGcjDGyMiY1D0zHaTBhGJRkLYXjeT5kKgdMhcDIITS7Cc15oNsQnL/LwCQSI8UjQ0E9JGdTRctsm3r5P8yzmwPX153yetVpxtZxtea1LdvmzQvCwnX/7aPs///L6f78/2aukqjrJXsAQw46k0XdSw1cad/u7U30r80NLM717Qsozj/xeI34Wyc5Att/J3u/mdlvpe9XYUtLZCCgLWvBsx8/ZhFxBQy2oKCUdtaiiFNTUrIKUV1PyOjCno+a0YEFHy+vgvA7OqcG0ippTUTIKckZJySh+rc8aOmJTT25boCUXf8kjbHtFXbegaee0rPSmldV1C7puQcvBrZnguh6oG2gNM9y0Mpt2dsPCqpjoNQurpKJlFdScDs47ZDmnJuc2xE3SpEWWsCkW1byIThBRc7MmSVbFzWg4CQE5IyTmhOQUY77IxpWExJqEWhaSWgqwIaNWRdQmQiuLKHU5syljtjS8plG4EdClxZQgC2UnjXhps27yeEwE2PF9TmDSA9xVTV7WzN5UTN7WzN+2kCZ0qEHZ6FXNdK8VM2SYveVA9zuxQ3bMoJc06sENhogjIep4EBiJgjNh6mSYMhWjjMeokynGbIG5kKPPpcHpFHg3D93NQtMtDmrDwNw0cLb03FUVtCQD23JaiUvI0OcS1Bk/YSAKTgXII25sn2FhQDgzwJzsCQloi3yKl4G3EUcdpAkfbT5AnYwyMFEGNgzPJwXkpJCSFFBSPFJGSMkIKSk+OcohpEWUlBCIs/FxNibGng8x5/zwbIyHSQhJaRk1ISTirn/jkCMOvUIr4kjp1Hw02CpkA05zxqi451Xvx2wHhcVX3cK/v3zwf/7l7cnexsFqcyvlCxPu5iBUAT+RuXO5MnKzM3lrAzvWnbi+zcIf+FVrpehSMbxajKyXY2vlyFYtsVmLb9bia4VgN+GoehRZDZiTk3Jycl5NKaqoBQ317LeoohR0lIIKOAtsBS1Y1EEFIzOrAXNqMKuGc2pqRkFOy4lpCS4lwfyD1+jY4LaDvupHVvzIUgDp+MQdj/BMCVjyipa8wqaVWTeBVSNU11PrerBhojds7KqNnVGQ8gogr4EyCD6nhIpWpOhUpiyyhFGSsiujerGdR/ZJGHENP6UT5w2chAwsqlgJLiovAvJ8Up6NLQiIVYRakVLrUmpDBlbFtKqUXleyOlpBTc6sa7gVNS/JJcW4RCt2yDDf4ySMO4AxM7p3kYny0ue0qOu62eu6qVtm9KAZNWye77XjRz3kaRdu3IoddOJHnNgBLzDtIY4EKBMe3JATdTtMGvURh734Xi+qP4AdigCjcdpkhrmQot1Nw9NJ2t0Mcy7HxdRFxI6YeE8Dbem5q3J4WUbrIECNT6hwsBkmKkib9pLueIjDVsygcOoaMPBTgA/42UQvPO/Aj2tm+7TTN0zzfcb5227KjI8y4yBP+qAFH2U8xMZ5wOkANO0h9bspw4uU6Qh9LszBJEVAGgGTQiDFx0XY2DBjIcSaCdCnozxMUgwEWNiFS+embl2Z7u+d7Ll56/LPN37+WoTr2/Kqt33aZyn3cSl4VIuerlb/55uX//H+6N3DnY5ZXBBQlmWMFhOXG7leHb3Vne5Zmx9emu3bE5CeeaS1qCMbNOQWjblFYyFsKUWs5Yi1GrZVFo05hyxj4idllCRCzCnJORUtrwKzKmpWCWQUxLyCXFARcipSQUPNqYCillbUQUUjo6iD8jq4oKfnjXBeD+Y1tKyKnP07T9swUdtmsGWBlz38JY9wySvq+sQdt6Dt5HXcgq5H2HazW3ZG3QJVTbSqltq00KtGes3MKpsYGQUlLcYVtFBWCiQRQkHHypjFKas8oReHpAyfhOkRQm4RFFJyo1peTM6KSVkZKZQQ4PIiSo6DLfNwRQGxLCRUZFBdSqnL6XU52NJwm0p2XUJvKDkZCS0KLyQ4RB8wFRMC+tleE3bAMH/Liun1MRfMxDEnbc6GHTXP9ZnnBzzk6RAN7afO2YFpA3FUgRlQ40aV6AEluh+Z6VVih+yEERd+wI4b9uKHPcRh58JtD6rPj+sLEUfCxME4bTQKjKRZCzkepsLFVnjomgDbRYB7Ova6lrmqhFoiUoWLK/JxGTbKD4x5yWMO6gQ8dNHDo9hBlBrVp1sYMuPHdLM9mrHL2pnb8vl+8k9fjH3zx9vn/zD47WdDFy9cOvfptXOfXDv3u9vnPr705Sf9Fz4ZOvfJ9DefQNc+N6OvOwn9YXgmJSKlhECMhYsysXEhKY3Q0jIwgVCmv/909Os/Golz+zHrbkC75VOs2aSbLvnjmO0g532ecr2pR/fS3vePN//Xu5d/eXp/M+WvMPA1BqpBR2cneqrjNztTPUvT/SsLAw9FlAdGbtSqsMsZVgXDIqfblEynmu3UcLxank/L80vpLiHRRp/2smYX+egYQkjJiBkFOSsjZhWkvBLIKcgZKSErI+YVQF5NyShIeS21oKPlNdScmprX0XJ6sKCjZf6rb7ump5xJAl0nb8UjWPaKOh5+28Fp29l/kwHsnLad3bQzqnpKTUerm1k1CzOvphRUtJyamhHjUiJsTk5OS4lJCSmuZWftyrxFERNBPh7ZK6I7mAQXlxpA4KiKG0DAqASOcrBZISUvoFSlUEsGl4RAWQLUJFBNQq2IwKIIqMjoJQE1wwNSAnIaobpI4wUN24UbtaD6jXM9xoVeZPh76ejPRvwdLXpYSb4rwg4xJ2/irn/NHLqmoc7ZWeSAEAwKwIiIGZGwowg9hjD8QroFxNL7rxEHLnPQww4BTTHT6yKM2DF9AfxgkDQcJAxHaJNh4nCeh68h5LYEWJJSN3XsXYtg08jqyoAKB5uGZ3McdJKFClAnffA81Pudm45RLfTLJ27K7l5Tjd9STPXIJm+Sf/oC9/MF1JWLU9d/7vv+q54fz832/DD4wxeXvvv00oVP+378441zHw189Qnu8pfzP/wB9f2n6Iu/v/Plf5v54Xe0S59aMNet2P4YF5dBwI4VKUppeTEhK8RDQz+sOKVLJkFLw9z0abb86g2b5KFXdVwKPohY35RCJ+XFp+XI6e7qfz99/v/9j78erLRyPLDJwqwKKWXUWO3uQHPs2ur8yCp6ZI8x/1ADa1kECDsAo/upc7cZ2EEW8Q6HfFdInZJAMyLSMEIYkGJvakh9Ruq4nTkR4M6Fhdi4EJ+TErNyUkZKSIqxKTE6c8acyQgFFTmnIuU1lIIeLOihoh46K+/+gbOGGagbKS0TrXtGiTl4bQevZWe07dyzjrLj5HVc7JadWTXDFR2paoCLZkZOBaQlhJyKkpERU3xMVgkkRYQgazqh5JRd2rpZlhXTkkJKTMYwESa0hEkpZkyGn/AhUETBXOQRkhxcU8OryZkNBaMigWpysIpQ6lKoLIWKCJgXUbNsXIpNWIRQYTo6JQI9hLsO7Ihh5pZh8oZhbkBJmgT7v6f2fGtnkpIIIyemlRSsjICW5FMTTFyGB2SFYJRLDkEoL2XSSRy1YQatuFEnZdoFztkoU3bylAte8ApA3NUvdEycGz+2SBnz4XsWgbEodaJAx7ZElCUFtK6B7+kY+3bhA59216tdt4iXjOySAk6KgAB9QTx8zcnGSyZvcIZ+5gz+jIxfEoxdBa9+zRq4Sfz5u/lLP1L7rlNvXyVd/w64+R3p+jdg/yVS70XS7R/Bnm8Y/d/Dvd9yR38ST12TzNwWTdxg3blCvvYZ+sdPcT98qp+5FqFNprnoGGs2Sp/NK5kZhKInjbX0zKocbmmYLTW8bGA/iTtepJ3HBd+TqPm0EHyesD1IOp4vFf71+Mn/+eubw+XWo3xqRc1bQ6g1/GR1rL893bc8N7iGH9vhkffVdMr4zdGLn9358bcjP306fvG34xd/O37pD3evfD5z86v5m1+gb3wG3P6COfoDd/ZnBf62hjxgo93xsaYjXHQKwadEuLgQHeHNJ4SopBibk5NyCkJOTiqqqSU9XDIyijqoZICKZ4D7ldegNIzUugXqeP4mlndc/I6L37GxWha4YaO3HOymldm00Rs2TtlAzyuBrBLIKoG0GJuWELIKICXGR4W4AGfBDt71ish1h7quYOeFYJxLSnFJIQHohvFq1BB98Ao42evkAX4eKcrBZ3nEuopdFZKrCKWugJpSRlUMlXmUipxRkkA5PhClY33wQpiOyUjpTtyogTCKoMdJ1y/YoNkkAsU5QJiOiTCwYXghDM/GGLgYiE7QMWkeIc0lpzikEIjykO6aUX3q0cu6qRum+SH97G3d9DXl+GXJyI/S8avS8cvSkZ+9PDz66hc6VL8b1+/B9wWII1lovs0jrBt5eTZWOn5bjptzqSQpj7ORSq5UikulbLuQbOUS5bjfRLormbopnemTzQ2IR65Kpm6Sfz43//UXcgqDcfuiamFMjZtRzA2rCVO80Wta4l01ZshEWbCD805o3klFeekYFw3lhmatxDETeUxw9zLuxz9ANy6we845yMOLjIWkgFSSgRUVmJeRbLSpJA+XgKeWjbyWkr4XMj5Lu14W/ESjsDkAACAASURBVE+ixkdBzVHadVoIHBQCKzHH83vdd4933u9t7HotWxrei4i9A2PKI73t0WvL03fWKLN7YnhHz6WNXe3/9qOb5z/s+eaT3vMf9V/4ePDcx0PnPxn6+uPhC78dOP/hnW8+nbz4W8yNz2h955hTFyULN3WkARs4EuDMhtkLcSE6JUCnRKgkgk6L8VklsaimFjTUgoaW14F5I/S3FlVL+3Wvu5pQ1wN1Hbllgdp2dsfF7bh4bSu9pqNVtUDTBLes9LqVUdbTqiZGxcjISUkpETYtA7IyUkqESyL4iADjhe+aaaMq/IAOnKkakLqKXVawshIor2CVDZK4hOkEMYyJm+BEL3PsppmJDzFxKR6ppmC2VdyajFERA2URuSZjtDW8ohgsCKkJGO0lTcT4RA9l2kKdBAcvaokTUT4YZuGCtKkQNB+kzfiB2QiMWaTOBEkTUQYuzgUyYlqUD8S4gB/CKadu437448j539/95vOJrz/HXfqW+NN59IXf0a6eF9y5RL/5Na/vG17fN9zeC2r0AHnge/V0j6j/R2rPFbdKysWj8IO38Td/wl79ltV7mdVzSTXR56PMLcLzAWg+KCRJ5noFCyM63IgSM6IjTZsIE1bsIPPmt9zbPytnR5TzI5q5EQNh3kxGuRhUF4T3QAsBFtYPLyzC6BCIikILSTYuLQCSQiAhBCJcvIt8VzPbIxm7JJm8Lr5zSTz8o2bmsmn+ip8y4iYPujC3vCxURAzU1fSOkbtul+y4JY+j5gd+xX237Djt/HMr+a4ePy0E237L427lzcPNo9XWfZd2xyDZVbNWWZhC/8Xu7MAyZmITRO0JabsG/sSPX9z59re9Fz65ff7DwQsf3fryN7e++mDw/MeD53/T99Vves9/0Hvh477zH/Rf+M3w9x+jL/+J1vMVb/JHCeq6kTxoo44EmTMR3kKUj0qKsUkxLiPBnhGzRRWloIXOarWiipJX/Bfdqa4l1bWEphXuOHhLHlHbI6pbGTUDrW6kNQy0phFsWBhNE7OoBIoqalYJJIWYpBiXkRIzQlyEv+BlThmpo3LUVfjuj+y5G0keJSOg1NScpllStytzSn5KwY2KIZ8IdPNpIsIkQpy006bjHExNwalKGXUVp4CAFQmcF1CqClZeAsXh+TA8vwjO28l3xQuDVnBukYVZpGNDMDpKx/gpM2F4PgQuhFmECIcUZ5MiMGYRQvnoeGTsxvT3X85e+Xb+1pWbF768eeFPgz98OXXj56Fvv4bGB9HXL858/Tnm4leky+fpvd8BP/4e9/UnwKXP4Vtfm4Ep6kTfwu0fJi/8Cbz0TQDGNRDaspy+a5M+DugfBw0PvZptm7Sp5KT4ZBdjnjd2FcGMaMkTDvJUkDYX4+Md5LtW9JAdO2InzDnIcwb8tB47rp0acjHIfgYhSMdEmdgkH0hxyTk2vsSllBGoLIeqSnpWhPMThuPwTIKFygiAFI8cYWLMuEE7acSKu21C3zBje52EoQAHHWcv5LmYIgI0pJQVLXPXrTwtBP7STf/SSvy1kz4t+g/TztWwvWIUrwWsFY3gecCyJgL2NOwNMVAev706O9pZGN2GUftS+q5FOHX5D33f/a7/298Onvv41rkPbn71weC5j2+f//D2l/9066sPbn/1we3zH1778je3v/ynW1/+U+/5j8a+/3Th+p9oA+e5U1cU6Js26h0PdDfCRScRdFS0kBbjslJcQUHIqf4mRuXVlJyKnP2Hz9FAqunILROt7eR03YIVP9L1iVo2Vt1IO3tIoK4H60aoZmLmFeSsGJeVknJSYoI/nRSjozyMCx43UIcQ1HX6xPeE/vML179YlEBpPhAhTmTZxCyXEKLjSnZ12alLG2VhOcvOAQTYcSlhQoMeigihshQuCKllKVgUA3khsaxgpEXUNAcfpM76wBlo8CcPG/CCKAcw6Sbf9VNm4ixcBMaFYHSMS47zKUE6ykGaYPRfpPZdnb3xw93LX0/f/nnixo+jP38/dPHrwW8+n+u5PHnpu4lvPqMP3QRv/0C+9SPx6g/4y9+RLn8jm7ymnrvCuP4Z5eKn8NXz0OjP2tmrXibKOd+b5wJLOsGamrtnQZ74dQ898gce5b5LvqxgRaCZAA9npk0xJ25wcXf9dFRWCsYY8zE+Mc4FQgxiXAx7KBgPSHAD6CANE4DxUS4xziOlRdSyjF5SMCpiaolLaKk4bR2jICIkWdiiiFKX0uoyoCoBGgpGVUmvK1lVBTPLJ6YF+AJCKkupAS7unkd+3yd/FNIcJm1HGe+rgu9l0vLP3dTrnPMorj8t+h/FLRkhJUicyDFwqxr2kpC8wprflABbMlp1qq81O9ZBDe8ycTtSuKpijP38u8Effzfy4++Hvv649+uPb5//cOjCR7fPfXzrq496vvyg98v/1vvlBwPnPuj5/INb5z7oP/fB0IWPBr79cOqnTwnXPqMPfSOZu2ok9vtY02EOKinEpBBcCsGlpdi8gpyVY3MyYlZJzqmAvPZXX1BDTWrqyE090LExl72CZa+o4xI27Zy6BWqYwIYBahigsoZc1NCKKkpOjE2JUGkJLiVYWGRNuukTesqgBHWVMfYdvver2WufTV75XEmfzwJTdT61wKfUtIK239II2sMKbt6ha0QdaavcI6SZyHfHf/iUNn4bGL9FnRpVkWZF2NmFS99kJMwAD7QwyEoGScsg+ASAhzZnI4z7qXM+YDrOJkTp2EU6LgjO24l3lQsDYO9F0rUfyTd+AHouYW/+NHPl+4mfvh3/6cLkj18t3LrCvdMjmRoWTd8Rjt9WLYwopoeEd27IJwcEQ5eEw5c4t75WTfyknroon7zMvP21ljajmO2zUac8hOESn7Ks4Kwg9C0tb88ufWhF9m3ibYtsWQZnYPQiF+MAxom3zqNv/aDjgTkxLcYl5KRwSkhJisAIDwzB2DCTHGMRQyAuAhOSXCAGopL02RR9NgHerfBJdSlYEhJiwGgYP5yBFwpcfBWB122yVbtqET/eQMAVNWfTJt12SnY9ivt+7V5Q7YbnWxr6shK675E+8cgPEtajtPMobj7NOV+lrac595Og+mFI553vXZy5FZ3vqTLRLSZmhYXf4ON2FLQG5u4KZWEZM7Ivoj2xSEzQzOS1z8d++uPwj38Y/v53g9//vufCR73nP7p17oOecx/2nPvw5pe/uf75Bz3nPr751W96z304eO6jgfMf9134uOfCh2Nffzx7+VNw6AfBzGUtYcAOjoW5cwkRJinEZBBCRkE409ozCkL+bBXy3/NmTU1s6MhtK33FJ1j2nknpnJaDXdXTaiZG3coqqag5CaGoAvJKYoI/mRAthHhzTtqQgdQjQl+DR74h9J6buvKH6Wt/mrr8x7lbXyaYmDymN3z3mp+Orzg13bg7a5KtpAKthH+rlkloBX4OwU+bDpDvmAQ0aOoWMDkwP3iTg53lE1F2BeI3m4oR7+APXwSYWDdp0g/MeoHZBIec5gNpLjnKxFnwY9yRy9DAFXjwKnvoKnv4umimH5kbYA9cEQxf5w3fVKPGxeN9fjbNQcPbqVgfSPQzSBbctBPEmoFpE+aOATVkmLtuQfXa0NdM6Nvovu8kxHHe3csO5rwbM1hgkzpi2pKIdk/H2/No9pzqB3bFjlO1rudVhNRFcG6Ri8P/9Cm256KaiQtziDERFBFACT45IQCiTFycR8rxKSkGPsmBswg7yYEzYk6SR4nRcYtUdBzGFcXcTbduxaLqanjLRuGqGWmr2StmZMMmu+dUbbs0DSljSQxs6jm7DuSBR/4oqNPhx08y1td538u4ZdvEexpQPXCKnkd0T8KaTS39gYP/Ima6H1A4+s5Hxi4n53sL5MklHmmFS9wQ4neVQBuY3oDxm7S5B3L6rpqFkO5OXPnTnct/Gv/5T6MX/3Dn4h97vvtt34UP+y582HPuo76vPrz15W/6vvr45hcfDJz/sP+r3wx89dHwN78bvPBJ7/mPhi/8dvibT+aunaMOfSuYuaQhDDjAsUXudEKEySD4FILLy0gFDTUnw+bVQNEA/2NOuKUntc1g285e9go6Lt6Sh9918Vo2Tt0EVQxgzcTMq6l5BJcVYbISQlqEjbLuuuFxA3FAPHMJuvPtwq3PZq5+Nn3j84mrn81c+dPs9c/01NlVtWDFacjKeQWnrmCULcfc68XUUjrSTfjzRlESocX55AhtJgJOx5g4jwS69MVHd29evXPxm4mL58d++nb85++Gvvujmzrjp84tMjBBBjovpGb5lASfZMEOc4YuUW5+zx6+rkaNG0jzVgBtBzBuiPD/M/WW3W1gS7Pw9zuJWSwzk2zLEDDJtizJbDEzMzPLsmUmmZmZOcY4cXAymQycOc+9v+b9MM+c8661f0Kt6q7uqt5+entIQO1mE3t5xD4RfZBH7uVRO6jNAVpbJ5fSySIFGa0OYn0HvTnEIYZY7Z10XBcT6ySVo5GpEny1oCrXSqjsaKqc57etSun7Wv6BjnPuVF93md749Lce9ZlbtaHlDFEx/aJ2J7HeyWnoFhLmVKywjBqWM0dVnBEpbVRInpLSl9TcVbN02apaMKnmdMplo3pMRFs0SBdUgjWzdNMuX9LyV9XcBRl916rYs4p29Lx9s2jHLDywiI9tsgu/7qbXdRE0rstpKyL8tp7NKsu9cksfes0/z4Q+DDt/Xhy46jKf2IT3Q7brftvtgPlhxHPSoe58kTWILprEV86QMSvcth0V5dTCPjOy16joXVbrCa/t0iw6sUoayxLqC6C1BZCaPEBtPrgiJ7YqC/A6PbY0LepFUuSrhKiyxKiXiTEv4iNeJkS8Top+nRBTmRRTkRz5OiWuMjW2IjWqIjkKnQWglyVIG/INbSUd7JoBcfOonDimIkxpiBMa0riOPG2iT5uZ//Vtr9jpG17emp+77hNuB6UbHeJNH3/ZxV1xC+bNzGkDecZAm9ISx2Qt4/LmsLwlxKuzk16qW4uYqIzmMhimEFKHgNUXwhqLYGgEpA4BUZBq9yyiUXztIAk3phOt9vjWhjs3w73HK7M7E71LPv28TTompw3xWvuZuEEmbpjTOCahjomJk3r+vFk1axGNqFjEwvhOSm0nHdPFbhrktfbTm/oYDf1CvPh1tqK+WFJdaCPWB1ntIS65V8gYkbPHFfywlDUsoU2oeONy7qCAOiSkjQioISahh03qpuN72IRuFr6L1drLIfaL6P0CYjenNcBsFOPKXmWBpO01cnSRue11Vztqlk/cVguO9Lwrh/LGZ3gacj8NuJ96XVce3YFeMCskDXKbxg1MTm3esulvBy9zRcMOi8kTMtqIkDSjYk+LKAsy1qSQMqfhzym4S2r+qlUxLaIsSVkbGu66nrfrVO/aVftG8YFZeOFRn3nVpy7ldcB8GzTf93nuemxnduW1T3PjN9502fbdanFlwbf5vttO/bVL+GnA+m0y9OtS/19b06cuwX2f8f2458NE4KLHFCrPHEQXTeBrZsiYNW7broJ0oCLsacgbjOYDVtO5gnpu4Z/YxRgEsA4BqSmA1OSB0PkwVB6oOieuIjPmdTagIhP4d5dWmhBREv/8RWL068SIV4lRFclR5YnRrxIjXiVHVSRHVybHVqXF1mbH0V8mSuty7ZSKDmbNoKRlXE0aVxLGVO0Teuq4gfJf3/ayhbJsp6y7WBtezrqLs+7jr/n5qy72uluw6hPM2liTGsKkhjClIU8q8SPChl4hzsNEqZtzOagMfDGkvgiCLYLW5QPrC6D1hbCGggRcIYz4KmVTQJij100wmhetujGban0otDU5tDveO2yRbvS4Z0z8GS1nRsuZlBBGua1DTEyY1zbMbQ2LSP3spiC5xk+sJeRDQ4ymAQF+XEqbkNGnlawJOaWDVGtoqVTUIU0tFX4KpodLGBWRx6XUCQltXESZlFDn9PwpDXtMTB5XMIYF5H5Wa4iICZEbeznEXkZbH7Oll4PvpjcNimidHFKQ1R4g1srKMyozAEYmztxebm970d1WNS9o39Py3ziU9x71207zl5Hghx73e6/hXZfzwqrY1AqGGI1bXiE+B7ZkFuyZJYdOyZ5NvG7gLmk5C2ruopY/JaHPiukLOv6cij0nYazqpOtm+aqaPydjzIjJK1Lqmoq7b1fuWORbGt6mmrutYuypWccm/plVfOlS3XrVd17DY8jxcdD/bsA9q2Fe9jm/TnT/Mh38Y3X0t+Xhhy71xy7l73PBP9dGL7u0d52Kh37bx+lgZ3X+EK5sorV6hlK/ym/bllH2FIRdOXGPgz/iNl/reTd22YpNXIeA1OSBagpANXl/P0htPuR1JrAiK64iE/gqLbY0JbY44XlZYnR5ctyrhMjXCVGvEqNeJUa8SogoT46qSo2pTI6tTI5Fpcdhc4GUsgRZQ56Z+DLIrR+SE8YU+DEVYUxLmNCQJg20/+431/3cLb9gzcPd8PLWPZxVF3vVxV60Meat7Fkre9pAm1S2T6jaJlTEYUlLB6PSRCgTNeSSXsU3FEIxRXAUAopFwuoLoJhCGBoBqcsHtr9I2hS0LNPrpoS0abVguds17tEdL02tDHasdjnWgtYFm2RKSV/Q8afk1HEZeVTQ2sdsHBMTx8WkEK2mi1jlaX1FzId20HH9fPyokDgtZ84omf3cNk9btYdY20nDdjIa+/n4Hk7rlJwxp+bMKFgLas6ckragZMzJ6HNK1t/IC3MJA7TGER5hgNEcFlCHeJR+WtOoiOwjNXUzm7qYTSFiXTf+1QAXYyBUBZn1vvbXg6TaBSF+V82+cijvArp3XdbPwx1f+v2PFvXnoP3WID+1yqf5hClew7ic1MkmbJv5Jw7phVt16JAdOmUnXs2mRTarZM/JmGtG0aKUsW6Wbpilu3bFllF46Dfs2NSHLu1pwHjq0x57NCdu7YlHd+43nXdaTwOmc4/hQCc4UDIvzeIbl/o+YLoMGLhVBd/HQ7+M9/yY6/s87PpjdeiP1YFfF/s/9em/Tfj+XOr7bW3kfdj9MGQbaH09XFMwjq+cIdWviYl7KsaBjrolajvkk89FpBuj6MYqdOJRtflgdAG0Jh9QmweqzQdXIUAVOYDaPHB1DuBVVlx5WnRJcnRZYmRxwvNX8dHlyVHlSdGvk6JfJUa+ToysSIp+kRRVlRpTlRpTkRJbmQ5szAWxXicrmwuclIpOHmZQ0jymwI8qWyc0pCnjf/xnXu5mULTVIdnwcVe93HU3Y9nOWHJy5m3saT31P4aQMVnLiKw5JEDbKa8luDxqVSoOGd+EhGOLoJhCSF0BCIcAoQrg2AIIGgHCIKCrIvy6jDr0Kn3DaVwO2tZD3s1w9/704ErIsdJlW7BKliySOTVzTs2a1zDGBK1DvNYRftMwFTXCaRkWELppDfzS1ACltofZOioijfJaQzRcN7u5h9nkbCkPENF9zKZhAXFMTB7n46dExDEufpzXPiMmTQlJ8zLGkpo7o2BNSBnjAlpYQBqTcWa1gmkFr5fePCIgDfDxPbSGEBk7xGqalrImuG1hfhutJKmXX9/TXjFGRS/w8JcO2amK8cYivvfqvvR5Pg/4P3e5fu70fO713rgNG0p2mFq/auCQcqFHHtV1QH/dYbj0am66TOduzZFLu2fkb1tEG2bphk25YZMvG4XbJtGeTXnsVp/69Ccu1XlAd+bVnPsMb/u81532mw7Lldd47TO87fW97fe88egeOs23ftOtV+/nNj/1uL8NBP+c6Pv3/OhfS6P/Xh3/sdD377WRH8tDX0ftX8bdP+a7fp7r+jTuOnBIB6sLJ9sr5ukN66L2fTVjX0XZFBH2ee1nMsqVlvfGo6C+SK3OA9fmg+sQkNpCaG0eCJUPri4AVeUBa/KhFTnAipy4V5mA1+kxr5KiXyVGlSZEvEyMLE+MrUiJLk+MKk+MRiVHVqfFVqXGVKbG1GVCqlNimgog7OpMRXORg1rZxccMydvDSnxYQ5rU/jOnXXOz1ny8dQ931ctf8/GWbYwlK33RwZ23sad0lAkVcVpHmtCTxxT4EK/WTS1XtyFZdRktJQn1haD6QlhtAQRbBEcXgusLoahcMAoBrc0FYwoTFhTMDSlt06wYbK4I81uOZoaX+/17Ez3LndbVLseiQ7blUKyaeLMK6qKOPaNmDvPxYUH7IBMzyifMqFhTaraPiu5gNISljFEpdUxBG5UQ/YTqALE2LKZMyxiLSvaSlreiE8yrOAtqzoKcvqrlrutFaybJgoKxrGLOy2jj/PZRXtuUjD7OI4wJScPctnEReUxIGheRR7n4MQFpgtU6K8BPM5uHhe3EfOgAD9vXXjFBa9iQUvaVzEu7/MIoeQjYvvR4vwYtX/tcP8Z7f+73vw8aLzvMKzLmvIC0Z5NaybVXPu1t0PwQst11Wq47TJdew4XPcO5RXPqMJ07Njlm2a5Xt26QHdtmxXXHi0e3qxCcm0blDcR0wXbo0D0Hb207rXYf13m946HQ8hly3Xv2NW3cXtAT57Vsm+ecu55cezy+9/m/9gV/D3b+Oh/61MvTbfNcfS32/rw59nfT8Mu37sdjzba7rfsA2UFc22VK9yGrelBAOdMxDNXVL0L7PbbtSs25s0ju/sqEQXpEDrMwCoXIAVbmQGgS4Kh9cXwCtKoSj8kBVCEBFLqgyM+Z1BqAiObY8MfplcvTrpOjy5LjyxOiqpIjy1Njq1Kiq1GhUanRteiwqPa4uC1SfEddeAOdWp+nbit206m4+dlSBD6uJI8q2/+CMs+7mbnh5mx3CVZ9gyc5YsNDnzaxpE33SQJtQUyeUhEkNYViJ97Jr9O1FvPpM/It4DBKCQ8bXF0FQhSB0IbiuAFSLgNTlQWtygfWFyQ0liRNiwoGOP4UrnqbWTysZ64OB7XDX7mTPco9z1qmeNQkXLaJFPWPFLJhTs8PclhF+85ScMiWnTisY42L8qIDYQ8eZ8RXdtMZucm0/AzvAahoTUSYktFkZdV3D3TCINnXMTR1rw8hfM/LmZYwZAXHHIt9QsxaV7DCzuZ/W2ENr6Kc1DbNa+yiYEXb7qIA4xm2bklLH+O0TAvKimDonoM6ymqZIDUOsdllt/gC5aqStepbVssIj7CsYZ2bRtVP+1qX/0uX+ZdD9vc/5+1jot3Dnx5Dlbbf1wKFeEFFWZTQbqnDJKn4IWR57nDdB47Vfe+5S3nWaz1zKC5fqTdBw4dcfWmSnTs2xU7tjEJ+51Cd22YVTe+5Q3PiNly7VqU35Jmi69+puvLqHTvuNU3/r1u57NApc1blTf6+XvHWqvo91fx3w/Nxj+zbc9W2k47e53h9LQ99nu39f7P11oevrhOf7bOfnmY7HEedwE2qi5fUCA7PBbduVkY/19E124xG//Y2adueU3fr0FemgV5mxLzLiSlIjX2bGVuaBK3NBdQXgmgIICgGuygNV54Aqc0GVWaCK9Njy5Jjy5JiKpJjypMiqlLjXiZFVKbGo1JjqlBhUemx1UlRtajQ6PbY2NbouK7a9CC5B5xpISB+7bkDUNqJoGdP+4z9b8wu3/LzNoGw7KFx2s5dd3EUXZ8bMmFaTJrWkSS1lVE0YFDf08LF2RpWoKZ9akYBFxqMRIBwS2lAAwSChdfngOgSkrgCIygVWZYNfZcaiMmOD/OZ9FWO28UUYgxznYBf9loOZofkOw2LAOm2Tz1okszrugpa5oGFs2kTrDvmcmjUuwPfT6npJFb2UmnERcVpCJCGTZ1WMOTllTkVbVDEXtOxpGX3VIFpRspdk1EUJeZyKG6fiZiS0ZTV3ScmcFxBGKLgJPnFcRJmQ0KZljEkhZZxHmBEzlnX8BQ1/Sctf0QvWjKJFJXtRylyT0Bd4xHkuSVtfPMSp7m1+FaagF3jEHSnjSMG8sIovzeJ3Xc6Pftv3HsefE6Efw8Efo50fQ7YHn/amw7BlFM9z27cUXFJW/H6H+k3QdN9lvukwXBplV07VdUB/5Vffd5lvA6YLh+raq37Tbb3tdr7pdrzpMF37TLdB67XfcmGVXbm1p2bpbcBy1+248Zp3AwYzvcncjD41Ca9tiluH5l3Q/BA0PfVYv474PvXavoWDv852fV8Y+HWp/2PY82Ol78tsx6dx14dJ34dJ3xS7bYpcu8Ru3pFSDjWMIy19m9N6wG+7VNFv7ZKroLE0JRqZEJsbH1GQGPkyLfZVBqAyD1qeB6jKh9QigBW5kKo8YEUeuCIbXJENrkiNe5kc/SIpqjIlGpUKQCVFv06KRaVE1aXG1WQAUOlxtZlxqLQYVAYAnQmozwFRXyTJGhEW0qsAu3ZQ0jqk/Ce/ueYVbPj/vsUiWnPzlpycJRd/1sKa1JAnFG1jCnxYie8VN7oZVZr2Mm59WjMSikVCsUgQDgnFFkBqCiDYAjAaAUJnA1G50IpcUGUmoDo7Touv2Jcy5zGF4zjkgpI6bRRuh7tmg5bNfu+C3zhnk80aeLM69pKevWzgrlsEKwbOlkOx7VRu2kQbVtGGmb+kprNLEqfk5EUFZVnFXNaw5+XMHbti2yRZV3MnmE2LYvqCmLEgZ87wiFPstmkeaV7FmZUxF7X8VaN02ShaMYiWldwVNXfDLNkwS5dV3DUdb13N29Tyl2XsRRFlTcVd0wnnFSwiAj5ExQwT6ibIDQvM5n0l98IouTJI3nrMX/q8H7zG7z3e3wY7/z3Z98do14+RwOdB351Pdx007xqF89y2HRmXlAXbCxquu2xvu2x3AdNNQP/Qa7sNmW/8+rug/m23/bHHdR80vu1yvA25bvymhy7nfafpxm++9BhvuhxXHdbjDuOMW8WqQoS4lDOP5sqpOTdKrz3GR7/1bcD8GDR/CJk/D7i/DAe+jgW+TgY/T3V8nQz8utj3ba7zx0rfx0n/h7Dj06Rvitc8R2taE+K3JZR9BfVASdlmtxzLqG8MvFu77MCjeZkKyIZHp0CisiHPEPHRJckxZemxlTngmjxIdT6kFgGuyQNV5YJQebDKkSFLngAAIABJREFULGB5Wtzr1NjXKbGo1LjK5NjypOdVqVFVqdG1yVGo9Li6dCAqNRqVHoPOBNVmQdDZkNYCGLMyVdlc6KCW9/AaB2T/3Nlb93C3AuLNoGTTL1zzCpcd7DkTbcZEnzYxxlXEsKxtUNzcwUObyC+FDbmk8sT6IggWCcIWQdEFUBQCXFcArkVA0AXQ2nwIKjeuKhtYkQWozQMRXqQc6DhL7a9mm19OCRrnjOKN4c65bsdKt33MLFrz6Wb13Dk1c1rcPiUjzWtYG1bxrlm0buDsWAVbFu62hb+iYc4I2r3cxnWLZE3PW9ELDhyqPat0Q8neVHP37apts2zPKl9TcLdN0k2jaEvHX1ELNyyKTYtkScPbNku3rNINo3hTy1tRMfessj2rbN0k2VBzN7WCZSltVcbYMIgW1Bwvs76bVD9KxY2RW+Y5bVsK5qGOf2qWXNqkb/2GLz3e70P+Xzqdf4Z7/hUO/TEY+Cvc+30k+KHP/a7XeeZSras4y1Lqvl3uaa50c9sOQpbLHsdNt+MuZH/ba7/vcb7rsb3vdd4HLe+6Xe/6PI/d7tuQ5bbLet1pOvAatkI2Mw3LrUQOCRknNuUbm/bSrnkI2B78pvug5dZvvPOZ3/d43nUaH4P6L0POT/2uL2H/04jrqc/2edTz82znl9ngl+nAryt9n2c6nsadew7RHKNxU0Y50HLPHbIjFW2L1XgoJF6bxdcOxZCMXpwcnQmNTgREpAIi0sGRObCIoqTIl+kxVdngqjxILQJWWwivzYdW54Be5QAqswAVmbEV6YDK1JiK5KiKpOjq5Oiq5NjajLj6jDh0RlxdFgiVFleTAazNBKKzoOhsIB4ZL6jL1OFLXUxUr7jpHz7zcNf84s0O4bqfu+YXL7n5sybqlPZ/F+/DivYuDtpJq5S3FlJRyTgkDIuEYpFQdCG4vhCMyQXWIoB1+cD6PGB1FrAiM648I7YyF0CpQTAwyBU5eYWBXmBjZzmNkxrO+mBgtsM622Fe6LBN2xWzOu6ijrOgZc+pmbMqyoyKPC1un5eTVtXkVTVz2ypYM3BmBC1kZMKMkr5rl596NIdWybaOe+LRnXn1p07FkVW+ZxTsG2VbGt6ylL6sZG+ZpDs29a5FdhowHdmVOzbJlp69KCbs2WW7FsmBRbap4ewYRZtazrqKtaphrekEcyoWvTB+mIgebK+bYbWtSOkbMvqRXvDGrbxxqR58+qcO6/d+31e/5feBjj/Ggn+Mdf3f2cHfwsHfJzo/9tk/jfivO807Bu6mhnvm15z5VOsmJa0kTdZa2W2Wb4YDhxPBw6nQ/mjgeLrncCI4FzC5RTQR+gX9dSG/qnTFoLq1a+98pge/4d5vvPMbHwPme5fxyWd+9GgeO0yfBwOf+j2fBwOPXZYPfdYPvY6PffZPI+5PA563PfanYefP851f57qfwu5fpv0fJ7zvxtzXIdOaiHhk4Z3qOVcO8b6EtMtsPlPS7+zyG6/aL8TnJ0VlwiJTQNFJwOcJgOdp4GcIeBQyMbosDVieBUIhwFUF4KpcCKoAVlMAq84FVWUCKrJAFSnRFSmxlamx1WmxFclRqHRgdVpsbWYcNhNclwGuzwGgs8H1WeD6HBAuH8wozxBj8kzEVx1c7H/mZ8w1n2DDy1vx8Jdd/AUnd9pEm9SSJtT4KQ15UNEeEGDU7UheXVb7y6TGQgimEIwugtYWgdCFYHQ+uA4Bw+SBULngiszY8mxAVXZcVR4Qkw9pLIAFaPXrfPwCHb0kJ03JqBv93o3R0FK3a9prWO1xhRWMaRV9UceakpGmZPhxYesQE7OiZx/6VHsO4YaWOSdqGSFXzcnJVlrdvlOxpeVsqthHLs2RU33i0R7qRfsG8Zaauyqkb+uEezblgUN14NDum0THFsmJTXni1h45VUcW2bZetGOS7en5hzbZrlG0qWFvKNkbGu6alrug4RAL4YO0hu6mV9P8lnle67aStaPiXtjk9x7jQ6fx0W/+ud/9pcvyNeT4vc/712Tf/5sb/p+pwf+ZH/oxGvrS5/s84P407LnpNu8aBftm0ZlL+W7I8zTie+y2v+9zPXaaH7rM70L2pw7DjUv5GDQ8BC33HeYbv+kxZH/oclx7DLd+w9uA5cFved/l/DzU8TZofxcwP3W73/faP/a5Pw+4v4x6v/bZvwx6PnSbn0KmD/3OT2HPh0HH+0HPuwHn5wnvLwvdn2e73vcZvk74HkdtN33mNz71TYfhQM081TN2uC0nUtKVnvvgUt37tYrWisLUuEzY81RIZDo4MhH4UyrgWSrweQYssighsiwdUJELrSmAoQqhlQgIKhdakweuzvlbEwAq0gEVybHVSRGoDGBtOqA+G4TOAtVngdDZQHQ2EJsFbMgFNeRBsQhoSxGcXZmlbi7yMFD/yTux1tycJRdr2clasNJm9OQpA2XKSJvQEIYlLd3CBjujStKEIFUkNSKh2GIophCMRkJRCCAWCccgoTV5EFQOoCYXWJUdU5MHK88BoPLi6nLicEUQOalukd2yzG1ZVhCWdYLFgHGp17064F8M2mccqmEFe1JBnZTgZ6SEOQ11VsfZcisOPdJtM29DRlxVUEfpmFkJcVnFUKPyhtW8I5f2wq29dGneuA1nTs2pXbkp55w4tIcO1ZFRdu7Unto1J1bVmVd75lAeW2R7Gu6+Ubhvlu0aeAd2+a6Ot28Rb+sFWxrBlpazruIuGITUwuQxRus4q2mIipsV4dcVjB0V+1DHPTEKLl26xw7LO6/2c4/nS8j+fcj352jXv0Z7/j09+NfM8L/nR7+Pdv4e7v08HPgyEvg46L4IaI/cshO34jKgu+3Uve9zPA1533ZaPw0FPg97H7utH3od74Lmpx7nU5f9PqB91+s+d6jehexPvd6P/b4PPd67gOHep33qsb8LWj90GD922x87LA9+w0NA93XE93nI87nf8XnA/b7L+DToeN9v+zTmfz/s/jzh/Tzl/zrX+TjieBo0vRtz3wxYfg4H7zsNF27VvoJxIKacKRlvzIJbu/xtp4WBQSJTYhAJkXlJMenwWDjgWQIgIhHwLB0anQmNRibFFGcAy/NA5QhwNQJaiYCgC6CVuaCqbEBFJrAyNfZlUhQqPa4mHVSVGvN33cRkAtBZoKY8KC4fiskBNOQAmvLArfkQYnGCAJ1lIb74bx592cZYcXJW3Pw5K2tSQ5hS4Sc0xEktZVDW5mPWaPFIVn1G4wt4fSGkvhCMKYTUlUCxRTBMIRSNAKFyAag80OssYHkWCJULrskB1+aDGgugDUhIYwm8g4pa4pGWRK3zItKEmjNhVw+qeeMmSdgsH1Wzh7i4UW7jjIK0ZGCtWQV7Nt6eibetYy5JCNMs7Jqes20RLvHbNrUCM67CL2rfMojPraozg/hAyTuzKM/N8jOL/NKuurQpLx3ac6vq0qk5NksOTJJDs/zQLDswi4/N4hOb4tSjObAptg38Pat81ypfskrkrSgVqmCOT57mEiaYLTPc9g0tZ88q3lHQT3S8C6v0Pmh+7HG+9Zs+dJi/D3b8GO76MeD7ZSjwP9MDf031/zHe++tw6M+ZoW/DnY/drk9D3rte64lLsWcTHpgF5y7FgZ59F9RdO+W3Ac19UPvYZXoKGt56NXce/bVd/i5kfReyPoZsNw7FY4fpQ4/7qdv6vst051XfezVv3dp3HaZrt/LWpXgbML0PWT/0Ot712D72uz90Gj4Nu576nR8GHe+H3e/7He+HHG/7jJ+n/I8j9ndh7+OI837A+mOy8/N44MQs2OHjT5SsCy372iS6togufbqydBAyHYBMBWQnxGRBo1OBz+PjfoLHPkuM+ykDFJUdH12UHFeaDihHwKvyYPWFUHQBtCYPVJUPrsgGV2XFodLjKlNiq9Ni0ZkgdBqgNjUSlwnG5YKwOYDGbCAuD9CQA2wtgDQgoK1IMKciTdVS/N/85pKNvmxjLNhZ8zbWtIk+riSMyZrCyrY+YaOdiZI1F5Ark3FFEAwSWo+E4Yph6EJQfRGkvgBakweqzINWZgOrswGVWaDKrNiaHHBdAbS+EIYphmEKE6iVaYt88qKwfV7YOoyvDEupo2LKALslxGic1LBGBS1j4rZZJXVRRV0zcbaNzHU1ZVnYsqSgbBn5+zbJnoG7oxceWKR7Ws6RUcgtLxpQs7edynOH4dKmuXTq39g1V27ttVt/6dRde40XTvW5W3tkVZ549KdOzZFZcuZQHjs1xy71nkO96lJ1yBkCbKmPUL8sJ6+rmOtqzoKQuCCiLEloW1runp5/qGHty+kXdum1V3fvt7z1Wj52OH/utH/x2j87Tb+Gu/+YHPhXuPeP8f6/Zkb/XBj9bbL355GOD33ex17niVu9b5dumwQ7Wv6umrOnYh5pmcc69qldfGoSXLnl12bxnUf14NM9+A0PAe2tW/PgNd53mB/cugeP6t6vfezQ33t1d07lnUd1HzA8BAxvQ6YHn+ber3nboXnfa3/sMrwNaO+Duvd91ocu40O36bpLd9ejfz9s/TDhvR+2PYw47occP+Z7f5npO7RKzgyCCzPv2iy+dyuvnYqLLtvr9Lii9NiCtJjspJhcWHQqJCoh9nki4FkS4FlC3E9p0Og8WHRRYmxpGqAyD4opSapBwqrzQbVFiRV54KpMUGUmsCo1rioNWJ0WW5MWV5MWW5cBxKTH4HKBTXngplxgUy6wOR/ShoA350Oor5KFDYh/+MxOX3Wxl6z0BSttRk+cVhMmtMQxZduQqLGDVakjlAmwuS0voOhiCKYIhENCcUg4tghaVwiqKQDXF0ArMuOqc0DlWaCanLjqPFh9IQxbBMEUgnEl8NaXyYzm4j5m8xynaYHdMNRUFkTleF5mWkrTx4WkWQ2zn9s8KmiaFLQvaunrRsa6hrzIb9wz8w+ckmOv/MjM2zfxj+2yM5fy0MDbVzCO1dwDJaOT3Mx4ka4mVI9bpCs9ti2/ca9Dv+s3b3p1ex7Dvt+47dauu1QrPs1y0NKt50saXzJfI+S1yAUVb1VMXxUQthX0XTVnS8Ndk9KWxNRFAWFJTN1Q0re1nG0xdV/Lv/ZqrgPma5f2Q8D+odP5FDB9DXk/hzxf+/zf+wN/hHt+jIb+ZyH8+8Tg73Ojv070fR3t/DDoe+j3HnmMR17djlG6ICAusJvWFbRVCXFNQtrX8k7Mwl0V+41Hc2GTXztV937tjUt569ffuHXnFum9z/jg09551fcdpnu/9t5vuu8w3QV0937NjUd57ZRfuuU3fs1tp+7CLrnxqW47tNcB3XXIeNWpedMhfxPS3Q3bHkbdD0P2mwHLz2P+b7O9153Ga6/y1i66sQqfOvS3Pt1G0NzwIrM4JbY4KaYgKSo3PjoVFpUIfJ4SF50CiEgFRiQCIlNBEXnw6IKUmFdZ4JoCUH1xYm0RtKYAWpMHqsgGl2eBUJmxqPS4mpSY2rQYdCYAkx6DzQA05oKwOcDmfHBLPrgpB9SWB2ktgOKRMFZVxn/r5orr7/8AmNNa0rSaMKkljqkIvaIWO7VM1YKgVyfXF4HRJTBMMQxdAqsrgqALoOhCcF0etD4PXJUHKs8GlGfFonIhFXlATCEEVwLDFcOxSCgOCcNXplk4bRMc7AIDE8aX99TmeV+lWxBJCyrOgpw6wGkOC1vmFZRlPXNVTVyRNK+oGbtW7qlPfGQX7dukR3b5iV1yZBUemwTHJsGZlntm5F+YRJd6wZmWe6Lnnen5qyruvEbcxyK4ic3u9hovsbmP0T4lpG8oeQc25aFesK/l7ShZe2rWkVG0p2VvyWmHOu6Wkr6hoK1IqfPc9hlWyzy3fVVOW1cxN2T0Y7viymO4dqnfdTmffOaPXdbP3a5bo/pbj+9Ln+drX+DPke7fwqE/Z4b/mB78eaTn1+mBX8Z6Pg/6Po74b/pdJx7jXb97x6YI05tHKU2DJNwUs2FRTFuSMLY1vB0V+8QoOrMrL+2qN07NtUP2xqG89WjvAoYbu/LGrnjjUtwFDG88qruA7tarvrSLru3SC4vw3MS7svKvPLLrDu2JTXDpU546FW+6DKcd6mOv6LxDddNnehi23A3YbwYsH0Zcvy4M3IbMb7utbzu07zr0b7tsNz7diEX2MhuenwoqSo0tSInOS4jOS4hNBTxLAj6Pj/spMeb/JMQ+T4h9ngKOyE+MLUkDVOdAaoqgNQUQNDKpvjCxKh+CygZVZsTVZQGwGSBMFrAmA4DJhqCz4xryoLh8aEsBqKUA1IaAtRfCW5HxTYUw2uuUf3Dm4s7bmPM25pydPW1iTGuIE8r2EWlrJ6/ORH4lwOa0lsXjSmA4JLS+CIopBNciIai/3Ut5IFQusDof8jI7riIfXJMHrC6EYQohjaVQXAkch4TWF8MaS6EtL2FT/PY5bvMktWqg7XUAlWMvTVnVMZc1zFEhflzcGhY1ruk5S4r2NQ1lx8o/dImPnMIjl+i0Q33mlZ945BduxZlVfGqTXNjkly7VpV1xbhSc6vnHGuGFTXnl0F6YZVcO7aVddaoXX1gUR2r2iUZ4qBWdOzSnVtWxQXhikJxbZUcmwalJeGoR7SgZOyr2ioy8pqRNM5vDFOy8kLqlE24o2VsK5plDe+HSXzm0l1bVo1f/ocf1udP13qv/ucf9fazr5x7fj+GuH6Oh3yf6/5wd/nk49Md8+LfJ/s/h0LfJnq8jXW/7PKc23a3PfOZQDTLbhxmtYTJmgopb4OGX+G2bMuqWnLYlZxwZxMdG0alRem6UXppEVwbJtVl0oGAcqZjnBv6VU35m4p1ZxZcuxZVTdeOQnVqERwb2sZV7bOOfOiQXAfWJU3rglBx5NXtO0Z5LfNWpuB0wvR8LvOm3vusxfw173w06fw67fh52fx5yvu1xvOmxdxqkefGxuYmxhWlARFocIiU2BxaTAniWBIyAx/yUCoxIBkUkx/2UGBeRCo0uSI57kQGozoWii5JQBfF1JfE1BZB6BLQ6O64uPbYmI7YuI64hB9yQBarPiGvMBrYgII15wFYEhFCURCyE4hHQ9iJ4e2nSP35aJ2fBzpq30GfMjCkzdVpPHVcTB8U4D71K3VZMr86oL4ZiS2DYImgDAoJDwrDFMGwRtBYBrMkHoLIBFTnAylxQVR64DgGpR8IxpTAcEtJYltBYGt9YDMcWwxqKYMO85kkGZpaBniBX9zUWBuoKts3CNT0nLGwZ4jeMi/FzEvyKhr6uJu2aeYdO4a6Je+yWHLllp17FsVV8Zpeeu6TnTumNR3Vpk17apFd2xblReu1U37gNt37jrcd459NdezS3QcuN33zj0V+6NOdO3YVNcW6RHhuEZxbpkZZ3bBTtymk7SvqalLwqIiwJibPs1jFm+wizbVFM39QItrSiHY1wXy+9dBsurcrHbtdjyPXYafvY5fplpOtLr/NLt+PboO/bgO9bn/9LX/D7aPe/Zod/mx35Y2r41/HerxM9v8/3/TLR/bHff+c139h0lwHrGI8aZrWN0xsmGQ0LXPySgLTEbtmSM7YVzF0Nd0PI2Ffy98T0U73wTM19Y5Ueq/jnesmNXX5mFl3YZOcW0bVPc2YTH9tEx1bhkZW3b+YcmHiHDsmRS7prFezYZbt22Z5ddN4he9Ojvh+03Q5Y7ru0j936pyHH9/HAj1Hvt3Dg01jHcdDMJ9VlwwG5ibFFqbHINEBuQkRWQlQKODIZFBEf+ywxLiIJ8FNSXERC7PNk4LNMaHRhQsyLTGBFNhiNTKgrikch42sQ8ahcaFUWoDYLUpcBwGUDsLnAhuy4plxQWz60DRnfXgghFsPxRbA2JJRQHI8vTfz/4czJnjHTZo3UWR1lxkAZ11F6xA1OWoWwMYdYnoArS8AgoVhkfF0RBIuEohGg6hxALQJQkwtE5QCq8yGVWYCqfAi2GIYtgtcXgHAlMGwxDFsMw5XAscXQxtIkNxU9y2qaodfPMetnOU1DlPpNPXdFQZuQtPdzMbNK8rwEv6Klb+ho+3bhnoW3axUc2vlHPsWhXXRsk56ahScW4blNfG6VHBv4x2rBpUl0ZVfc+IwPndZbj/bGo75x6258utuA6cajvw1Y3jg150bpqY53YVOdmeUnBtmJTnSgYm2JSVtK+pIAP8dtGcLXz4mZiwrRjIi+Luds68RHVs22RnBgkF05tHcdxnedtvuA7V2H40uX+0u//4Nf/0s49GUw8OgzfA76fxkMfR3p+j4c+n16+Oexge8zAz9P9P463f8/S+Hv472/jPU89QZvA44Dm2aU3R5mNM/wCAs84iKfsCQgLvMpSwLippKxJefs60S7Ss6JUXRuFB6pWOd68YlWcCyjn9vE5ybhmVl05pCcu2WHTsmBgbejZe9bBNtazr5FsGPh7Vh4Ow7Jkpa5ZeMfOgSXnao3PebrfvOXma7HHsPTgP3bqOfHeMe3ia5P4c5RraitrjgNFpuTBCxKiytMii5Kjs6Oj06FRCUBnyfH/pQIeJYCiEgFRSQCnqUDIpKBkfmJwBfJcRXZ0NqCBHRxYi0SVlcUj8qF1OZC6rLBdZmQphwINhfenAdpzwe1I2BthfD2Qgi1BEZGQsmlcFJpAqUs8T96k7NoY8/bmHNmyrSROqUljspbgzyMiVLOqs9oKYlvRILrS+GYv/VmMayuEIgtglbng2vzoKhcCCoXjMoD1eSBMEhoQzGsqRjWXBqPKYVhkOCGUngzEoorgbPQmXOi1hlmw5KEuCwlzQiImwbeqo47r6AMC1vGpe3T4rYVDWXHxDqwCXdMjB0Ta9fCObAK9i38LQX9yMg/1PHPrdILm/zSIr6wSi4dsjdO7YVFdWFR3Hi0107VpUV25VJd2eVnVum5RXqs4x9rBadG8bFBeKIX7oooB0rmtoSyq2AtCcjj9MZhUu0IrXmGT1uWC1aV/C0t/9Sm29dLD0zyA6vqyqO9sqtuXMZ3HY6nTs+Tx/LktzwFbZ8HAl+6PZ9C7vdB58cu3+ce77fR0Ldw6ONQ11Ov733I9XU09NvUwLdw19fhzq8j3Z+Huu/7vTNC6gARPcFsnWK2TlCxs5yWRT5hRUhZ4bZtyxibMvq2grOnFx+ouftK5pGGt6NkHGpYB1rOvpZ1oGPv69h7Jv6+hb+jZ+8auHtG/oaeu23mbhq56ybOhl28ZBIsKcgbSvxFp/K613jTb/4+3//bQt/XUc/PI84/pzv/mO39OhHyKDmFyYA0WEwGPCY/PgKRHIVIictNjMmCxSQAf0oAPEsCPEuO+ykJ+DwVFJkQ91Mi4FkqODIXHl2aCarMBaML4NiS1IbieHQBHJMHrS+AYnPADdnQxlxIUy6oJRfYkg/GF8W3F8LwhVAyEk4ugpBLEsgv/sHZgpU2ZyTPmWkzZtqshTmtpw7Lmr3sWnUrklqVjCmBY4vBGCQEUwxrKIZjiyDoAmhNAaQOAavOBlZlg6tzYlEIMLYIWl8EbiqNby6BNRTDm0vgDaXx2GJYYwm8qTSeXZ2zpmLOsZsXhfg1BWtWSJqT01bUzBkFZVhMmpC2T8vwa3rmtpm9Y+XvWvk7Nv6Ohbdv4u3oWDsq9pGBd2qXHxv4pzbZlUN5bhQfaliHOv6JRnhhUVxZJJdWyYVdcWZVnJjEx3rxqUl8oOUdGcSHWuGemrsvZe0pOHsK1raEscQnrIjIYQq6H18zw6cti7irMt6mnLurFZ1Y1SdW+alDe+kxXTg0bzy6O6/hzq2/8+o+hGyPTv2HgOOT3/vU5frU7f0a8nwKOr8MdL4PuT91e9/3+h9DrrdBx43X9KHH83U89Gkk+GOy/1u49+t4z2WHZZCMGaZiwhT0JB03w26apOHmue2LPPwqn7QioCzzyesS8q6atytl7MqZuyrGnoa/raBvqVkbcvqmnLapYW5o2Bsa9qaBt65ibGiZG0beukW0amQv6jgrRv6KhrahI514hOedmrMu7YeJ4JdR91+ro5/6Lb+F3f+eH/o0GnTIaGmg6GRwZDY8NjcxOj8psjApKichKg0WnQp8nhz7f5KAzxMBzxLifkoCPk8APEsGRiUAotJgMQXJcS+zIdUIeH1JEqYkqR6ZXFcAx+bDa3PAWASoBQFvyYM154MJSFh7UTypCEYqTsKXJtJK4illidSXqf+Ls2kdaUpHmjcQZg2keRNtykgfkOLdzBpxY377i4SmYhi2BFJfAsUWg7GFkEYkFF0IqisA1eaDq/LAqFxgdW5sTT6gvhDeUBrfUAjFFsMayxIaSuGtZfCGEgi2GNZUApe2vFxTs2ZZTTPsxjUFbVHDXtTx5uS0OTllVEQYFRNmZPhlPXNDy9gwsrZMrG0zd0ND3TeyNxW0HS331CE7MAiOjLxjPe/ULDlW8051vGMt91QvPlKzL8zCc5v4VC/8W36emmVnJvGJVrin4Oyp+Ltqzq6Ku84nbfLJG0Laqog8TW8eaq8eJGDXlfx1OX9HI9pS8Q80gnOn+tAovfBoz73Ga5/pxq2/9pkf/JYHv+nBbXz0Wj50uj4G7F+Ggh86ne8C9qduz7sOx2OH877TceXW3/iNN17Tjd/y0Gn/MOD7Ot791Ov9NtLzcTR06TKNcwhj3LZxduswsXaEWjdGrZ9h4WeZbbM03CIPP89qWxHQVoSkLQVzQ0TbkjM2ZdQNFXVdzdyQ0dfk9DUVc03F3NQwV+W0ZTltRcNaUtPmNKx1l2xRy5yREhcUhB0r68AnO+vSnId0b4ddvy/2/t+tyb82Jz8PWb+HPTeDHhK2Ch4XHQ94ngKNTodFZydF56bEZsOjMqCRKeCIVFB0KjAqCRSRAHiWBHyeBopMATxPBv2UBonMgUeWpoOr8mH1xYmYkiRMCRxdkFCHgKBzILg8aHM+rDkP1J4PakVA2ovghAIIHhlPLI4nlybQipPI/+nP5ozUGSNlRk+c1RFn9MQJFbFb2GykVnLQmThkfG0huKEE3lAMbyiGNZbE15dAcYXwunwwCgFF5QKrcyDujdzMAAAgAElEQVSV+XGYInhDCbyhFIZBQnElcFwJHFeW1FiWgEFCcSWwhmIYuSZ7WU5dk9InqfULguYtu3TVKFgziqZFhDEJcVTYFha3LuooWxbulpm1aeSsaxi7NvGemb+pYh2omTtq5r5ecGwUHOq450bhqZZ7phMcy5mnOt6pSXyh55/pRScm8bGBf6jkHKrZxwbhkV6wrxUd6MQ7Ku66nLMmpK7zaUss/CStcYJUN0qqm+FSd/SSPZ1kXy89tqsOdKJjg3hbxdk3SK7c2gub/NQovbKpzu3qMxXn1qZ869K+9Rjeuk1Pna73PttTyP3Wb7p2aN54jccWyZFBeGyRnbrV1122+x7Xjd/yNBL8MNDx2Ol86LRfeQwrWsEkDz/Nax9jtowyGkaotRN0zCy9aYFNmOPg5wWkRT5hWURYZLWuiohLQsKWgrEqo6wr6Cti6pqUvK5mbRh5a2rWooiyICSu6VmzMuKCjrNsEc/pOZPS9kUlcdslOvTLT/zC6wHz3ZD7x2Lvb8v9/9oY+2sz/HnQueBWJAKeweIi4oERiZDoNFhMXnxsTkJEFiwqExqdAo5MBkSmAiOS435KAUckAp5lQKISAc/SQRGpgIgMcGRBYtSrLGBdYWJdaSK6LBmDTKgvjMciwDgErAEBa0LAWwtgbUgooQBCKY7HI+PJJcnEYjitNJ5SlvwPnxnIkzrSjJEyYyRPG0gjipYAu07ZXkypSMEUwNCFYFwJHF0MwZXAMCUJ2GJYXQEAhQCjskEVOcA6BKwGAcEi4+tLoI2l8Q3F8KZiCK4EhiuBNZbFY/6X2+LNYuKinLIpp06Ta4eaik9Dpl0Tc1VBmZWRJ2WUsIQ4JmmeU5FXDMxtE3vDwN7QsjdUlG0de0PD3tNzNxXUPQ33QMc/NvLP7OJ9OeNIzT7TcM+NgnOr7EjHOzUIjrTsQzX33Cg+MwmP1PwDJfvAJNk3Src0whUBeY7RPM9onKc3jxPrRsl1Pa11SzLmuop/oJfuq8WbCvaOgrOn5G+oeZsy1qGevytnHyj5hxrBhUlypRfdOHR3Hu2dW//GY7j1WR6Crnu3/samvLKrT6zSHZ1oS83fkLF2DOIDNf/Mrrz0GC9cmtuA5dJtOLMrD23KNRV/Qc6c4rePc1qGKbg+fPUgsWaMVDtFbxyn1M/xCXN84iyraZGHXxK0LQkIGzL6qoK+rqAvyxhrStqWjreuZ23rBesq3oqCvqiizyio80bugpE3p6Eu6WhrBuaeW7zvlZ4F5Och/fWQ62nE+ct86LeFnj+Xhj6Odba8zIXGRkFjI+IBUYnAqBx4LCIxKi8xIgcemQmJSAU+TwVGpoAjUgDPk4DPM0CRaaDIdHBkGiQyDRSRBorMj49+mQGsyoWikYlNZam44mRscXJjUXwDIr61IB6PTCAg49sKwQRkPBkZT0bCqSUwUkk8tTiRVAL7X5zNaIiTGsKkjjijJ08ZKQOyVjejWtSQ1/YisTIXUoOAYoqg6BIorhSGK4E1lsTXIaA1BZDqHFBdHhyVC0YXgrFF0KbShMYSOAYJbShJaCiNby5LwBXDW0oTGl4mNJbAml7AR4SELTltRUiaZDSceiR7RtqOgbmgpI2L28NifFjYMq8grOjoG0bupo61LCCuysmrCsq2gbOtY2/KybtKxqGOe2QUHGiZR2rGvox+pGad6ninJuGxUXJhlR7q+Ic6/qleeKyX7MsY+xruhpS2q+ZtqdiLdPwiG7/MI40Qagfb0YPtNT0ttctS5oaCd2yQ7yr5+2rRtpy9puAuieibctaqgLwuZW5KKIdq/qmOd6xin1mk51bVdcB847Nd+823fsOZSXZpFh/q+Lta3pKIMS+kzQmoy3LWppKzoxPs6sX7esmZS31gkW/rRZsa4aKCvaBgzfAIU9zWSW57mIHrJ1QNEGuGCNWTNOwUo2mShp1lt85x2uZ5rbPs1jk+cVFEWRBS16T0VQV9SUpZV3M2NOwdg3DDyFs3clfMgiUDZ8HIm9NzFjW0NRN708bZcYkOvOKrPtObQeebLv2nMe+nSf+nEffTRCgNGAuNi4ZHP08CRCWCozLgUdnwqHx4TDYsJhManQh8ngiISIr7KRUYkQKKSAM+zwRFpIEiU8ARacDnGeDILEgMMinudTYIVRCPK0tpqsjAlaU0FyU2Fia2FsLxhYnEkkRKcSK5CEZGwinFCZTSFHppPA0ZTy75h88mtIQpHWlKS5zW4qdU+B5Rg4Vaya3LbUBAavMg6AI4pgjSUArFFYMbXyTiSmCNSDgmH4LKAdTkQWryQFhkPK4E3lSa0FQW31yWgCuBN5TCG8tguGJY+4vkxrIEXAmMhs4NiihrYuKqhLRjlZ86BYdWzp6Zu+fRjInxYQlxVNg2oyAuamk7Zs6qgjLLbVtVUJYkhDUldVPF2NIwt1X0PTXrQM0+1LAOFYxDUfu+gn6s555ZZCdG0aGWc6RmnxgFx1rOkYyxK6fvShnbCuaumrcmZcyRmmZozVNk9AixZri1aoSC6WtDL4sZmwrutlq8KWVuiJjrUtaimDHJbJ9lt86y2uY5bQs8/DKXuK1g7mvYRwbhlph8F7Cc2dQnOsGRhnOsYe8rGNsazqqCNy9lTkvoc1L6gpQ1J6EviBkLIsq6irckZS3L2PMy9qKSN80jL8hYcxL6nIAyK6SMUutHaNg+Qs1Ae+UwvnaMUDtGwU7SGiYZzVPsllkOfpZNmGYTZtntc0LCgoi2omQuSIlbevaGXrimYSxrGEtG1oKOOWcRzmqo80rSupm7YedvW1g7Nu5Vr+mi33noUlx16d8Oe+4HbesBKyQuGhgdERf595AsMg0QlQmNyYNFZ0Fi0kERCbHPU+OeZwIjU4ER6cDITMDzFNDzNEBEKjAiAxyVAo5MB8dkwaNeZYDqEPGNxamYF6mY0uSmopSW4sTWokRCUQKpLIFckkwtgVHK4mklCZTSFFpZPLMsgVYC/6c/M9OmTdQZM21KTxqRtwW5aE0rklaRVp8HrM4F1iMTG0sTG8visS/iG0rjG0rgdQV/bwLANXmQWiQMWwxrepHYWJbQWJLc9CKxpSyhqSy59UUirjS+6UUCthTe9DKp8UWikly9ZZXtmMX7HtWxW3riVRx7ZcdB/bSCPC7DjwjxE1LispY2JyctyoizAvySlLgkw68pGWtK2rqKuS6nbiuZ20r6jpy8r2Lsyul7MvaxjrMnp+1ruIdqzp6UeaTiHGrZ+0rWvoq/JWesS2nLAuICs2WSXD9Oqh0loIZItYPEujCzqZeEmxP8f0y9R1cj67au2aox9l5IEXKAvBcI4YUk5JABeROKCHnvQhbvbZqVnsTKITxJZpJAAkmabc69Z5xW9WrUqGpVq35C/YlqrL32uc2v/4z5zneabwY+YqGLbPSqELkqxM7SwZOk7ygB1yOuWti147ftBcy1sPss4fmSD1+XIvcT8Z8zmfup5EMpfBWHbrDgbTn6oRBoJrwNLHiMhQ5SvkMseJAKVGO+StSzH4MqUc9+DKlmQo0EepYLHSbQ05T/KOw5CDmbYXsl6Hzv1W8iunce3RZs3PUad2FjNWipBM11v+kwAR8nkcO45yQXPsJ856XgWTFwUQrfrpVvFjM3S9nL2ejpdOh4On6QsZ+V4OvlxO1q/G4j8zAf//vb6b+/W/gyh90vZB6Xscffpy3K/lYARyOC7SCeRQbZRIDfCnbTCSIaQdQG8ig4AQUvaMWxKS3sthZhOyikE0VtgLAd7KQROlpbRFRCZzvYRQWGBBRNF9UyJHSrO1zDIqtM4B5kuwZZ8CDHO8T2S5kBKdM7xI4q+WE5J6JgRxScpJz1p27OIudzwbOl8MlStD7hfZ4wj7sHUQVbJaaM9jBGB+g2GdMuZ9nlTIecbe+njQ4wRnppul7aaC/VKmXZh9hWOcs5zHMouU4Vx6FgO4c5biXDMcx2DrOdw2yHguVQsJdzyM2Tif+5/eTb71MPy+lfz8cfVjLfVpMfSv465q3m4DoGXU6FPxS8h1nkpOj7UA5dFgOnGc95DrkqR65K4S/j4ety8EspeJX335ZDj1OxrxORh8n4/UTsvhj6MRW/K4a+TUavS5FrLPAhgXxIeM6S8FHU0/CNVr2j26iuErRWQ2PNmGMHGTuMIycx9EPGf5n0X6R85yn/cQw5iHkaUbgacm3Blm2fdRu11iP2syT8GQt9TiHXmO9LIXQRdl/lg5dZ32UhcJwPVyKuRgqpp7zVjG8zAuWkomwPL8Fry4loK7rBZzZNI4Zc5KMfsOCHfOQ8g16kfScptBaw7QccO37Le3Tsjcf4FtZveUd3vWO7vrFtRL/nM1WCtkrI2og5G1H3Ydp3jPkPU8hxxvtpInSzkLhbz31ajJ8vJE6moo2M9azouVqIf93AHtZT39fy/7G1+M/Nleul3GUxejmVSbmNbQCegMeRgd9aCXg6EU8jtLAooLAN4LeCAgqe14YXtOE72nB/9J2E7UAHFRRRQUEbKG7Dd1EBfmuLsB3oohL6WWSluN06yHEMd9iG+C6FAJIJ3FKWZ4jtk3PRIXZYwfXLmSE5JzTMiwzzoipuVPmn3zye8R/PeU/m0ONZ/37Js5EwZe29tl6aTkLTS2hjgyy7nGUf5jgUbIuMbZexLQMMQy/T2Ns21s+0DDIdCpZLwXYqOVYF06HkWoZYbhXPPcyFhjm2YZZTwXIqOU4Fay4F/Xi/+l+7G39/vfDz1fyv57lf69jdfOxqKljD4Crmq2TdZ+XAx8nIedl/XPJflgLnGfgUg88L3stS5BJDP5cDn8uBz6Xw54L/Sz54Uw59Lfi+FoJ3+eDjROxxNv11PHqb81/n/JcZ70XcfRxyHIccdcSw59ZuejQ7PmMtYq+FHLWQreId2w9a6hGoGYWPI/BRAj6Iug+CtnrAvuez7PhtW6h112fe9ll3/aZmzHWehC8z3ksMPU8hJ3HPecp7mvEdJn2VpK+aQitxtJIJLVhVyS5OvpdTHuAv6AefOjTbYaiRDZyU46fZ0MdS4jwb+rpQOE34TpK+w4S3mUT3A7bXqOE1PPLcLn/tVr/16N7DI/t+SyVo30X0laC9EnXVkp560nOI+Q6z3rNS8ON48HYpfbeK3aznPy2nTiYDF2X0ajp0tZy8Xss+PCv8WMv98/3C394u/H133dTJ0PYJAHxLK76FDOJaCbg2IkADATrYwiHheK34jnaCkIwT08iCNry4ndBFBbqoQFcbIGxtEbbjO2kEYRvIawc62wFxOyhqA3uZBFUH1dDPsg8LnCqRS93hVAjcco5niIUOsb0yTkjG9g0ygkPMsIwdlrNiCl5I+m8fsBQ4mQ+ezgcbU8i7rGUlMJI2dZn6qBoJ1dhDsw4yHTKOc5hjUbDMQyyTlDna+8d3DFSLlO6QcZzDbNswy63iuZUCp4rnHOY4lFz3MNetZDlUHKuM5VZyHSpuClLfvVj8z63l/9hc/PVi9vtK+sdy+n4p8WUqXE+7GkXvftZ1Mhk4L4eOcp6zPHKR957m0KOM+yznO8O85xh8iSFnWeQ677vM+67Kkati4LYYuM757nKBr6Xo11zgGvN9THrOk+6PKfhDAj4OOWqoYcepeWeSvvUo94Om/aDtMGI/CFsq/rFNp3Yv4NgPOCpe2w5i3fc59kPOXZ9tN2DfDth2/LZN79he0LYVsO36bPWo6ySFnKTgo4SrHnJWgvZGzLsXQ3bj0F4craUDk0ZpUSqYNSo2PGPPobGduGc/4T1M+i8KiY9T6S9zuc/T6Q/56GUpdpELnGPho7TvIIHUE2gl7HzvN7+CdW9Q00un+pVb+Q42vkcMuwHzXtBRjzkbKfgA8x7lfSfF4MVE+LLov55LPaxnHzbK54vpjwuxj3OhrxvY3ZP8w1Psx4vxn8+wv72Z/vF67uHlPBH/GwnAA/gWEoAnAXgivqUdxFGJOCqxhUfBCciAsA0vpPwmaMML2wExDRTT8V1UQEIldNKADhq+sw0npoMSKk5MBzuooIRG7GMSZXyKrptuVfDdmi5opMuhFHgUfJ+cBw/QAgpeUM4LypghGTuq4McUnMgwL65k/y/1sznfyZyvMeN7j7nnfMqosVPXSVGLKMYemrG7zaHgOGQsu5Jtl7MsMq6pj6aXtI/10SyDVIeC7VZxbQqOS8lxa0RupcCj4rvUfEjFdsrZLiXXPcxxqgSQmhc09x4uZH49K/zH67kfG+WfK5kfy+nvK+m7xVQt7ahhcC0HH5UD52X/UR65yKOHGaiZcjVT0GEKOU65TjH3aQY6x5DThP087bnMIdd535di+HMucF2KfMl6P6eRjwnPeRI+S7hOYs6TOFRBjXvukfdu9UuHcj9sqoUsVb+lFrIcRO0N32jFa3o1OvjCpn5pGV4fHZwd6pju5xTEtIke/lSfoNzDWdb1vg/YdkK294h5x2utBV21CLQXce0Hndte67bfvh1x78SgnYRv3qxcsCh+9ztfht3vI/BOFG3mIse50OVk6jQb+jKHXc1kPk2kb2Zy51joMhf5Mle4KEWPsMBRLlRPoPtR+/ug5TVqfIkan9iUrzwjm8joe8RQCTv2g5ZG3FWPWg+y8FEGupyKXBQCn6fjNzPh+2fFy8XU+bT/ejl9t449PMk/PMX+/mby58vSPzfn7p+P/9haagdBMgjgWv4K4FsIIJ5CxLUCf6ES8EwywKEA/Fa8qA3sbAM623CdbYC4DZBQgU4a0EUjSmhgFxXoohI6aIQeKq6DDkhoYBeD0E0nDHKJGgndLOW71B2O4Q5Y2YkqeP5hnk/Giii4EQU3JKMH5ZyogpdSchJqfkz9p99sTqHHU8jJNFoped6kLXM+ZUAr0IjbNV2tum66VcqwyRg2BduuZFuHGGOD9D8+ZbAOMWxDLPswx6XhORRst4oNa3kuNd81zITVfKeaax/muDRct5Lv0Qg8Kh6s4cTMvbdL6R9PCj/W8t9X0g8LqZ9ruYdV7LQUqGaRag6uZlzHBfg4Dx/nvM2UsxE1H6bdzYT7II1UE/bjpOckC52mPedZ5DKDfMT8n/K+T5j/Y9b3Me35EHWd+swnMfdZwn0YcdX8ln3EsA/rNj2at17drn+0ghoq8EgjZGmG7U2/tRq07/psL/X9T2WdT7Xd60rxilq8IO9Y0vQuqHtm5d2Luu5yP2tRP/ASGX2HWt7BY+9g41vU9M5neeU1v/Fb36DmdwHHrEW5aB1+FXFtp4KbYfdOFG7kgucT6Yti7Go6+2Uu921t8m6xdDdffFgp305nb2fz10vFr7OZj1OpD+XYeSnaiMONrG8n5t6KuX5HjYvG7ueu4TeodttraMQczQx8nIY/TYQ+TIY+TAYvxkM3C8mbxeTXjfzFXOJ6NX27kbtdSf14knt8mv25gf3jZfEf7+e+v5n/tb1KBXAEsAXAtwD4v5IAfBvwGxXE08kAnYznthJFZEDUDvTQCeJ2UNwOSqiAhEbsYRA76cQ+JtDFAPpZ5F4mqZuG76EDfUyChAZ20wlSDlEjoY9J2U51h1PdAWvEXqXAK+N4pcyQnBeUsSMKbmyIFVfxIxpOVMX9b85OZ7zNSbg54drL2V7GRiadfbCMYxC3a8RtRgnV/EcSpuS7FGxIwbb1M0YH6MYBpmmAZpUzncMcSMVzqXiQVgCpuW6NwKnmejQCh5LjUvOdKh6k5kNKgUfNcav44zHr2Vzy6xJ2v5h+mE/ezca/Laa/zsY/FP21LFov+CpZz2EBOcrBjbSrkXA2YrZmBjqIu5tZuJpy1xL2Rtx1lEKPEtB52nORRs9T0GUGOYu7zmOu05DjLOI4TniOY45G0FL1j1a85m2P4Z1H+95v3PebKqjhIGg9CFoOQ45m0HHgNR2EHLuo+a1V/R4efevUvvOa3qJjT0zDv8Ojv8OjT936VWP/krZvwTg0q+v9HTa8QEZfek3PYMNTZOwpbFizKec1PWv24c2QYysCVbO+Si7SLMXOpzIfFgqflkvXS8XrpeK3J9OP65M/NmYe16bu5nPfl8fvlgp386XvGxOfy7HPE6kTLHhSjh4WQpW453eP8RmkXzEPvHDINl2KSsB8lIbP896ryfDNcvrzpO/TXPJ+Ofe4UXh4Wr6Yid2sZb+uZe+Wkz+eFh83Mt+fZP7xZvrvW4uPr2b/vrXUBuJxuN9AXAsB10LE49rAlnYARyfimMQWfivY0YrvohG72gEJHRS14bqo+C4qoYOKF7bhu5hkCZXQQwckdIKEBvYxST0MUheVIGkn9jIJKkGroY/t1oohjQTRdaDKTq+cG5ByAgpeeJgXHebFFNyEVpDUdaZ0orRe/C/OTuZ8pzOBw2lkvwg9C+snHP2ojKXpaBvpah/tpRv7GZYhuk3Bsg9zLEMc2xBb39s+2s+2yZhWOcc5zHGPCJxqLqwVIiNCj5oPqwUeDR9S8zxqvlsjQnQih4rlUXPcKgGkYudc8o/l8NV09Loc/DoTvR0P3JaCnyfDNczXyCH1HNrM+w9z6HEabqRdzZijEbM1Eo5GCt6POSoxx0EcasY95znvccp9mkXPMshJwvUxi57GoaOo8zhoPQxbGwFzI2ir+Ea3XbpNt+otrN5BR6tBayNgPgiajyLOht95EHUfRpwHIWcFtez5TLuIaRs2b6GGrZD1LWp657Nu+h2vfebXqOm5x7g+NvTEMjw3LJqVcWflopkh7rK6c14lWjH0v4aNWxFXNeNrYIFmIXoyHj+bSl/MYp8W85+Wy7frUw9Ppm5XSo/rUz83pn8sl74vj/98OvNtMX83m7tfKFxPpz7PZD9MJE/HYw3MW01COzHX64Bp3SVbswy8dPTvBQ2HUdtFBrqaCN0spB7WsJuFzN164ceTwu1a+fNy/stK6nY18/0J9v1J8dfT/Pen2V+vJn6+mX54NfNrb7WNiCeAOBDAAfgWMgBQCXgGEaASWxiE3zgkHI+CE1FBCQ3obsd10cAOKlHchu9sA/4IbL0MsJcBdtMJPXSchEbopoEiKtDdDvTRwSEe2dDHtA8LEF2vz9CHarq8wx1+BT8oZ0eV/LiyIz7MzYwIUjpRRi9OGTr/rZtQc8J1OOHZK7qehPXj9gFXP03Jpyg7qFpJm76fbpazXAqOfZjjUnLNUpa5nz42yHAo2DYF165kukcE0IgAVgtcWj6q6/BoBC4lx6PhwxqBS82HNAKPRgBruJCaDym5HhV/JWC+yPs/5b1XRf9VAf0yHrwseGtZ917S2Sh6D/LwAeZuhB21lPsg7amGLfWUsxK37oTM1ailnnLXY+5GHGqELAcJ6CTt+5DxnqWgo5j7MOI8CJoPQvaKf6ziNW0jxm3PyDuPdgs17vlN9bDtIGyt+cx1v+U46mqGnfs+cz3kbkThbUi/5Rnbgy27flsl5toLOrYClu2Qaztofx+wv/aZ3wZsL3zml7D+NTL2NmB97TNvxaH3EddOEtlLeqtpb7MQPipGDouRg3yomQ99nMt/mMFuns7evZj5tJD59nzmYaX8ba30Y3Xi59P5ny+W7ueLtwuF66Xi9Xzuw3i0WQgf5AJHxWA969tLeN6FTG8j1tfoyCvnQC2gP8u6rybCV+OB78vZm+no3XLmYTX7uFH49mzm03LmejX9ZTn+uJz5+bT4uJ7++bL093ezP97OPLyY/v5mhkpoIRBaAHzLn6i1UMHfaESARmhhUHDCVry4DSduB3sYZAkV6Kbiu9r/FdJ6GWAPk9DNAProQC+D0E0ndFPBHjrQQwP7GUQpm2zoY1mHOz06CazvhtUiWCEMqYThIXZIKQgPs1MaXkIjSOlEKYMkO9bzb87g5jjSKLm2M/Y1v6Zg67H3tSsFpGEh2dhDM/Yz7QqeY5hjU7IdKpF5gGHuZ5uHOA4516HkudR8WC9AdSKXlg9rhbBW6FKykH89BbBW6BrhekdEsJbn1QkgldA5zHYpeOtpXzPpOUu5L7O+swxymPLsJZy1HNIsBxsFpI5B9YS9krRVk8562t3IIPWkuxJz7Mdt9bi9EjDVo45axHGUgOph51EUavrNjaCt6jNXgvYdZGzfP7aNGt979NtewztUvYnqt9HRasC5gxqqXmsVMjbDjqrffJjyNiKeSti1jVj3g65K0F6NQLth+27Y+T5g2wk5toL2nbDrfcC2FbRuRVw7YddeDNqKuHbjnu2oey8B13KBSgo5yIdOyrGjYvi4HDubitUyvu2U92w+dzaRvl4t3T4p38ynH1bK9+sTdyvj90uFT1Op6/n8x8nkYSF8MZU6KUfrWV816dpPwjUMfR20bcds2yHLftrzBpIfhI1nCddV0f84n/i2mLpdSN4tZ76tF348K357NfVlBfs8F3xYSz6upL6vZX5uYP94M/3z1cS3VxPXG6VvbxfaQTwe9xcQwBHxOAL4GwVsaQfxVPA3GqGFTWwRtOE7aYTOdoKECojacZ1tQAcV7KISutrxEhoophMkNLCbAfQywEE2oZ9B6KHjeulgH5Mg5ZJGJAyHXOjRdiOGPkTf7VN1oHJuQM6JaPkpbUda35HSCrP6rpRBnB37c9/peB49nEYOJrxbWft6QJM3dVn72lV8krazTd/DHOtj2GVsu4zj0vBcw3yHjGMdZFqlHKuc41LxoBEBpOUhI0KvvhPWdXj0IkQrhLRCaETg1XXAGr5PK/TohLBWAGsFiJbn1vJtUpZNykqODWxHrPWou5Hw1JLoTgKq5uBa0d8owA3M28i6DjLuWsLVSLsPslA96d6LOXbjrr2IoxK31aO2etDaiEO1kL0ece0jxlrAvB+0vHNr3qP6bVTzHta/R3TvYM0bVLcdtO/7bXtBRyMG1SKOesBe9dlOUuhJNnAYR5tR+DDhbcTRegSqRaFqDN4Lu7eD9p2QYy/i3gk6twKW3RiyFYb2UshuCtlPwtW0txq2VTO+RilyWEo2ypGjcuR0PH5ajp1NJE7KscNS6Gw+83Ep/6q3jUEAACAASURBVGku+2W9fP906m5j4m5t4ufT2cuZ9MVU6uMcdlqKNrOBw3K0lgvsJdz7SbiSgnejjp2IfT9q345YKgnnbnDsIGw5Do7e5n3fpuPfFtOfyr7HVex+o/j9aeHh7cLHxeT1YuRuNfW4lvnxtPTPV5P/eDXx8/XM93cLX57mbp6NtwJ/AfAteNxvBFwLEfhrO76FBgI0EM8g/MahAMI2vLgV6GjFd1LwEipO3EboasdLqICECnRRgV460MMgdtMJvXSgjw72sgh9TOIAC+xnEKUcoraLahtiI4YexNDvG+3zq0UhpSCmEv1hMJMaQVojTI+IsgZxZkT8736A/3ASPRhHNzHHRlCdMYlNXRQFl6wWthl7aGN9NMsg0zYscKq5DjnbIqWbpGybjOVW8j1aoUfDh3RCSCdEdR0encijESAjImREBI+IUH0HrBMjhg63VgCNCJEREawVupRsywDDIGlTCcnDDFDDISESqqen3dHNqGDQQcHfKHobOc9B1n2AwXsxaz3laGKeWtqxn3RUk66dsGkvaqnHoWYSqieRSnCsHnPWA5ZKwLSFmN77x3Z8Y+9Q3XvE8Nat3fQa38IjO6h5y63bD1gqYUczBh3GoGYcOU54jhP+0yR6kvafZkMHMbiZRA+zgb2wu5rwVuOeTZ/pvd+0F3VVY3A1je7Gof2U74/DK7Wst5rxHRTD9Vygng8eFMLNYuRoMnVcThxNxA+LkbO5zOVS/mq19GE+9WW5eLNS/jifvV0rX07EzicT5zPpZiFyWIw0i+H9jLeK+d9HbO8ijlc+w1ZwdCs8WolZGxhSiZj3/WOHwdGLuPN+Ov4wFf7b09L3jcLjk9zDWvbxxfjjm7mbtcz1UvJ+LX2/nP7bi9LfXk39ejnx8+XU15dTN88mvr6cbSXgiHgcEY8DW/5CBP7aCrS0Ay0MAp5FbBG0gl1UgphO7KCCYiogbsd3t7V0UYFuOklCBXqYYC+D2Mck9jAI/Qx8P4MwwCZJ2aReJrGXAcp45BEJzSzl+0cH0dFer7HXq+70q/gRNT+iFiQ1wpRWmFQLMrqO9Kg4Pdr1L84Op73NcbhWtL2LGZe9Q5kRvr6DNMwnKkWUsR7G2ADHIedaFCxIJXTIueYBlk3Gsg1x7cM8ZEQE6USITogYOmBdh98o9uo7YUOHTy+CtTxUJ0D0XciICDV0ePWdqK4D1nW4lFzLAEMvbtPyyUOMliEWQcYmKthEBZu4nYUrGahR9jdynnradZhDGmlnE/M0Mu5qwr4fM+0nrNW4uxJzVCP2aty5F7G9RQ21qLMacuz7TTve0feo8R0y8g5RvoW1r93aTcRQjTh3fbaq33wQcp6k0GYcOY7BRwn4JO0/SnrPsv6TqKeZQI/SvuOM/zDrr8ThehKpJpBKHN6PQfUUWomjB1l/NeXficJ7SW8lG9iLeeq5YLUQbJQje5hvLxuoFMLbCfhwMn6QjxyOxw7Go4fF2Nlc9nwmdTqV/LiU/ziHnU4kjoux44l4Leuvpr1VzL+dRt4lnK+D5meI+oVftxkx7cVtlYTjMO0+KfhO8qGDsOUwaLqIWR6XMrcl//fl7Pcnxe9r2V/Pxx+eFe9fTn9eyV7NRx430t/Ws4/r2b/9Xvz1cuL7i/L1s4mHF9N3r+ZbCfj/Ts5AHBHAtxLw7UALnYjjkn8TtgEdNEInDRS34XsZBAkV7KWTu+nEXiaph0EeoBGkTHCASexhEPs5pH4mIGWCfQx8Dx0cYJPkQsrYAAcxDHjHBn1mqX+kO6DpiKgFMa0ooeantXxMK0iPiDC9KD/W+e++k+9oCmmUoDeJ0RWfIq7iGUUUtbBVK2o3dDFH+9luNR9S8hwqjlspMA1yTUM8m4LrVvGQERFi6IBHRF59B2LogA2diLHTqxMjRjEyIkaMHahOhOpEqLET1YlQXYd7ROBSC8cG6HohWcmnSJnAEJMgZQIDLGCQiXsetmxnXI1SoJZzH+bgA8x9iEENDKqlHfWks56G6mmolvbsxxy7Yct+3LkXNu6Hbfsh227Auu21bMGGLa9+LzC64ze+QXXvkJH3futuxFGLOI4zvmYSbkTcJ+nAURw9y/iOU/7jpOc8hZ6mvSdp71Haf5j2nRQiR7lQLeOrpb0NLFCJQ7txeDfuqaTQvTS6lw1sRd27GX817d1NwNV8+HAqVS9E9rKBasZXyYUOxqOHOW8jFz4sRg7L8SbmOypGTorhZtZ/jIWOitH9CLwTd+2mvFsx9JXPsg7rF8yKKXX3lLprVi956hzYDGgrCdtR1nme9xynoUbQfBF3XRcDj3PJX2v5H6uZx9XM/Sr2+Lz08Lx093zyail9t5q5W008bmDfV7GfT/M/fi/+fDl5tYZ9ezn3uLncSsDhcb8BuBYAwFEAoJUItoN4GuE3FgUUEP9VpO2mEnsZxG4a0MMAexgkCQ0cYADddEIvg9jPIPTRwUEGoY9JGGSRBljgEKetl07oZpGGhW3GAYFT0x0wDwVNQ15dd1AjCgzz45rOlFoUl7GTSn52RJTWdWaNf+4JHy8Gm1PoQdnzNmOb8w7H1JwRAWGYS1DyKcbOttF+tkPGcat4DjXfNswzS3kmKdMu4ziUQkgr9Oo7vMYuRN+JGjthQydq7ESNneioGNaLEGMHMtYF6YQ+Q6dHLwoaJR6t0KkUjvUxVB2tSg6xn4aTMoFBJjDEAqVMIKjo3Ml4ajl/Pe9pZN2Hec9x0VPPuptZ6CDjPsJctZS7nnJUYo7dqKWWcO5GLNWItRoyV8PmbZ9hE1Fve/V7Eet7/9iO37gVMr2GdfWstxZ2HieRZhJtxpGzXOAw5T2IeI7TvoMYfJzyHSW9Ryn/US54mPU3sWAzG6gl0UYuWMn6tsOO/SRSSXsrGe8+FtxJB7bS3q2kbx8L7ibhRinRKCeqWLCWC1WxYD0T3PNbz/PBDxPJWhQ6Kkb2o1Aj7TtI+aoxTzXifO+3vUHNb1HT8qg01cm0k/FQG+jn0mMiVr6DP6PpfmIfeuFV7UT0lejYUcp1nIFP487POe9NzvdtMvxzIfm4lL2ZjX1/Unx4Unp8MX7zrHy7kXt8Vvy6kr5bydzNRh+W0t/XUj9fT1+tlR7eLty/mW8HcSCAA1v+QgDxZDy+lYBvx+OoBIBFAngkvLANL24He+gECZXQRQW6aaCYRuplEAcZhAEW2MchDTCJgyySnEPppYODNHwvA5QwiT1UIredIGGTZF0sh6orYJaFHfLw6GBQI4ppRXE1P6kRJNR8TCPKjQgxgzg3JvnvOceDsruad75JjC54BmMqrkHYquRTNB2tGnH72ADHJuNCar5TKbTLWZZB9piU5VCJXEourO9AjZ1eo8g71uUb7UENYu+o2G8Uo6Ni76jYb+hCjZ2+UYnPKEaNnT5DJzIicqmFY700rYgs4wADdLyMAwwx8GoOScEANCxwM2mvYEg972lk4SbmaWDIQR49yjoPc3Aj495P2atJx17SuR931GLWesrZSNirMVMtZtsPjlYi5kp0bCc0thOybIVGd5Pu3ZCrmkKrIXczBh2lPM2M96IQrkY9+yFHPQk3kt56DKon0EYMacS8h9lAJe46yAV3/JajfHg3ZK/GoGrcUw3Za3GkkvbvJZFGIbwd9exE3HtxdBcL1bFALe2tpP2VkLsRhWoRTyMKVUOOSti1G3ZVwu79qHvTM/YaHn1u0SxoJCF+mwBokQC4kICR6u3KDQ/OGZVPLarXDv0Lq/w1on6Gal7Bylp87DDpPE9DV0X/Vd53NxN7XMr+WEx8W0w/rGIP69jdRvH7i8mvz8tfVtJfllI3K5n7tezDavb7Ona3nr3dKF2t5r+9nPv2brEVbCHgWgB8C74F10oEyCCuHcTRiHh2K0FIxonaiOJ2fA+d0MsAe+nkQRapjwn0sgi9DGI/kzjIJvUyiANMYh+T0McE+uhAP4vcQQW5rSCLjO9gUtTdbKeq22+WeW2KkGkwouuKajsTGmHG0JnW8nMafkYnzOr/l3h2MIkcTLqrJeebhHEelsbUHH0nRcWnqDva9RKadZBpU3CdGqFHLbTK2PYhtlXKdCm5bl0nYuz0jfago12+sS7Y0OEb7UFHxV5jt2+sy2vs8hrFPkNnYLQTHhWhxk7UKEaMYrdSZOqjaQUUGRscZIEyFk7JIytZpGE2OMTEvUm6ajlPLQ9Xsq5mATnKI0d55DAHH2ehesJSS9lrKfd+zFqN2Osx20HScYw5j1KuZtJ5mHLtBfWVmGM/atmNmLZC5k2/5b3fvB92NJNwIw4dp9BazH2Q8TXicDXuaaTgRi68H4MqcXc96q7GPbsh137QWU/C1ZC14rNXg/YtZOy927gXdOx7LfsRaAse3Q269gO2HdS0G4IqMWgv7NmPuit+ZzVo20bNW6hpCzG/Q8zvPKZXdt0Lq/KJTfoyqCurmbOoPKEW2vitIvC3ZH9HSd5blvWvG1XvEOc2Yt6Fx/b91reI5l3E9DZkqCXtpxnPWdJxW0Qf5+K344HHxfTfnxS+zSbuF1Pfn5TvV7HbjcLtk/zVYvpqOXW/kbvfyH5dSvzaKNytY7fPJ65XsNsn49/fLZGAFhDAAQDuj9IGFcBTCXg6sYVOwgnbwa52Yh+L3E0n9DCIvXRwgAX2MXCDnNYhFmGQQZCyyVImcZABSJmEAWZrL4PYSSUK2gg0YguFgOO0k6Rijk3Z5TfJQlZ5xDwYGetOjPYkdJ2YQZwzSjI6Yc7YWTBLipbef/sA9HAKaUzAbzK2WVSW0omMIoKGT9YJW/USmqWfZVPw3UqhWylwDPNsQ2yzjOVSCTz6DtTYhRrEPpPEa+72mbpRQwdiFPtHJaix12eS+E3dXmOX39jpN3cHxyQ+U7dHK4DUfEsfQ8enqNkENY8sZxGGWHgZCxhmg8NsYkDWsZuBawV0P+2qpuFG1nVUQA5z8EkBOci6aylnLWqtx5y7YWsjbj/GXM2ktZlyHiWdjZi9GbcfZaB6wrbpVe1HDJW4bS8K7cegStzTSMEHaaQSc1UScCUOV1JILY3uxNzbIcd22LUfcex4LbuQ6Z1V+daufuce2bRrtm2adxbFllv3zqN749Ds+ixvHZptj/69TbuDWrZ9jl2fZdOpfWtTvXUa30Fjr2y6lw79c4vmiWtkM+15k7K8jBm2CtDWuG+z6JoLjUZ1Ymcf3ymkFYck0wPdzy3a3YCnGnAdJbyHEfdBxL4bs2wGDZuoci88epR0XmLIbTHwYy71YwV7nE3ez8VvZ2L3y7mHpfT9k9L1avZ6o/RlFfu8EH94gj0+K94/Kfx6Pn7/tHi1Uf4wH394Ofl9c7GNBOJxv/0BGZkAtAE4CtjCILWwSDgeCS+hEbsYhB4qvo9JkrLJfSxCHx2UcohSDnGITe5nEYfYRAWXJGWB/Sywh0YUthNZFLAVxJFBgNlOknexXJpu1CyLOlVh02DE2Js292fMfVlLX97Smzf15GwDBbu0aJf+i7P6uLtWdlUL1jcJwyIqS2j4Y+JWtaBV19lu7GHYhtguBdel5ruVAkjNt8tZThnPqRIhI53+UUnI1O0393jN3QFLT9jc4zNJvGNdPpPEOybxGru8YxLY0OEfk/hM3X5jF6wXQWq+qZehF1GkLJycQ1RxCMNcooIDqrlEBY+g5VC2Uu59zNvIIbUM1MDgRsp5lIP/0M1q0lGJmCshcyVuq8ftBynbccZ5moOPss6zPHKSdp5h8EHcvhe11JOugzRST3oaWbSagOtJaC9s2onYt4Km/SS8GbRtRhybAfNrWPcGMr62aZ6bh1+alS/MmucG2csx1Rub6oVB/sqsfj46/Mwg29APPtXJn+mHXphUr+yaV7aRl1btFmJ+NjrwxqV749S9cumfo6Mb/pE3advObKyxVthbSm2W/fvz8d35+FzQMhU0e6RCd48g2c2d7RO/0Ksqfs9JJtyMISdx+CSDHsadRzmklnQ0EvZ6zHyccl1mkJvx0MN88nYm+X0+9bCY+Dobv1/JflvJ3q1kvz6buFkvflxMfllK3a1m7lezv56VHp+V7teLR+Ph243C/bPyP2vPSSCeDAJ/xDMSgG8FcVQAzyDhWSScqI0ophJ6mOAACxxggf00nJRNGmIRZGyynENU8shDHNIQizDIIQ4xwD46UdgK8CgAjQiSgRYA38JsJ8skbJuyK2RVRJyKmE0Wt/QnzT2YTVqwSfOW3ry1t2zrL9j6C075vzhrlFz1oqOas71PmJYQWUrDNUnIakGrUtQ22s2w9LNcMr5rWOhRixxKISTn2mU8+7AA0Xei+s6Apd9n6g5Z+rzGbr+52zcqCVp6fZYexCj2mbqRsa6Apdc71uUdFXvHJKhB7JRzzf30EQFFyScPc0lyNkHFIcg5xD9O8A1zCS8Szr2Mq5b1NDFPPeWsRUePMM9xFqmnXbUsWo059mPW/ZSrlrTXE9ZmynqWg87znnMM+pBHL/JwM+k8yEJ7UctR3nuEodWooxZ1VMP2atS6E7HvRu2bIesLSPXaN/q7XbluGl5Sds9KBVMDolmZsNTLfg5L3/hUq/qOZbnoVXj0bdz6ImJc0vf/HjS+i9ie2Qdf2GTPzEOvbCMv7UOv3OqdiHGv6G3MR+qr2MFGeXs6XlspHDwpVddKm7Op/WVsezY+7pZPeEfdAyJfB3tZKtiDrcdY5GIi+2E8/iEf+DQRryVcxznveSl4mHYdY9B+wHAUs16kXV8mQg+zsdup2LeF9N1K9n698LBauFvJ3q7lr9Zz5wuJs/nkx6nA1/X04xPs2xr2+Kx493zyfC59+7R0u1H6585SGxFPIAAAHg8COBLQ0griqACOBv6V3UoQtYHddMIgi9LHIvQx8DI2ScGl/HE+bIhDUXBJMhb4B3P9DIKYimdRWugkPBmHA/AtFAKe3kqUipkOdbffOhxzq6N2edIiTVn68/b+rH0ga+0v2QcLLlnBLS15FP/irFaGauNQtQy/TVtXfOqEQWjuougE7brOVkNXu00qtMh4HrUI0nY4FTy7nOVU8D0qvl8v9pkkAVNv0NobsPQg5m6/dTBg7g9Z+nzmbp9JEjT1+E0DXnN3wNLrN0kCll7Y2OlScs2DNI2AOMwB5RyikgmoOUQNjzTMI2h55GEuAellbCacFQyu5+FqynGYchxinmbKeYxBRxl3Pe2qJh37KVct5TjE0KMcfJxxn+fgsyx0jnnOsu7DtOsg49gLG45y8HEaqifd+2FTNWLfiVi3vKO/Q6rnbuWCQTIp7xxpBQT4v0jIeKir3ddFnXPLVmHtM6+6Wkb2SuizArQ3HqzMxnYnY69S9p1yoDoXb8wmq9Phj7tPK5PxV2FDbSbSXMudrqVPnpXOXs4cv1qoLZeq6+PN3+crTyffT6V2F3LTQVvWJoualXpa6xuN/Djh+1BIXE5kL8ZTnyajnyfC5zn0rOj7NB4+LXovC95G0tqIW46S9rOU+8t4+GEm8W0x820h9W05c79e/LZWvF/OXa/lrtcKJ1PRjwvpT/PJb08Lj0/y3zewu5Xsl+cTl0u5m6eT988m/razwSSDJABHBgEA30Ii4qmEP/IzkEsGRFSwi06QsgkDbIKCQxxigUNsUMEhyphEGY80xCIoOKRBNlHOIfUxwE46iUnEk4AWCgAQcC0EXAuLSh7qZFiU3QH7cBQaiTtUCac8Yx/Ku2R5l7zskZVhVRlSlpHhCVTzJ2cTnvqEpzYOv8fs6yFtZqzT2UPVi9q0YqpeQrVJ2a5hPqISwlqBS8W1y1lOlRDRdqL6zsBYd9DaF7INhCx9AUuPzyTxW3oC9r6grTdg6gua+4LWvoilL2gd9JskIVM3qhO5FAK7lKUXtanYoJpHUXEIai5BzQVHBBQNn6xik3R88pu4bTftqmbhA8xdTzoOMc9BGm5mXEc5TyMD7Ses9TRUTToOc/AJ5jnJQKdZz0XWc5HzXxbQiyx0noYOk86DpOMg6TxIOvdCo9uhsdewbsM4WOphIVSik9YqB1vkFFBOAcXEFoOI7uvjLwaMT+OulcBodcLfmArtF5CdUqA2l6zMJM+fz1Vm4ker2Ola9mQ9c7peOHxS3Cn7msups+fFsxcT52+XTl8vnr5eOno6ffBy7vDVQuXp1Gpw7P1MigX+b5Tffot2cJ8PdTUR50U29mWqdInFPhWil2n/JYZezSQ/TcU+l8PnBe95DjnNIYcJx0kGOsfgT8XQ9Uzi20LqYSH1bSFxv4zdLWO3q7nrtcLVcuF8NvFhKnSzmLpdyt5tFO+fla9XM5crhavV/M2T8e+vF37tzLcR8SQiAAItJABPBvHtIJ5GxNOJIJcC8KmghEWUsslyDnGIRVBwSTIWYZhDHuYQVTzKEAtUcEAZmyBjE7rpRD4VZFGI7SSAAOKJeBwJaOFQyUMimk3THbAPx90jWbcuaZdmbINZe3/OKZ10K8oO6bhTOomoxxHlv3UTqpWhatGzmR5bC6hzpi7nAF0valULSfoehrmf7hrmodpOl1bkVItsCi6kEkCqDsQoCZn6fabekK0vZO31W3uD1r6IYyho7Q3bpQGrJGAdDNr6IpbemHUwYunzm7tRYyc6zDf30gwdrVouRcMh6/gUjYCk5ZGVPLKW36rlkjQc0rxbvZVy76ahatrTzMKnmPs0h5xg0FHGfZiDKwlnLeWqpVxHOfg4A53kvOc59EPG/QFDPha8n3Leywx8koaqYVstOrYfGt3y6164pMs6ybiUhyn6JhWDWTE/wGOYaWQrmyptIzOA3zyDnWmjdAoZm0PHXiWs1anQZjH4NuutzCV3Z7Nb5Wh1sXD0pHjytHD2BDt5mjv9fXJnJlFfxg43sONnxYv3c6cvpy42V20s0EjGDxJb+kgAj4DT8enDVNJzrWzPYTzNxk5TkY/j2PVE/mEqd1OKXOYDn0qBj9Oxm5nk1UT403jw82ToKO2sBMdOM9BV0XtZ8H6ZDD8sph8WE3fLmdu5+NdV7G6j/GUV+zCXOZ2OfVlKXi+nv65lH55PXa/mPm4UzxezV+u526fjj2/mf+y9onN6CASABOABAkgGcRQCnkrAsyh4QRuho53Uz6TIOUQVl9jPxA+yCDI2Uc4myNhEOYc4yCEOMAkqDrmPSehikDgUgAbiKH+OGAH4Fg6VJO1ku7S9Ybs6AetjjuGUS5a0DeYdQwW3ogQpJjzDU5B8HFFOeEf+9AET6MEk0piAN7P2tdBIYazLLmnV8ylaYauum+6Usp0KnkctQrSdHnWHTS50KwXeERE62hW2Dvjt/WFrf9guDdv7Q9bBkF0WsPQHrb1BhyTsHPRbBoPWAb+1N2TrD1h6UGMnpBRY++ij4nYtn6zlk7UcoppNHOETdQLiCBfQckkaDtkoan0bd2xFrXtJZzOHHOXg0yJyjEHNrPsoDx/l4EbG00g7D5KO4xxykoE+FLyXBeRzwXc1HrwuBq5zvksMOct6DpKO7bDpuVu6Ota3OCpeMg4uGgafjKpX5L2T3fwkl4awaKN0CosEiFoJPWRwAjKU7NLoIOMlhr7JBZ6ELdvjkZ1pbGc6vT0dr69kj9ewsyfY+Xq6uZGvrqTPn44fbJQu385evpgK8El+OgmltbqoZC0FHHdayqPqPZv2CHUdh/2f8tnbyfLtTOlxafx+tng/kbqfSt5OJ64n4zczya+zievZ5PV84mPJf5xynWags6znsuj7NBG6nUt/noneL6a+zsa/zsZuVgqfF7OXS7nTqcTH+fTVYvp6OX23krtZLX1dH/+4XjifTVyvZa9X8w8vpv/z4FX99H8XCvtbiQQKAU8igq1EgEoAmCSATcaLGeQeBnGISxrmkRVc0jCHLOe1KnnEP2LYEAtUsElKHrmPSRC0AWwyvg3417AkCY8ngzhGG2Gwk2VXSYI2ZRzWJ93alFOOuWR5p6IIK8YR9SSsHkeUMz7tlFf3p25OIc05X3PSt1OEnkRHC+YuZzd1REAxSqh6Cc00wHLKuW6NCBoReVRCh4wDqTogvdg3KgnZ+gPWgaClL2DpDVgHwrbBsF0adgxF3dKArS9sHwzbpRHHYNDeH7T1hqy9PlOvWyOwSRljXVQND1RziSN8oo5PUXOJGi6oE5CGuQSdsNUoJC2hus2YaTfpbuTg4yLyoew7LXqPcp6Tkv8Q8zQz7oOsp4l5mln3acF7nkc/ZDyfcvCXnPe2HLoqBj7l/OcY3My69+PWzYBx3SFbt/a/sMt/tytem1VvbZp3Hsuqond2sDvOYVgEdDaFxCIRNMy2iEI8SAbCMuHTOFQ2y5B2QoCH91BwSX77xUbp9Gn+ZCk5oRU4W/8KteI8bWCYCoZopKlu0ebIwKnXeZULn4egM6/9Kha4DPq+pGOfU/Gv4/n72ckfC9NfJ3N3s/mHicxVwvN1JnMzk7xfzn5dzN7MxK+nYjfT0U/jvs8T4Y9F32Ue/oTBn8uB65nYRdF3Oxe/WUjcLqauFjOflrLni9mTiejH+fSX+cSXpdTNCna7Pn69WmrOJM+Wcl/Wy99+n/r+ev4/9p682/zyf/xf/x+rnUUC8GQQRwJa2kEcmwxyKHhxO6GXTpZzSEo+RcUnKXlkFZ+k5LdquSQlB1SzCXIOScYm9jCIojYijYSjAPhWAp4EtIB4HAnAM9uJUjHbPtIbdmnjsD6J6NIuRcY+lHNKi86hMqQouaRll3QSUU/9Oz9rTEAHk/BB2bOVsTwJa0oWCdRH1fLJejHV2MMwD7DswzzXSAes73KrOxxyLqTsgHRdPlN3xDYYcUlDdmnAOei3DwVd/XH3UMQpC9sHwo7eiEMadQxFXNKgvSdi6w9ZB32jElgtsg0yjB2tagFZJyTr+SQtj6zlk3R8iopDUHHJOh55REAyiFp/Dxq3U446Bjcxz3HBdVJAjgvoedl/nIWOs1A9DdfT0GHadYJ5zvLIRQ79lEduy6G7qeiXnPdmPHyRQ04K61zt5gAAIABJREFUaCVhryRdO9HR1dHuN+jI72bZO7Nsx6HddWq2vba3btOGQbk4KM7xGDI6pYPUIqVR5LRWHZVooOAhFjXEoycE9KyYE+O0h1pxoXYgy2xd7Ovcsmr3LLpjp+ljMvg57v0cdd7GfPcJ730x+WOm8H269K2Q/Tk1/mth8ufy7N/WF74vTv9jbe77wsT9VOZuMnlTijwuZO6WsLu55Le13LfFzO1c4st09Goy8GUydD0Zui56r8v+ywJyPR09zXqu5tJXC9mPc4mP89nT2dTxdOJ8KvJ5IXW9gl0vZ29WMl9Wih+W8kdTiY/L2O1G6fHF5N/fLv9X9WXz/fGv//h/Dy/+q51MaSUS2kgEGgHPoAAsEtBJJUvoxCEOUcolaDjkYQ6o4BBVbKKKT1GzSXIWUc0lD7IIvXQyvxVPI4LAb38l4nEEPI6Ix1FAgEUjD3aybCPdUac2gehSkDrtVGQdsrxTXnTJJmDlhHtoCpaNo+pp75+cHZShg7K7Og5tZawbQVXO0gv10w0CykhH+5iYbhrkQtoOSNuJGDpgTYdDyXeOiFCDOGTqjziGgta+kK0vbJeG7QMRhzTolIZdsqhzKOIcCjv6I7aBkF0asktD9v6gdcBv7narhbZB9lg3Tc8n67kkPZ+k44GjQrJOQNLzSGoOeYRH1vHIOmHbEqJ8n3DtZ6Am5jnNwWcl33EeuSh6PxS8xzn4IAPV0+5mGj3Lo4dp1xkGf8x5r/K+j0nX13L4uhD4XAie5dDdqLUSsx+k4WrMvu817Hr1+6ihEbDsebQ76NgeYt5CzC8tI+/sxmfy/iWpJCpheyUdsJjnZDJCAh4mYi7Kul+ODNSdhiPYeu4xfw54LlHrp6DrKhm6dDlusMTnEPI1nXgsZr8XsO+ThX8sTf2Plbn/sbr4X8+W/+fThf98uvA/Xiz/WJn+tTL1a2XicRq7nYzfz2UfFgs/Nia/LeUeV7DvK5m7ueTdfPx2NnIzE/w6Hb4qoLfjgS+Twdvp8GXRdzUVORuPnU0lz+ezZ/OZZjFwOh75vJi7Wc58WcKulrCr1fL5ElbD4M8rubunpW+/l/+xufR/XtX+87h+df9/3zz+PwKuhEImthIJrSCORQJYFIKgjdBFJ8tYBBmbKGMSBjkEBZeo5BFVPJKCR1RwCBoeRcokSmhEXhuhDcRT8DgS7q8k/G8UEKAAALOdLBWz3dqekFuT8BpTnpGUQ561DeUdsqJ7uAwrSx75uEddhhX/7QNqU97GFFIbR3aKnrWIIW/r8/TR9SLKSGebScKwyLgeZQc6IoE1Yo+K71aKEK3IZxAHrQNB+2DEJY06pRGXNOaS++2DEacs5FKE7NKQSxGxD8ad8pBjKOwYijiGQs4h/1g3ohE6pOwxCVXHIxkErUYeySAgj/DIOgFFJ2jVckkjojaDoFXPp5hFra9jY+/jtlrWfZh2HeXg4zxyUfSdF+HjPNLMehoZdyPtOc56znLQSRq6xJDPOe9tOXQ7HrmdCH+ZCF1ORKpJRzXpqMWsx2l3LWxuRK31oPkwOHYUsTV8o3vOkT3P2JbHuu+17nksu66xPafxvUmzqVPuOcx1p6nptpwG0Q9B5HPY+9kPXaHQFeq4iQa+YrG7qcKXWPi+lH6YxH7MlB8nsF8Lk/8/U+/51naW5fu+vPd0lQHlgIgSUQSDyWCyUM5COf+UcyDnaHKwySCBhBA5GbDBAZztcnYFV87TPd2ne6p6enrmdPfMdJ/7oqrOuc+zX+w/4POstdd3r/Vdt1pqb7bVnPY0n3Y1Xau13mh23Gh1XWu0HDSZD+oN205gxwls1+s3nMqDVvN+s3m/VrvfoN9r1u7WKbfc0i2XfK8B2HBI14y8VSNv1cJfs4nXahQBu9jvlC26gVmbcsoonTMJlxzytTrtRqNmvUETrNNstNvn7ApfjSpYr9/ttB30OA677e/N9d2bHV5efb62+9HDF9+HwxFIKAQBDkWHncPCwAnwUDwalIYJy46B58dCc6PBBVhYbjQ4Lxb2k05bEAm+EAGOR4EiIWFw0DlIyDuQ0BDQu78Ch7wDDTuHgYdl4DC0olQhNVfOLlYyLyqpeRpqNkC+oKNkGakZRlqWlXbBxMyxMvJ/+XeyMGcsjCkLa0xHbxVe1FWlMjLCS3CQkkR4eSKKlBnBKEzgXExmlSSwS/CM/Hh2UQK3LElAPC+jZkvpORL6BSktU0S5IKVlS6iZUtoFOSNXQssWUtLFtEwR9YKEmiWlXRBQM0TEDObFOGZ2TBkeXhoHKYyClGJhpThISQy8OAZUFAupiIUURYMuRocUxUCKY8G1rOJeMXFcSZ3VsuY1VI+G7jfxvQa+R8Oa0TBmAdaYlDKjpC1q2X5j9aKG5VPTN0zCdaNg0yFdtcnm1ewZNXNaQZ2UEBZUdI+KOSMlzasYs1LytIg4KybMiSlTXOKMkHaFQbjCIExzKfPVjDkec57HnBVwfTLRooi3qhJvaBQ7BmBbr94zqncMqk0jsGNSbzuNq1rlntu8X2c6bHVf76g7aLCetLlPWlzXGqx7Lu3P/t/1pust5qM6/X6tdtum2HJqgw71Zq1+t1F/tU6zX685ajbsN6j26pX7tYqrDdrtGsWOQxI0C9YsvDWbeNUmWnVI/TaRz62ct0inrdJJs2jBLFxxyVbdymCNcq0eWHYolhtNC1ZZoEG73enYbjFc73MfXnLfH226M31pcfnJ2s5Hn3z1V5OjPRwOQcPAUdAwLDwsDg5KDQ/LiADnRUHzY2AFWFhOLPRiDKwgGpKPg+TFgIriEGmYsHgUJAoSAgeF/DTRHnruXfC5XyFCz0UiQJkJkaSCVAm1SMEpV7BKlLRCNfmClpyhp14wM3ONzDwTM8vCLrKy8/9P3mROmViTZtaIhtwhLLbSzldnR5ViISVx0JJEODE7hlKAYxclCCrwjJJEelEipziJW5EsJGdKqFlSWraYkSVh5Uho2SJ6tpiaJaFmSegXJLQcOT1PRM+W0LJF9FwpI0tEzaiuSmeVJrFy4yrxiJJYSAUWXBILLokF/xTVSrGgUiysBAsqxULKY8BFsZAyLLRVSBqUUSbVtBmAtqDnzGlZHi3XA7A8AHtKybgip06pmR4t26fjLGpYixrWmkmwbhYGDdUrJoFXx5tT0z1a9oyMPKegLkjIi2qmV82aV9DnpeR5KXFeQpmpJswJqyarK+dE9EUxyyvm+OX8gFKwohKt6qTrWummTrauka6rJNsGxaZevuM27LtNmxrpXqNz067fcls2bbptq27Hpj2qt1x1avctwGGN5nqD+bjFfuDWHLr1BzX6XZf6WoNu06LYsCnX63V7bdbj3pprLYaDRu1hu+mw3bjXABw0ag/qtTt1qnW7JKDnBIycVbs4YBUuO8Qei3DeLJ61yiaMogkNz2uT+p3SgFvhd0qCdRqfC/DUaLwuVaBGvdliWa9VXutxHPXV3BtuuDvRM79we3PvzRff/+Pzb/8rHBMbDgehYaBYKCgBCUvDgDKjoVnRsNxocF40pAALLcBC8mMguThIUSwsKwqcjg6NR0GQkFA4KAQSGgIJDQGHnAOd+xU09J1wODgNh64qSBFRixTsMiXzIkAv0NJydNRsAyPXxMizsfKs7DwLq/D/9z6zcWbs3Hk7f8TA6FRUGqkZ3ExMeTyyNBFZkYQkZWGZF5OYxcmsyhRmcSKjEMu6mMArTxaTzkvpOVJ6joh+Qc7IFtEyRZQsKe2CjJErY+RIaXkyRp6EmiWnZUlZORJaloCWKSCks0oT6FlRpFRkSSy4HAcrioUUY0EXYyAlOEgxDlKCg5TgoOVxsIuxoaVYaHkcrElU2SkoHVWSp9T0BYA2q6J5tGyvhrWg404rqJMqxpSCMq+iexQUL8D063h+HSdoFgSN/GUjfwFgLWjZHoDp1bC9SqoPYPu17CWA7ddwvEr6gpwyKyDMsi5O8ypnxdR5GX1eQPSJ6Esytl/BCqp4ASUvqOJuGiQbatGavHpFzt3SijY0gg2TassGbNqAVZ1sr9a649Rt21Q7VmDbqtpzag5swFWn9qpTe1hr2HPqdt36XTuwaZJt2lUbdmC7wXzY5bze7dp1a0+6nYfNxsMW/UGb8Wq96rjddNRh3WwCgjaxz8Bet0v8Rs6ymR+wSedM4gWrbFzHH9YLpvQCr026VgcE3Qq/Q+G1Kz01ugWnarXTttZi3uqwbzepD/tdV7tsT2Y6701d8i/fC+68+eY3/3j/4z/fuvdlFAKGgYFjEKBkNCQjEp4XDc2LgRTFIfJjfy4882PB+ThIYQw4JwaUGg7CwcMwsDBwyDuQc+egoe9AQ96FhZ1DhIVgEJBsfCy1MFVIK5RzylXsiwA9T0PL0lOzzdQcCy1LT7tgZmXbuAUufskvfo5OwaybP+/mj5tYnUqCg5HJy4woS4CXJaMqklDkLCyjKJFdHM8qxdOK4thFCaziOAEhVUS8IKZnS5i5QlqOlJ4jZWTJGLkSRp6EkSdj5IoZ2RJmrpRVoOYUihm5YkaWlJ4lJKazS5IYWRHkFEwpDloeB63AQkuxkDIcvBQHvRgDKY6FlmBhJXHwciykFAspiYWWxsFbBaWXJKTLSvqcljmnZS2auF4NywOwvAb+rIY5oSRPqWgLAHMeYPiM1Utq5oqJv2IUrBiFPmO1B2AuatleDWtZy1rScLxqpl/D9qvZS0qmR8WcE1bNiIkeGW2OT/CIKQsi6pKIuiSlLyuYfil9WcLYMAiWFcwgwA0q+KsawSrAXzeLNwzCNbNyy67ZtGuuNjr2nIarbtOOUbltVOzZ1dfqjFcd6j2H6mq96Wq9cc0ovVpr2m2yrjnVOw2mzRbrrZHWW4ONB82mkx77SbvluNt2vc10vdV0vd2216y92mbcagQ23Yo1u2TZVO01cr0mwbxdMWuXjxr4Q2revEWy7AaCdZpll9znVPmcKk+tbrFW561Rb3daN1r0W83aq92Oo173g/HWZ4uji4EHqzuvv/z+7w+f//jg+Y9JyUVYFDwWCcOjwRmR0IJYeEEMtAALu4iFFsUhimOhRThoXgy4IAZ6IRKchgFj4WFI8DvgkHOg0HOwsHPg0HfhoBBkWEgUApqdEEkpSOGTCxXcCoBTCrAvatn5Zm6hlXfRXl1ir77o4pXXCitqxYRfdFora8rMmbRwxvSMDmm5hZ4hyI4qjYeVJSEr8RhqFpZRlFhdiueVp7CKE9lFCeyS5OoKvJByXkTLktJz5JwCBT1XxsxWsfIktFwZI1fMyJIzcqX0AgkzX8bKkzHzRfRsIS1LTLnALUmkZ0VXpaLKYsMqcOBKLLgCBy7Ggi/Ggipw4PI4WGkctAwHvRgPL4+DlWAR+THQ4piQVkHFgJQ4qaLNahiLeo7fzPcA3HmAMaVmTsrJkyraDMDw6tgegOnTc5cNvMAvwC1p2F4l3ath+DUcH8BaUjN9Wt4SwPbK6T6A7ZFSF+TUGTFpTkD0Sik+Gc0nZyxJqStq3rKMtSxnrqjYASUrCPDWAH4QqF7XCTeM4g2LfM2sWjMpfCrhika4qZdvGBVBtWDbChw2GI4brEeNtl2LfMuu2qo3LmkFW27dZp12w63brjfuNhv2W41XO62HTYZrXZZrbcaTNtONLtv1Luv1Lut+s3GjFth2K9Yc4vVa5YqlesUhnTeJpi2SMaP4skU6aRJ7HTK/SxWoUS85lCu1Oq9LO2dXeWuBYJNxrR7YajHtNht2GoBbQw33x1ruTl1aWXu2tPrs8+//evb4D8d3f7N78lUsBhuPQuDR4KxocG4MND8GUoCFXIyBFcXBS7CIQhysMAaSFwPKjYYnhYNxsDBk6DlIyDuwsBAYKAR07l0YKBQBDsVhoAWpsezSNBG9SCug6aordNUVZmGVU0qskZJqxORGGaNBTmuQ01tV7P/L2biZNWZiDmupbeIyMz2jOiemPAFRloCuTI0gX4hk5MULytN5FcmsEjytCMcpxvMq8RJatoyRJ2HmSpkFEmauhFUgYxbI2cVSRoGaWyxn5skYOXJOgZSeJ2fmiRk5UnqeiJjBL09i5MYRUpCVWFB5LKQUCynDQcpw8GIsuBQHK8FBSuPApVhQGQ5cioMURYMvxoCyMGHyiyldIuKojHZFTlrQMD1qxpKB59WwZgH2rJpyRUme1bLmdax5gLGgY3sB5oqhOqBjBw3cFQPfo2Ys6bgLSoZPx/GrGF6A6VezfQBrSc2al1FnpJRpMXlBwVxSMhcEBL+CvSxnz1YTNvSSgIy9ImUEZYwVLT+oE2yYJJtGyb5Lu+tSr9uUQZNizaxcMchWHeoVo+Sg1bpmlG861OsmyZZZsVdnXTMr/EbxskWx02AKOoGtWv1ek2nZKttttRx2WPdaDNe7Hde7rCed1pMe+0G75aSv9rDTtNdu2WpUB9wKj5HvNwr9dsmCTTJhlo4YxWMmoccq9jtlwTqN3w0sWSQ+l3qp1jhj4AfqdVut1q0O+7JVtmwR7LZazgbq74+1XBvuWNt85Qm8/PLb/37w9IerN7/Z2P96YGovCYPOjEJlRkMLcdBCHLwYBy/CIfNiIAU4+MU4VF4MJD8WmhEJSUaE4VCQCGgoAhyCCD0HDnkHEXoOCQ6JQoLTYlDUgvMCYp6aW6kVMnUCqlVKc0oZbjm9Uc6slbPqFMwaFacR4DYB3F90DZdgyimYdAhHjOxOJdHMuiDIi6lKQVemYH7qP2MUJdLL8LzyNF5pKqM4gVOcyK9KFVMzZYxcKatAyioQM/Jk7FwZu1DGLJCyCiTMbCkrT8bKkTFyFdxCOTtfyiqQMXIllBxhRRo7D0dKxRDioaWxkAosrBILvhgLKsFCq+JgFfHwMhy0Ih5OiIOXYsEXY2CFMaCM8HPZUeCG6opLEtKogrpgqJ5T0ha09Dk1Y0pWNa9jTSqpEwrKDMCYV9F/SqkeFXPdJg4aqn0qhs/A9mhZfiM/YOIv67krep4PYC0C7GUDb1kvWNJVz8jIU2LSvJwxwyd4RKSAhhtQcVfUfL+EuaoWBIHqTRuwYVQEFLwNi2rdIt20q4IG8aZLu2ZVBXWiFZM0aJEFrcqdWtNGrX7VIgmapJsu9ZZL4wP4a1bFRoNxu8Ww26w76rTtNhl2GvSH7abDdsNxh+mk3Xyr23La57rZY7/R6zrqMO+36tdrFT6b2GOXeoz8OR1n2ioZ0wsHtdwrhmqPQ7nskvtc6oAbWHIop0xSj0vjc6lXG3QbdZqNJsNuu3W71bjTbLrXX3N7qGljoPvo5K03+Orzb//y5PmPu9e+Xjv8avfGl8UF5Tk4TFFiVFlKeCkeXYxD5GNhebGwfCy8MA5RlIQuTULl4VAZsYj0SHgMCoSEnENBwqBh56Bh51BQEBYFy4oNJ2Yl86tylaxygF+lF9GsUppNynAqWE4lq17FrQV4NSpurZpXq+H/4q/RafJ0mD0t2olaZb+Z3yinmgTlKmYhn5DGyI0n5WBphfHs0pTqUjy9NJlZnMwtxnMr00SUC1JGvoKTL2Xlihl5Ema+nP0zdhJmvpxZIGMXyJm5Elq2jJkvYeSK6DlCUga3IoWah6vEIyoTkWU4aHk8rCwOVhwLLcNBiYnwikQYIR5aFocgxEPLE6BFcYgSHDQ3CpKKCcuMgrYICYOSqisK6oycMiWnzGuYc2rGHMCYVlAuy0jj0spZFW1BzZxVUBfUjCUte1HL9mtZHg19AWD69NwVEz9o4K4a+X4916OgLWs5i1quzyCYkdPnFOx5BWNGTJ4Xk7xyhg/gemQMn7rap65eBgQ+OXtZJdhyav1aftAsDygFq07Nql21ZlRsODRb9aaAXbHm0qy6Ves21Xqj8aDTsWpTbLiAdYt4r1G/22Tcb7UcdztOel3XOmxHzfrDNsvVJu3NbvvJJfvtfued/ppbPfbbAzVHXebtBs1ajWrJIvDZZYt2xZxZNG2RjhiEV8yiCYDjdyn9NonPIffY5F6XasGh8TiVy/W6lTrtao1sv8Oy22ba6XDsNWvvXHLd6LVNdQzcvvO1J/Di02/+4/n7f1rf/2xp6+Pje99/95t/VGVlkS8kENIiy/ARpUnhOThkfhziYnx4GT6iJAlzMTm8FB+ZnxSelYBJi0JEIcDhkDAENBQW8v9ioOBYNCIDhyFkJLJLMiTUIiWnUsMj6IVkg5Csl5DNEppJRrPJ2TY50yJnm2WcnzlbHWpaHqhfHqj197kXumxXGvQDTlWThm8RUeTUAlp+IjU/gVuayC1NZRYnMwoTGEXx3NJ0PvG8hJYrpmaJGblSeo6QliOj58gYuVJ6vpSZLfrpTs2VMwvkzDwJLVtIyxKSMqpL8ez8OEpGRFUyuiIeSYhDVsTDCfHgn5aGlsbBCInwikREaRy0BAcpw8GL4hAFkWEpmNAkVCg3L6VLVDUsJU2pmDMatgdgenXsWQ1zWsO4LCcPCQkTSsq0gjolJ3t0bL+eu6xleRWkBTXDq2H59Fy/mrViqPbpOH4N26/j+fXcJSVzTs5YULMXtbwlbfW8ijEvIi/IGEtKpk/JWwS4Hgl5QcZaAnhLQLVHRA7oxCtm8bJJtmqRBC2KgKZ61SBas6lWLcqgRbWkFwTs8p0m41Gn4/qlht1my3YNsFev2W+zH3W7jnucNy65D1v0R82G4zbz7R7HWZ/9xiXz6WD9Sbf1tL/mxmDDYY/zoNO81az3WYVek2DOJp13KMYMgnGzZNosXnYrA7XKgFux5JAvuZUep8rrApYcKr8bWLKLN5uNOy3m9QbDeqPpoF5/b6D2xmBda9PM27d/ml1+9erjf3n7+V92r33l2/30ycvffvLVf3UOBukFKcQsLPF8dFkCuhAHL4pHVeCjKlKjSBdiSJm4yozYsrSoosSIzGgUFg2JgkMQ4FBY2DkUKCQGAc6IQRenxBIy49nFaYKqHDG9SM4sUXDKNQKiWkAA+ARAQNQIiFoRVcMn/czZ+kTX+uXOtSud/tFW/2DTXI/zcou5165yK9kadrmwMoWal0AtiKcVJTAL4ghZsaTcOEZhMr8qXUDKFJGzxdQsETlTRMnmU7IklBwxNUdMzZFSc8WUbBElW0TKEpEyBFWZAvL56qoMTkkaozCZdj62KgVVmYQsj4NVxIQVx0Aq4pGEeGgJDlQZD62IRxES4GU4aCkWVhgNyY4ApWHACeFgLBJazy3tF1WNS8jTAHNOy/Jo2R4tawZgTChpY1LymII8ISVOKyjzKsailuNRM/x69pKa7jewfVqOT8v2a9jLWk7QIlnWcpaN1X4dz28QLCgZswqGR8VcUDHnFcwFFderZi3IWF4Fy28QLGl4szKGV8laMgi8QPWyQbys4wds0mW9IGiSBgzC7Rrjska0blMHzNI1h2q7Th+0y9cs0p067W6zYb1GsdtovDfZcdLjuNbluNHrOGjVn/Y4z/pdp33204GauyMNp4P1pyNNNwbrbgzVH/TU7LQavVbRjJG95FLMWKWjRsGokT9rqQ7UAX63fLVO7XOpfXXaWZt60a4M1GpX6oC1Bs1Go3azXrPeYNis15wN1Jz1uQ/76lt79r/7/i9Ti69On3z96Tf/vX389eLm2wfP//D6478G9r9gMyWMshxyRmxFCqYoDlGajKpIiSRkYIlZOFJ2HCETS8zAFiZFZESj4tDQCBgYAQHDzr2DOPcuChQSi4LiMbAcLKY0LYaUncArSRNWZUuZJcrqCgWvHOBXqaqJGiFFza8CBL9wFrzSvXy53TfW6htt9o20eAaaJtpt/S5NvYYPcCuFFZnkCzhaQTyzII6YFUfIxFKyYqlFSZzSFH5FJq88hV+ZUl15nk/IEJGyBFWZfGKmoCqLX5EpIFzgEy7wKzKrKzMFVZn8ykxeSQq3PI2ZG0dKiyDiIyoTUGU4aEksuBQLqYhHVsTBK+KhVUmIMhy0DActj4VUYKEXYyFZEaHpmBAcPBSHAEXCQpv5FcMSypiUMq1izmqYc1rWnI59RUEel1ZellOvyMmTKtqskrqgZixqOX5DtQ9geLVMD8Bc0nB8AMunYq4aBUGLcNnA8+u5HhXTA3C8Gq5Xw55XMRcB9qKS7VVz5xUsn5rrVbC8Co5Py13S8ZaNwlWbImiWrdoUK3bZeq1mu0br0wpWTPKgWRa0ytesioBJtG6Xb9hVGzb5hk150GTcrtdeb7MfNBqOm40n7ZZrLYbbvY7b3Y6bXbbTbuu9odqzobobvY5bQ/W3R9uu97kPel0H3c6VOpXXKfc4lXM22ZCON2GVLDglS3ZRwK0I1Kg9TuW8Q+Vz67xOVaBWvtagW6tR7LY5tlosq7W6o1bj6UD9cbfN09LYN37r17/9y5jn+erey8+//evNB/+8sPb2xr1vX3/6v5a2vgzufPHk1Z+I5RWE9JiShPByfAQhLZqQHkNIjyFmYMvToytSo3Pj0MkRsEgoGBZ2DgYKQYSeQ4PD4KAQVNi7sXAwPhJWFI8qT8OyC1JEpDwlhwBUkwxiulHG1ks4ZhnLIOeaZLxf+jUuOecuOSZ67FOd1skuy1ibZbjJ0GaWWiV0MSmLmB1LPB9BzYolZ8UQMmMJ6THEzBhqThwrP4FXksIvS+GUJvLLU3jl5/mEDEF5Ors0hVOWzi1N55Sm8srOc0rS2CVJ3DI8r+x8dUkqszCZlZ9Iy4iuwoeXx8MrsZAyHISIhZbh4GU4cHkcpAwHrsSCq+KglThYORZWGA3KjQalYcLiUWHRMFA0LCwHi+4RVY3K6RNK6oya+dOUyoSSMSapGpFRRiXkCSV9Ql41DzDmlDSPmunVsOZUdK+OvaBhLek4AR3XD7CDet6aVeTXc5Y0nCUdbwFgzivpS3q+V8NdUNAXZIx5JdsL8L2AYMUiWjGLl02iZass4FAs6fkBs3jFIgqYhEGbeMulCeqFKzrRil29UaNZMyt3XbodF7DnVu06lLt22fVm8+0O240u540Oy3G/zZNiAAAgAElEQVSr8c4l561u+52B+jtDtXe7HfcHG+8MNh1115xOdB701d0ca9nrdK63GFfqNXO1Bl+DbtapnHbIPLXAnFXqc6oWbbIll2LeLPHW6Ka0vEAtEHRKgy5V0CHfbjRsNhn9RvFxh/l2r/uww+KbWx2cuPfZl3+a8r+6vPT00fPfvvzwT1PLH6zsvP/VN/81HXg543+6tPLszpN/ImaklOMxJUnhpLRoUkYMIT2mMi2yNBlTkBSeFgGPQkJQoFBIaAgCEoYMC0GCQqGQUBQoNBwShkNDMiMhZfgIVk6CjFKkqiYbZVy7iu8AxFZAZFMLHIDIpRX/zFl/o2a4Xj1UpxpsUPe6Fe1WUY2KZRBU8AmpVelRxUnIihQM8Xw08Xw0ITOmDB9BSI0gpEfR8xK4Rcmc4lRuMZ5fliqsyOSVpFRXZnJL03nladziVE5pCr8kTVSaxirBsy6msEtS2YV4Rn4i40IcJT2SnISuioMScLCKOBgBB6vAQiviYJUJcEIinJAAI+BA5EREBRZchoUURUOzIiEJKFA0DBQFA0VBw2qYpT0CwqCEPKmkzmu5Hi1rUsPrF1WNyimjEtKInDYkJlwWEWaUtFkFaUFFXdCwvDq2B6Avalg+HddvEAT1ohUTL2gSBK2CZSN/UcuZV9GXtFy/QbAIsJeN4oBZ7FWyvWqe3yj06/jLRtmyUbRqkfj1vA2HYtUqXTGL/UZhwCBa1vNXdCK/Trhhk2+apbsW6XGL5Vq94aTDftJuv9luPW7QX2s2nPU4b3XZ7vS77/e77g3WnV5y3R9tvHPJfXek6fZI8+3RlqO+muPh5qs9zq0O65JbPV9nmnZpLptFMzaZ36UM1KqX3YpFp2rRqVqwKj02YN4s8tjlfpso4FAEnfKgS7XSaFx3Kq512W9ecqx3t0xc2b089+Ta3c93r3814Xm6fvj+V9//dT7w4ajv6YuP//Xk7vcTi49Xt97Mrr8/M7dfmRpFSImuSIksx0eUp0QS8JgiHCorGoZDQTDgMDgoBAYKQ0DAcFAIEhSKhIShwWHhkLAYBCQ9AlqOj2Dnp6oYFQYx06mR1Ogkbp28Ri+vM8lr9HK3Tv4zZ+Pt5rEW41CjdrBB0+1Q1Gmrtfyy6pLEiuTwQiyqEAcvxaMrkzGEtMjSlIgyfERpMoacHkvLjGHlJ/AKE7gF8ZyiBFZ+AjM/kXsxmV2QyCpI5uQnMnPjOXlJ7IJEXkESPTeWlYdjZMdTz0cRUyPJaRHERDgBB6vEgsuw4LJ4SDkOVh4HIcRDqxIRhAQ0IQFWmQCriIeX4pCFUZAUdGgCGhSFBEUgwOHQkEhoSLuA0CcoHxFXTWv5czrODEC/rOYMSaqGZPQRGWlERhkVV06paHNKmkfLXtSyl3ScORVrScddUnOW9dV+HXfZyAsYqldMvDWbZNnAWwTYHgVtUc1YMYuXgGqPgj4noS3phT5ttU/NWtZU+wF2QM1b0VYHNNx1nWDFKN5yAqsG8aZdueMC9mr1h4364zbrzU7HnU73vW7ngy7n/R7nnd6a0x7XWX/t7T73vQH3nUuuR8MN90cb7w/W3h6ouT1Qf3eo+Wy06cFU743BplujjdcHa7a7Hf5m3bRTPW4WzzgUnjrVUo3K65D7XXK/S7ngVC049NM6oc8F+N2Azypcrdet1WvW6w0Bt2bdVH3c5Tjssl9pHegdPloKvhqeufvhJ3+6svhs1v/01Sc/bB59Me595l19unvjk7nAw1cf/2kq8PHXv/57WWZaWTKmHB9Rho8qTcSUJSCL4hAZkYhYBAgNCoWBQhDgUDgYhAKFIkAhCFAIEgqKgIHj0NA0DKQ0EVNdmAJwqiwStlsrcetk9WZFnVFZY5LXmlX1JvUvPnuXaia6HFc67SMthh63qkbD0/JKyBcii3Gwglh4TjQkHwu7mIC6mBxeGIcowiEvxqPK8REVKWjahUh6Do6RFcPIjmJciKVlYmnZWHpOPD03jpaNpWfGMC7EUrOj6VnR9KxoeiaWlhlDzYiuSkZXJIRXJUCr4lFVcdDKeHhlHKwyAVGRiCAkIwhJSGICkpiArEhAlcfBLsZCc6JAaZiwBFRYLAIUiYBgwGEYSIiLmtsjIo3JKSMy8jTAmNNxZ7WcCSVtXM24JC4flpFHhBUTKsqkkjINcGY1zHkde0HD9AJMr5q1rK9eMfH9eu6ygbftkm44pOtmcVDDWVIxl7Vcn5q7bpIETdJlJWvVIFlSs/wa9qKCsWYSrJtFQUP1pk22bVUe1Fv2a7XX6g3XazQ3mi2n7Y7TNueD3rq7ne77ve5H/XUPemoeD9Tf7XI/GG64e8l9f7DurMf2YLD+yVjbg+H6+6ONDy+3PRhqujfSfHeo8aTffdzfcDLYtN1p3+myz7lVkw7luEU641DM2+Ueu3TOLPHZ5csNBq9TM2cHFqzyJYc8UKP02eXBGu2KTbbsBpYMwmudlqNWo7fW8OTe677Je09f/cuY9+WLD3+/d+3Ly4svdk/evvzwTyPe530T94cmz1a23//kmz+P+988fP6bg+vvl+PjKvDRlckRhLTI0jj0xThUdgwciwSjwaEwUBgkNAQODkWCwWhwGAocioGCo2CQxHBYdgy6NCmCX5IBsMtNMp5LK6szKutNqgYz0GBWN1qAepPqlz2vo22eocb5gcaZ3rqhBmODTqhmF1PSo0sS0QWx8LxYWH4s9CIWWhAHLcQicqJh2THIXBy8PBFFTIkgp0XQM8JJqZifNuPRzsdS0zC09BhaRiQlDU1OjaKej2Cej2RkRtDTIwnJqMokeFUypiwOQUgKJySiquIRpEQUMRFemgAiJMIrExDl8UgiPoKciKhMQlUmogtx0KyI0FQMOAENiUFCMLDQCAQIBQ3DwkCtvLIeEWlIXDWpol1RMWa1nMsq5mU5ZVhcMSQhjspo40raJMCcARhzOvaclu4zVi/puIsAO2AQLmu5K0ZBwCgImAQbNumWRbxnlWyYJCsqtldKWlaxV7S8gJIVUHA3dLIti2zLItt1yPfdqqt1mj2r/LBWd+TU3Ggy32q13W4yn7aYHnS77rRaH/fVPuqte9zf/GS45eGl+sc9dQ8HW+731D4cqH8w2PB4pOVOu/HlVM97Y813RxoeXWm7O1B3q6/m3nj7Ua/zel/9YXftXpdtq8M2X6eZdCjHzZIZm3SxVrVgk8yahXMG0bxNfsUgXLDLPTaFz6kI1GoDLtV6ozHgBrxGyZZbcdCs26wFXOrax08+H5w4+/af/tfw9JPgzosXH//b5YUXowvPX7/948nd3+6ffDU6e2tw5vGdJ/88ufz+YvD1N7/+B7mKRs3LZRMIpKJiQk5GaXpSYVJccgQyCgFGQ6EoCAQFAyOhIAwcjobDMHB4JByCRYIvRCNKk8Kri9NU7HKLvLpeJ683qeos6gYr0GgBmm3aJusvnK3N9Ponu5eudM0NN1/ucLRapAC3lHI+qhQHz48AZ0eA8iIhueGhhTh4bjQ4KxKUiQnNi4GUJ8ArElDERDgpBUFIRlDwCEZqBC01nJQEp6ehGaloUhKsKglBwqOoyWhqEpychCyPR1LwKHIykpCEpKYgSUkISjy8PAFOSUJWJsIrEuAVcbDyeHgFDkZKQFYmwSvikcVYRH4MLA0DxiLBEfCwCBgYAw2Fg0Lg4DAns7SFXdotJI6rmNMAc0bDHlfRR+Wkyxr2qIwwJCGMKahjCuoMQJ/Xczwm7qKJ5zPyZhVUn563YhSs2SQbNvmqRRS0Sjcd0l2nYtch2bTLVrTcFYC9LKWtSBircs6GjLWpEe6YJYdO1Z5DddUmO7QBxw36m43GW/WGWw2G0zbrWYvlfq/7YXfto76GR5dq3+utea+/6V6n/b2R1gf9DU9H2x4NtT4carrf677XX/ve5a73JjofjLfeHWm4P9J0q6/2Vn/ttS7nYZdzvdWy1elYaTZesSkn7IorVomnDvC6VHM22RW9YM6pmHWoZh0ar0O5VAN4HMpgnXatQResAZZq9FMKxm6zbrtWM2VRtrcFVzcfjUw9ePj028ue9wYn7j95/eurN74am3txxf9gdf/9gYnjo9Ovg3tv54KvH776cX71k+/++b8++ervd5/+/vHrPz158+8v3v7t9ns/3Hvyw/6Nb5fXnq2t32ntmDJZuwZGdw9OPr9x9uWC7yQ3txIfGZ4RiahMieaXpKs5FRYFv0Yrb7IA9SZVs1XTZFM3WTVNVuAXzuYHVqcvrU73+S93T/XWddtUOl45+TzmJ86yIkKzo0AFkeD8KHB2BOin0fjCGGhVPIqQiKpKgFFT0KQUBCUZRUqA0/BIWgqShkdS8ChaMoyajCIlQomJUEoSmoiHE5PR5GQkBY8iJaJISVBSMoyajCInIyoSYeRkRFUSoiIRVpEAq4pHVCXDKuPDKxKRxfGI3GhIekQoDg1BQUPQcFAkCo4ChcLBodEwcEd1eQu7tE9IGlPSJpSUYXHFqIIxpmQMiklDovJBYdmIjDSlZs1qOXM69pyWuWgW/kRb0CoKmoSrVum6XRo0izbtii2zeNsq3XEptwyCbat0Vc8PKBmrCuaWVrShFeyaJQcO1aFbfd0NXLMqbjYY7nTYbjdaztqsdztsp+2O0ybTo4HGR30ND7udD3pqHvfVvXep7r3B5kd9TU9H2x4O1D/oq3/QX/egv+7x5e5H4213++tPB+pOhxtuXnKeDtQcdZiv9dVvdzqCbfaFWu24QzViFM04FPMu5bxTMWURz9pkc3bFpA3w2JWLDuWcTeG1yVYbDH6XOlinWXQDy2b+Vq1svV7frK07ufFmZOrMu/JyfP7+4xd/GJl5vrD2+P1Pfljd/mhg+tGo5/7a/tu+idNPv/q3/snHX//6v2dX3r748F9efvAfpw9/uPXw949e/vjs/X99/tHfVq9+/cFX/9g4+vr+i39/9OrPwd2Pt44+nV566tv6KLj/xbOP/rJ99KogJakyDScsu6DhEW1KQa1B2WBWN5jVDRZlk1XTbNc0Wn7hbGNhcH1uYH12IDDRM32pvtcFmPhV9Izo8nhkbhQkNwaaFxVWEAUpiIbkxkAzMaHZkeCCaEhxLJSQiKQmoyh4BAOPJiehycnhtBQ0LRlNx6OoiXBaEpyWEsFIRlPxSBIeRUkNp6eEM9LDiclIKh5NTQ0nJaEqEyHEZAQxCU5IhlclwivioZUJMEIigpCIqkyEEhJgZfGw/BgoPgIciwJHwiAoKAgJDUNBQdCwcwhwaD27tJ1zsZ1fOSSl/iTejipol4RlQ1LCkIzULywfEROnNfQZDWNGy57VMDx63opFuGIVrtolAat41SZe0fM27PJNu2TDJNqxSvdtsj2rbMso2rbK1/SSNQN/1ybdMQj3rdKjOv21Ws2RQ3Vco7lZp7vXaT9rMd/rcd1qs9xss511OB/01N7vcD3sdNxpMT8ZbHw8UP+ot/FBb82DSzUPBhvv9zc8GGy8e8n1aKT1fn/d7X73ilV0s9tyOlh/45L7+JJ7v9ux1eVYqtVPOdSXHepJq3TWqZyyiGcdynm7fNYum7YqJm1qj0s9a5XPm8U+p2ytyRSs1/trVLNa7rpLtuaWX1ZV1zYsvn37Xd/E/Y8++2PfxMOnb369svlmaPahb+PF3fd+fXD6zebhp1OLj3smHm1f+6jz8r2Pv/yTZ/Pj9aPPPv/673vH368ffD7peXl89vtHL/+8evDV59//Y279s+DB1+tHX4573+u5fNo6cMOz8mzr4Ksbj388fvDPdx//EzErg1+RpeEQrQpeg1ndZAGarJpGm7bFoWm2aZtsv9QBOwsjm/ODWwvDgZlL84NNl9xqs5BEy4guwcKKY6HZkeD8WGhBNKQoFlIUC8uODMmNBhdFQ0vioJUJCAoeTkv9KZ6FU5MR9BQUIw1FwyMZSXAGHklPQVHxcAoeTk2EUpKQVUkoWiqKnoQip/4U8xCUZBgVj6IkwWmp4VV4ZGUCrDIJWZkAIyciiIlQQiK8PA5SEAlOCQfFIcAR8DA0NAwGCoGBz8FC34WDQwXksg5uUQuzoFtIGhTTriio42LCiJw2IiMOy4n94vIhWdVlOXlSxZjRsOfU9Dkta9nMXzbz/Sb+ql22bBav2iWrVtGOQ7FmEO05lLtWyZ5DsWsW79rlB271vlOxa5cf1agPaoGrLuDQqTpyKo+c6uMG/Wm77U6X40az5Xar5V6P816H7V6H7V6P69Gl+oe9Nfc77fd63fe63Hc67Pf73Q/6Gx71NZ711J21W896a273Ok/63MddjpNL9pNLNUe9tVfbbUe97rU2y0Kdccqp6jdIpp2KCYtkwiSecajmLKJZl3rUIJsySqbM0lmTxGOR+m2y9WZzsE4zaxQsGIRbdRqvXTFgsnf17Z2cfdQ/+fDZB78ZmHg4Pn/39dsfriw97Z9+ND57Orn4wLP6/Ozx76/e+LZ36vHa/ufDM3cD22/9O5/8+g//O7D3zd1nP/ZNPewcedw18XRw5vnrj/9888Fvr9/+7tnrH199+Nv7D7+Y8t4fmX08F/z05Yf/Hth7e+Ph726cfSOpKtLzKValoNagbLJqfj42dZNV02jR/MzZ7uLojnd0c34wONu3MNA8VKs3CQjUTExRLKQwCpIVCcqLAhVFgwuiIUXR0PwI8IWI0PyosNI4KCERScWjCYlICh5FS0XRUjHUtEhqMoKVgqGlouipKHIqgpICpaeFk5Ph1BQ0JTmcmoImJyHIyXAaHk1ORtJTUKQUBC0VRUxGEpMQVfEIYnJ4JR5RmQAnJSHKE+Bl8ZC8aGhKOAiLCImAhiKhYWhwGCjs3dB3fgUNO4eCQOq4Jd38ijZ2cZ+IMighj0mJozLaiIw8KCMNy4n94ooBUfmglDimIE+pmXMapk/P9Wp5XiN3xSr6SQbbsEh37Motm3TPqdqxyTYtsm2DaNcivWqX71oluwbpYQ1w4NYc1WquOeXHdZpbjcabLdbTFtOdDudpm/V+T83dTse9bvvdTse97pr7nfYnQ/VnnfY7Xe7bbfZ7l+rudtvOup1n3c7THvfNdsuNDvtBo+6o3XrS67oz1ni1y3G107rXZl2vN/ibzFN2YNymHjcK593qKZts3CCcNIsmbZLLZvllo3zCLJvUCTxu1aJd4Xcpl51Kr0M2rmAsWURLFtGAkFRTM3vr3mfdQyfe4KvBqVvX73zTffnB+t7rBy9/59t4M7H4xLfxxhN8NjL/6KMv/9w//eyzb/+9c/Te+1/8++TK21//4R++rc9PHv3u5v3fdY2fLe9/+v6n/zE8+2zr6JPRuYe29muOzuuu1sP1nfdH5548ePq73VtfzW1+evPBb8+e/PHpmx9VYoFNJWq0aJttumabrsGmabKpm23a/5s3ry6O73hHtj3Dq9MDnqHWvjqdWUymXQgvT0TkRYYWREOyIkF5MZC8GPDFaFhBNCQnClKIg5fFw6rwaGIykpiGrkpFkFPQ1DQMNS2alh5BTUHSMjDUNBQzHUnDI2lpGHoqkpgSTsGjKHgUNTWCnIokpSCoKUgKHkVJQdBS0aQkKCkVRUpCEJORhERkZRKyKglFSAoviYflxYDS0KE4OCgcGoKGnIOFvRv27v8Ah56Dhr4LDgnJxUW0ckraqivbOcUdfGKfsGpERrusok/o2JfEZcNSwqC4ckBKHlWSLqvoE0rqDMBc0HOWdJxlq2TZJFq3Sjatkh2HfMch27CIN2zSFS1vQyfetil2jNINHX/TLD2oUR/Vao7qtUdO2Umd+maL6XoDcLPZeNKoOeuwnXZYTjusp522ay713XbrvXbrnQ7bvW7bzVbTzVbzrRbzWaf9ZrvzRov5VpfzRnftQat5v9V00Gk+6rTttRh32ky77dbtNttKk2nWbbjs0g5oq+dcqrka9bRTPm4STdpl4ybZkEk5AlSPafkzRvGCVeZ3K+f1nEWbeEzJmACYS2b5jFE81dZT33H1xetvOkbvvP/29x2jp++9/P7KwrOBifvzy4/OHn999fizWf+DucDzoenna4evxz2vjm5/2jf16M3HP4wvvHrx4R9Xd7+4/fh/Pnnzbw+e/+v1s9+sHX7bMnTD0XFoazucDz7dvvqmc/jw1t3vn77+w5NX/zKz9umHX/z1iv+DJ6//fOfxj6/e/ufRzY8aa+ranPZWp6HJoW+waZus2mab7v/Es7HtpdEd7+jaTP/8SMtAnd4up9OzoivjwwuwkNxocH5UWFE09CIWVhQNzokE50SCC2OgpTgkCR9OxocT8RGVSUhyKpKKR1JSMczzGHZ6ODs1gpmGZqZj6CkoWjqGloqkpaJIeBQVj6LgUeRExE/MUfBwWiqSlhpelQinpaIISTBSEpSSjK5KRJCTEdRkVGkcJC8GkhoOSkCDkeB3MdAQFCgUdu4d0Lv/AxJ6Dhr6Djzs3TYZvZNd3Mkra6su7xWSh6SUcTntCsAcVjEG5KRBKeGShDAgJQzKKEOi8nEZaVbDWdBzFo0Cn4kfNAnX7ZI1k3DHpdyyS7btsoCWv6LmbJplGwbBplm8phPu2+RXHfJrDbpr9fojt+pmk+FGHXCr1XS72XDWar7ZpDvrctzqst9us562ms86bTeaDDebDbfbLTc6bddqgdMe50GNer9Ge9Bk3qnTbztVG3XAXqPmaotpow7YbjKuNRrXGo2L9YbpWv2wDbhsFk45lJM21awbuGxVDGv54zblgJo/ouHMWmVzVonPqVowVk/KyNNa3qiSdUVOnTWI2liVztr5xZX3+sePOodvrm0/6xm/PXD55tPXv531vdc3dqdv4mx45mzz6LOz9353eOOrgblntx//fmz+vf3jL0dm7k/7Xs4Hnt9++MPt9/71w8//+ul3f7+8+HJt77PT+9+enH42Pnevtud6+9DNg+NPljZedI7e7rz8cDb44duv/uuL3/zvubUvP/36P5+//c9nH/z1gy///uDNfzx59W9PXv/rk+e/Pbz5oX/56s+c7fvGtxZHtpfGNuYG54dahhqMDimNlRtTEQ8vjEHmx0CKYmEXYyHFsfC8KEhuRFhWRGhhDLQkFkpIRFLw4cQkGAkfTk1GM9PCaekRrPRw7oUY5vlIZhqGmRZOPx9BSkHQ0zDUFCQtJYKcgq7CI4gp4ZRkJDkFQ0sNJ6eiSHgUORVFTkaR8OgqPJKQCKekhlPwqLI4SGUioiAWnhoeikWCoqAhaMg5ZNg5SOi7Ied+FRZ6LjTkXRgoJC8+sptX0imoaOeVtFdXDkhow3LasILWJyWPqZn9MnKfmNgrIQxICQNS0qicPK1mzWhY83qeR18dMIk2HLJNu2zTLt2wSzad8nWTcM0oXDUK1jTcLYNg26bYc6g39IIto+iwRn3glF1zKQ4dyuM69XGj9rhOfdygPW7SX282HrdZbnRYbnbaTlqsJ436Gx22wwbtcbPhqNW436Dbb9Bv2JTrdsVanXbZpdhp0m3UAZv1us1Go79O66nVTbp0A2bViFUxbhaNm0WTNvWUTXHZLB81SAaM8gGAP6zmTBiFCxbhlI4zrWaNSapGFcxuAXlKKxiWMreW1mpbt1+++aZt8Pa9x992jN55+cHv+yceTS3dvfv0nw5ufRHYebt3/MXg7N3h+fsffPUf/TPPvvj2L0PzL7789d/GvG8++PhPowuvPv3u7yv7337w2f+6/fCH+a0vWofu9E486Zt8dsX3fGnjg8GZBw09R/W9N3pH7z5++t3Tl3+Y8L2eX/340+/+fvPxDy8/+ev+rV+//PRvp4/+5cVHf9u/+U9nj3/84rv/fefJH3/hbHFsd3Fsa2F4Y25wcbR9sF7nUDB4RYlVyZiLCei8GFB+LKQwGlaChRXHIgqiIQXRoKJoaFkCkpgcTk4OJ6agyClo5nkM83wkPQPDykQz0iKY58Pp55GsjCh6ejjtfAQjPYKWGs5MC2eex1DSUPQUFDkFQ8Kj6GkYEh5BSccQk5FVeDQxGU3BI0h4FCMVQ0xCUJLDyxPghTHgNAwYhwiNgkGQkBAkJAQSGhL27q9+8igMDfkVHBTSUk1o4RR1CSpb6IVtAmKXgDAkpfSKyYMKWr+E0Cel9IrJ3ULCJQlpQFw1qmJMa7mzAHtey13UcgIm/rpFvGmVrFmEa1bRhlm6ohOsaoSbZumqvnrLKds0i3ds0k2jYN+p2LaKdq2SfadyzyHfd6v23aqrLuW2S361RnWt1XTSZj6s1ewaRVdrVFddiqNG/U4NsNdk2HKr11zApksdrAH8DlXAIVutAfZazBtNupV6rb/eOGkB+oyqfoNk3CKbsMnHzaJxi3zUIBvSCgcN8n4lb0DJGdHwZh3yBZNoWlc9o+EOCip7BaRJg+SSgDBg0NtrPKPTt2cWrneM3Lz/5Jue0TvrB8+2jz4dnHowNH17ZfdNYP/DsZm788EXfVPPr519NTT76OrNT0Y9b9579dsxz7MPP/9hYObp60/+uLj2+sbD3xzc/p/enS+bh87qLt2u6zsemXp48963t+58enz7zfHt97vGrzf3nrT0324fuP30zW/ee/k/J7wvJ/zvP3r5b+9//rfDW98+ePHnpx/87eTe7+49/cP7n/zlZ862l0a3PCPbnpGfOBtuNDiVTH4Rvio58mI8sgCHyIkG50VDi2OgRbGw7AhQVkRofiy0IhFBSUbTzodTU9DM8xHMdDTzfDgrI4qTGcE8H8nJjOBciGKlR1LTUYxUDD0lnHs+mp6CoqajqSloEj6ckhpFSQ1npGLoqShGKoaYHE5OQVclISgpGCoeQ0lDkVJQRDy8Mh6eFwM5HwmORYREQEMRkFAEOAQZdi703f8HdO5XYSHvQkLfhYb+Sl5+oY1b2lVd2sbOb2IVdvAp3ULigITaIyQMyxmjKvaQnNgjquqWUgek5H5h5aiENKWmzyiZcxqOz8Bb0rKDZkHAyA9aROsm4bpRuKLlrppFARudjGQAACAASURBVB1vRc8LannLAHvNKFg3Ctb11Rt67p5FsmsV7Trlm3bpllW4U6PccimOWkzbFvGGRbxtk6ybhesW0ZZbveFUbjmBFYc64NJ4LfIFi9hrkXj0ghm9MFinW67RetyqWZdhzKHrNykH9JIho3jcIh03S0YNkkGNaEgvmaoxdQqJQyr2hEEwYxAsOBTzRuGcRdTNLR1SskYVzD4pe3vzpK5t+9Hzz2p6TvaO3g6M39w+etsxeuvs0We7xx+Pzd3pvXJrevnpwa1vH73+w2zww4Gpx9fv/GZy6eXq/hcjC48mPc9mVp6OeZ/PBl7sHX894X/z8MWfvRtfnj397c61L3evf9k5equm+1pj14mr46qr/Wpd++7ByeuHj78emb7R1HezbfB21/jZBx//8eX7P17xPB2efTHmeXHt9Defffe3k/vfjXne/PI+845s/VxyDv3EmVvJri5MrkrGFMfCC3DwIiykOBZegoUX42BFMdD8GGgxDl4ehyImIxnpUYz0COb5SHZmBDcrmnMhhpsVxc6I5mREss5HMs+HM89jGOkR7MxoMh7FSA9npIfTzodX4hGU1HByCpqSgiCnIOlpGEo6hpKOoaRhyGkYUgqamoYh41HEJHRFPCInGnwhBhGDCA2Hh6BhIFjYOWjoO6EhvwoN+VVoyLvgsNDQkHexKGgb52IjLaeTW9jGLmphFrULqD2iqh5BZZe46pKEPCxn9IqJ3SJCr5TSJyUPK5gjUsIVBW0WYC9oWD5jtd9Q7dPxVs2SVbPIB7ACWo5fww7ouD4td1HJWFSyF1U0n44T0LLWtNw1k2DNwN90yrec8k27bNUmWLUJVu2SNZs4oGMHLaKgReQ38f0WScAm9xol8xbZtF40YxDOGcXTWv6UQbjoVi9Y5bNW2ZhRNqSTd2kl/WbZsEE0ahCNW6QjFlm/QdL7/zH1VsFxrFm66OO9p6c3tm1ZUrHIICoWS1UqxsyspAKBedvbKC5mFrNk2ZJlkmUQM7NtWTKzvcmbGofO9MzExLlxH9w9cx4z/si3L/611gfrP6QNHTG4DIDvgDp4CGg8Brd8pek8pW08ANQWKj1aUbAQcEP53U095bbrzvBA24UpZ3Bq6+kP9pr5B49/re9Y9Tcvjky9nFn9YXj2u+uDr32Nc919D9cf/bn+wuN3P/xXXc/DF+//o7770eajfwq13Xv04l+uDr5//+H/tFx68e7D/2m+/KK9597I5Ivhie2rN9fCTdOdV9anF55OzTy3+obL7cOljmFLYOrmyNPtRz/dGXvpqJnz1K/6G9cnF795/PyPrd33bOFpT/3Kpav3/6854ELtx7rZVW0NmU6UHITgnL3i/URefEQ6bUdu7E5+XEReQkRu3O5M6o6MmF2Zsbv4eyIkiQRVClFJJwBMqopBBBkkiElCWFSIRYaYJJBOAFKIYCoRZFCUqSRVClGeEiVPiVQmR8lTohRJH6mQSHkyQbxvtzgxQp5MUCRFShIj5KlEaWKUZH+0ZM/u/ITd2TG7Ugm/i438HWHnp5G/+2TH7z778pPffP7bf/jy099+fFTm45LBMg3PDuXagHQPlmdH862IwIKJXHqpTy/zG6ShIlVAnx84oHAXyHx6SahAHtAragqkDcWKtsNg2yFV12FlzxGw+yhy8Shy6Yim+yjUc0BxvljVdQi4cFjddUB98YDqY+T90mGo5wBw/UzhtTP6qyd0V0/il08bLp3UdX8F9xxHeo7BvacNPUexi1/rO49h7UeRi6eKWo7p6o/ijcewtq+0rV9pu04Xtp0qaDtZVHuiMHS82HuswHfcEDquqz1hqP4KDx9Fa4/hgcOopwi16lWuAqVPLwsXA81fIc2HwaaDYP1BKFCkcOHSQIHSefjk1PR6hfPm3Xtvzb7hS9cfhurHwq2rta0L97Z+bexc8dct1HTM+RqnajuXGro2wx33n3/zr3Vdj95+/+/NPY+/++k/mi89fffDf1R33H/x7t9ujn7zzYf/bLj45Ief/6uu+8lZx+gJ462jZf1Hym9/XXmn1DFU4R6tcI+Ve4ZGxh+trL3rurxqCo4ZvZNG/0SoeX5j+8ONgYeVntEK77jJO7Jx//vphedG//jfedoLtTc6w9c7Q1dbfV1BU7jq+NkilSZnr2h/VHb87qyYXVlxu7NjdvHjdubF7MyK351G+zIvdrcgbpd03051MhFkEGE2VcOigAwixCQjLCrCokJMijqVBDMp6pQoMJWoSiYok6MVSdGqpChFYpQqKQpIIYr2RqiSouRJUcrESGVipDKZoEohypOjVSnRymSCYn+0cF9EfsKu3JidDMqu+Mgvd+/4Ytdnn0R++dmOTz/94pPffPHJb/6+tPw3X376CY8dZwYynHC2S5PrRAV2mGdFxQ6twoaJ/AapA+H5CxUurdBVILWjfLdO4tYqgzpJdYG8+SDYWKToOKg8f1B94SBw8QjUapB3HJBdOIJ2GGQtB9UdxbKuY0hboaLVIGkvlF08BHYdVHUdgi4cwy4e0/Sc0nUdQ7uO4x1HwPYC2YXDmpaD4Plj2o7jePMBoOOEvvWkofaQJlQM1B9FG7/CwweguiNY/WEscBDzHtK5jxjch3TBo3j4hDZ8FA4chmu+NlQf1QYO6dwHtWZM5NbLgoXy+iOa5iOahgPKGp3YBea5tdLQEY0ZVtZU36x0XLF6B4fG7lv9k4+e/2wPzz94/Ku/eal/dHt96w9X7jzpvPrw2vDryeWfN7b/FGrfHF98X3vx4dzqD629T+4//nP9xYcbD39tufTi9tibi9e3b46+rO3cWtj4qbpr6874q7GZ5/0DD873LJl9g23dC/NLL6fnXrjrx62BmSrPaJlruLFjbmH5df/wwzOW/jPmWyeM/XdGtuZX356z9Ze6R0pdI5MLr/7en3VV97UH+lo8l+vtHZ5Sz7niswYZmrFHlEjkxe3Ooe3Koe3Kpu7kx+/Oj9+dTd2ZQ9vBi4vkx+9W7o/S0IkQnQQyKACdADNpAJ0I0EkgnQClRIMsMsigAKlEdWq0Imm3MjFSmRyl2B+l2L/7o3IAJhKUiZEfP+WJuxWJ0crESEVStCQpSpVEUCRFSvftluyNyKb9LpW0gxzx+a7ffbrri093fP7J57/9zeef/PbLTz/58tNPvvjs0y8//eR3n336xae/dR6APFqRFxW44TyHJs8C5tm0MqcecuqkDkzo0In9BrnfIHfqRW6d2KNTODFRsFBZUyBtLFbXasVth8Hzh6CuImVHsbKzGGrSiduLVG3F8rYiWVuxolkrbjHImw3yliJ5W4G66zDSeUTTUqzqOKrpOKppP4a2Hda0HYRaj2haDgDNRWDrMazpCFpdqAoeQMKHkeojqL9YHSoGQoVgqFgTOqJ3FmvNBRp7ERz8Sus/ivkPIcEj2uARzHNY6zuMuw/h5bDQrhMHChThYnXDIbC6QF5/QB3QCv0FUicmcRkkx455l5e3K2y3FpdfW70jvpqpgbGH7vqVkYknXdcfexoW2ntXhqbfXR54Em6bd9TODM686771ou78xsD49w0X1nv6Xl6++aTryrO2S/evDb0Jta2NTL8Ld9y9M/7e37zYe+dNuW+kxDpy0jxwzjZ8vGrg66pb56y3vzbfNjnu3BrdnFt82nxh/qTtzhnrrVLbrb7b9ydmH52svHmi6sY5y0BLx9zy6mt74Hapc/DvOZT2wNVGZ0/Y1Ok91Wg84jqOnELyYG6cZH80Ly4yO2ZHDm1nLnUXj/plfnxkFvmLbPKObOpOftxO5b4IkEFSpUSDdALMpKqTieqUKIhOBhKjlKkkVUoURKeAdIImlSjfT5Dt3Q0lk5R7IxWJJPm+CPW+KNW+KCCFJNkTqUyMUu6NVCZGivftVidHKxOjFUmRsn2Rqn1R4r0RuXG7U4hfxEd+EfHlZx8jhDs+/+Szzz75/LNPvvzisx2ff7bj8092ffnZF599flqn8aB5LjjbhfBtYK4TFTowoVUrs2Jyt1bq0UrdeqnfIPUb5MFCuUcvduhkDlTk0UtDBkV9kapWL2kpVjUXKVsPKFqL5C2FsvZDYPsBZWuRtK1I1XYQaCkG6jBBg1ZSg0uai5TtRzXtRzVtR9GWw0jTYbjtuK75ENx4FG04CNUWg7UH4eoDQMCgDh5Awkfw4CHYV6zxFUL+A4jNoLEaNI4i1HMQCR/TVn+Few9hocPa0GGt/4jWfwjzFmNWPWiEed4CRbBQ3voVHtKL6wsl4UOgTysyqbMcmKis4IjF2Xe+e6rCdmth5bnZP/Hg8e8D9Qu3Rl94m5bvP/6x6+p2bceKr3GmqWul58ajQOtaddvGw5f/Vt+1/fLdfzVc3Fq7/5fGi5tza3+ov3D/8fO/hts33n/4/7zN915986/uxo2ajjVreLbMPVHhGip1DZg9Qz3X1wbHNq/2rx6vuPZ1ed/RkstnjP0DI5uT09snKy8fK+k7WXHDFR6Ymn3oDt0+abxzznbHFrizvPrm7zhr8fWEK7tcp5orCsNfI1V64VE5HaSThHsIvITdefGRWbQd2dSdOTE7cmMiPm7JyqX+TpAQodobCaVEqpKjNEyShkGGmGRlchSQQgBTiUBqtIZFA1Kp6lSCMpkg3x+pSIpU7t+t2h8l3R8t27tbnURQJUaKE6MUiUTxvt2KpChlMkmRSFQkRYOpJHkKUZEapUyKkiZF8vcR0uIik0g7KRE7onZ+Sdy9kxzxu+idn0bt/JIQsYMYsYMctYMUvYu6e+c+wm5XocSvk7qwfDvMd2ryHbjIAvEsWoUZU9l1MleB3FegdCCC0AG13yB166RurcSlU9tggR+XVhsUQVzcWKRqLlY0aGUthcp6vbQBFzQVyhoL5U0GSYNB3lgM1uDi+iJ1DS5pKFA3HgRbjiINBzS1RWD4oDp0CAof1gS08nAxEigA/MWg1wAED2JuA+DWq1x6wFEIm7RAGaIw6wBPMRQ6jIePIOGjqPcQHjqM+w8h7gOIuxixFoBGWOA0KNy4qNogavkKaShWNR1WBYtUbkzkLVI7cOXx0x2LK89KLP03bt63+QY9wYn1ze/cdXPbT37xNazWNs0ubvw4Ovd+YOLd5OIPk4sfFlZ/DbTcffnd/264+PDdh7/WXHj0zYd/r+16+Oq7//Q23d1+/ofum88XH/zsbVxf3fzJVb+6tPHj9OLb9kvrttDwWdvAifLrR0uvF52+XHzuUqBhfGx8s+fa0rHyK8fKLh8v6aluGZ8YvxuovnO8vO9ERV+p7cr84rOu3uVjlTdOm2/93a/R7L7kK+moPFD3lcxTwKsAOYf5ezRMkmhvNC9hNydmRzZtZ3bMjrzYXfz4qFzajrSYHVmULyUJu+VJ0erkaIBJ1TBJGhYFZpEhJhmgEwA6UcMga5hELC0eYpIAOlHFIIKpRGVipCKFrEwmQMkkeUqkIoUIpJDk+yMVqdHS5GhpcqQ8mSBPilYmRypTowE6ScWkqVhUWWpMXhKJGx/Niifup0WmxBGS4whJMVGJsVGMOGJqAoEeR+Dso9L3EtMTSaU6mRPjOTU5XkzkRIRuTGrDhDZMZCvQ2HRKC66w4DKPQerRSlwGqbdQ7jVI7FqhQytxa+UBgyJkUNQY5HUFigaDvKFQ0XxAXaeTNBbK6wqVjUWK+iJVU7GqrkBeV6iuLwKrdYrqQnVNgTpUpK4u1rSVHGg5d8BfrPYXqIOHUKdO7TugsWsBEyy26VRmrboSV50Bxec0UluB2lUIBA4i/qNY9TGs5rjOWwS7CiFHocZ1AHEUQhXqHKuW78L5wUJJbaG02iCtOwD60DyvTmKC8i2IKOwIlFZeHZ64V+kduv/gvdk/Mbf61ls33dK1XtMxO7X0nb9hOdAy29G70tK7Hmqf8batrmz9vql7+/bIi4aurcV7H2ovPHj+7h9rOjan174LNS43XFy+MfA43LrU3rsdaF5o7Nkq90yedY6fMA4eLr9x1tJf0zJ+Z3jj2q21M1UXD53uOXy25+DZ3uv9y2OT909bbhSfvXjwTE+F7drM3MPuK8snqq6cNt2ocAxNzT3uH9j6O85aPD3e0tZSvKYox42wShVJh3JjETZFlkTiJezOjduVHbubFxeZFx+RFx+RR4vgUnbkxe6S7CEqUwgAnQzRKTA7BmFRYW4cwqHBLBLMocIcKpYeq+HEwmwqwiSrmaSPU6eaQQHpFHUyEaCT1SkUIDVanhilTCJBdJKaSQLoRIBJUjHIymQCyKJBXBqctgfM2Adk7pOl7xWy9vHYCQLm3nz2PhErXszeK0lLFHP2idL2SzOT5ZnJqswknTTLqRd5cJFLk+vVib1aoQMV2XGpFRXaiyCrVmnVKq1auUMvdRuUTkzkQIU+vcypk5lQqRWXenB5oEDpwyXVekVtgbi+CKgxyOuLVHVFch+aX1cE1hmk1Xp5dYEyqFUGCpRBrTxUoPIXqL0FYM1X+sBRnbNI49JDNlxp1YE2XG7TgiZEUQpJTynyz6nzTTqVtQDyHdR4D4D+g1DoKBY4jHuKIbsBsBqUngOYzQBUangmMMerF9Yd1oQN0poCcf0hKKSTB/QiO5hnUuf6DmiPn2m5PbBh8tyua51t6Jiyh6eePP/ZU7/89PmfAs0bkwuvhqfeNZxfrTu/0tyz0X3ziatxreb84uTCD7Vdd2+Nf9vavdl56XH/4LOW7gfhluW7W3901K08ef1P9prFJy//2VK9NLbw3cjM28X1N/0D26XWW4fP9RSculR0skd3oqvceW1oZOPmnfWTZRcPn7108OyVCtfNqZlHnZemT1RePVF27YSxb37x5djkk9PmG+fst8/YBv6Gs/5mX6+/9HzlgdrDcq8hrwLkHs3fjzKJslRSXnwkL2E3b08kPy5CsC+SnxCZEbcjm7ozM3aXaG+0IpkAMsgQhwoyiAiHhqTTdFk0PHMvkh6LpMfCaTFQegySHotyaSCLpmHRoPQYgEWGOBQVgwCyyR+pEFXqbpBBVNIJAJ2oSiGqUogqOlmdSlJzKGBaLJy1B+OnoLwkKDcZ5qVq8ugaPkOdm6LJZ2rymUg+W5PPgvOZqICLidO0Yi4qzTMWH3DjQg/G96AiDypyoiK3VmbHxVYcsOpBu1ZVhSrsOoVTD7gLAI9O4dXJ3DqJXStyGdROrcqKSF2Y1IdLAzp5SKfwa6VBnSSokwT18pqDYMCgCBmUIYMyaFAEdDKvXu4tVLm1SrtWZdWBjiLEginNWsBkgMphWRWmKoFEJZC4ApWacImzEHIWg85Chf8A6i3GnAVqb5HGUwxbDGp7odKsVdsMQAUqqYJy7bjUb5CGC+U1B8HaYqBGK/fhEg8qdkB8s5rf09l1vLx7cemh2TX04PGPtvDkneEXNc3TvoaFG4NbnZfv+RoX+4YeT6/8OLLw7e3J10t3f+kffRfq3Hr3/X/Vnd968fZfm7u3lu/9ufH81tzGr5bqpbVHP3qaVqeX39jCi9OL71x1ix3dSyWukbPW4aPltw6V3XCFB/oHV24OrpZbe4uO9xw6c+lgyWVf/fDY5KYtOHS89MqRkmvnjNdmFp9NTD89UdF3ovLmaXPf4NijpbXXld7Rv+HsZnvoWq3loutkyzlt+CuNuUD4tZoLc+MUSZGivdH8PdE5e3cL90WK9hF5cZE5CRG82AjB3t2SpChFCgFiktQMopZDw9OoWFoMlk4FGSQ0IxZLJ+NpMSg3BmeTYSZVwyCDTKqGQQZYZIhB/PgXQCfCbKoyNQpiUsFUIkQnKZMiwVQCyCDCTArIpiAZCVjuXkxI14k5WhFbK+boJVxExilQZGGydK2MDYs5uJitk6ZjsnSdLEMvTyuAgQutFwKFci8udONiN8LzacVOndRfoLZiMhOqtOoAu1bh1KptOpVLp3LrJHZc6tRJvXq5ExM7UIkVk5tRqU0rdWhVDkzuxiUencKpV7m1Uo9OYdeKAwVKfzHoLVB7tDK3Xu3Uq8yIzIKrq1CVCVeXaaSViLwEEJ0FhKXq3Eqt0oLLLEi+QytzFQK2AoW9QOXSqbwFgF2vtBbBVr3aVoxUYjKjVlECi0pVme4CdaBQFSqQ1B2FQ3pZCBPVFKmdiKBKyLBpRG3G8q9OhLyhQZu33+kfuTm06aidfvH2z4H6+bvbP/saFu8/+anxwrqnccHfNOVtmHDUzHgapx+++JdA++bz9/9c07n99vt/r+3cfvvDv9V2bC/f+6m2c93VtDi18K2rdqZ/9LU5ONl57Um5d/rm8LO5pbdX+jfPmvoLT/ceONlTfPLS15XdNwc2hkbulbhuHC3pPVR65Zylf2rm4fDE5teV/SdN/Scq+q7febB2/12F83ap806ZeyjUNPnfPsdQX4vncnVVl/tsQ9VB9wn0NJ6PZsYrkqIEe6J4eyM/shh5eyL48ZG8uN28uIjchAjR/kggmQilUiAmCWNTMG6slkvF02Lw9FiUS8PSqTg3HuPSEE4MzKaiTCLKoiCcGDWLgHBoIIusYhBhDgliUyA6RUkngMxoIJWoYhDVLBJAJ4IMEsimaNL3aLLjcV4KLmShQjou5OAitlbC0UnTcTEXzWfpJOkfs++4kIOKOJiIffLoSWOVr0qLuFGeG87zayUOMNeFijw6hUunsiAyI6626dRGVGrXKm240orJ3QalV6906eU+g8qrk7pxsRXOt6Fyo0ZYpRFXQHwrLq9CpXad2oGKHTqlS6cyowqHVmlGJSZEWgHLykFhGSg+o8g5K8suAflVGp4REVdp8ishvhWX2XCRFZdYMYG7QOYuAlwFgKcYdhUCNgNg1smqcLkJlxwX0isQ0WlZmhUVBYoU1UXq6gPqkFYSLlIFdTIfJrCpcu2qvNM85tULvSdLLy4vPy+13VrfeBdqmKntWL10fS3UvDy7/DrcvNx0YX7p3i99g896bmzdnHjTe+txsGXzzvjz1kvbV249rju/tXT3+4au7c0nvw+0bITbFu8/+qOrdvnZ27+Yg/MPnvxqDs2sP/j5/NW1Ss9wmXOk3Dlc5bpxpW9jcv7V+d6V0+YbJ6r6TlZdL3fcmpp/Ojj86LSj/6zjVpl7sOva+vLG29ZLK/7mxbOWPpPrxuzSi8n5F5Xukf/RA253hfvbfFcaHF3e8urKo5XFQIGQrk4lfMzACfdECvZECRIiRXujeXG7s2Ij8hOihPsJ6hQizKRATCKWFoNxKXh6rDYjTpcVi6fHohmx2vQ4jBODp8ehXBrCpmCcGA2HCnGoKJumYVEgFkXNJMJsioZFUdHJACsaYscgbIo6lQDQCSo6EeBQQG48lBWnyd4DZ++HspKB7ERNXgqck6TJTkF4qTCPrs5NgXmp6qwkMGs/mp0I5iSZK6yFRxyoGPIVyH16iQPJD+rlflzi00q9hWo7Lrfi6ipUYcEVRlzq0CkteoVDK7PjUicmdaASFy4L6GRevcxvkLu1UqdObkOFJpBXrsouU2VVqvgVQG6FRlipEZRBeSWK7BJVXhmQfw7gVUL8UlVWlTq3Qp1rhoVmVGSCeWZUZEFENkxoxUUOrdSuk3gPYzadwqSVVSAik1ZmxsRViLASFZfCeSVgrhkTWzBhTZG0/ggUNkiCBWoPLHBCOV6dzKbKNUq5F0Oh2oa+sqrutgvjZu/43MorZ/Xck1d/ctYuTMy+q21fW7v3s6d+vqV7qW/wydVbjy7ffrK++Utbz6Nw28bS/T/VX9wam/upvmvt/OXH4fbloZlvHOGF3jvbgcaVYMNMfeeqo27MUz83MLRe8HVPz9VZqKjF33Cr+ERH0cm2+rbpQ2eu3Lhz98i5a8OTWyer+gfGHhwvvzIwtH7wdO+N28uGE509V6exg3VdlyaOnDpfYeqCDzWdMvaGWv6uBwxfbh7orr99oeb2+XBvnaPBdsp4FCsSswEmRbI/kp8QmRcfkZ8QKU0mCvdE5MXuyordlbtnh2xftCI1GmWSEDYFT4/BORR9RgyWFqPLiMXSYvSZsbr0OJRDxThUkE3Wcig4hwJzKCiHDLEpMPsj2sgaFlnNJKkYRIBOBhkUJZ2gSI3WfKyqLLKSQVKxqUomVc2OVbGpCm68Oi0B4O4BMvYq0/eoM/ZCualg1n4VN0HFjVNmxGnS4htqO7AC+5kjZ6wGKFio8Olkbk22Ty/ywjyfVubSyp2YxK5VWbRqC6YyIlIzJrWgUodW4jYorZjcjks9OrlPLw8aFAGD3KeXO3GBGeI7cbEV5huBDJuGXyFPr1JmVqmzjUBOmTyjVJJhAnkWiG+BeBYNzwRkW2G+HRHakPyPI4gLlzh1MjMqsOuVNoPaqJWXQrkmrdiM8SoQcSWUVw7nn1VwjDDfBmX6dLKQQV5TIPXjErdG6NPwLDKuE+S7NXyzghf21H1d0js1/6TC0j82/dIRGK5uWpicf+tvWn709KdQy/Kd0ac3xl6GmldCzTPe2slA83xN5/L2078E2ze/+fn/NFzc/uaH/6jterD56C+BtrWVrd/39j8yhacfv/6LJTC79eQPRt/06v0PA2MPS+1DNwbun6i46QoPBRrmTpr6x2eef20emFl8UWIfnV95dc4yPL/48qxtaHbphdEzNjr9sNI7OTX33OSdmF99bfTNrNx9bw1O3X/4wRaa+TvOrrSN9DYP9tQPdNdfa/K0ukusJw0H5BxlKkm8j5AXHyFIiBLujRbtjRYnRvPjdvLiI/L3Rn3kVDUMKs4ioUwizKSgXKo+jYZn0HQZMVoOTZdG07EpCJuCsKgwi4xwqHh6nIpBAFk0iE1BOVSISdIwSQCLBDGpIJ2kTCWpGESQQwbZRIBFAOgEgEVSMcgAnaigk6TJRFkqWcWMUTJjFYwYVfoeICNRxdmn5O6VMmhKepycQVMw4i9139IV2SvPlAtSkzxagUcn9uJCL8r3o0KfVuTGxR6dyolJ7VrACMsrEKkVl5sQsV2rsGIyp07i0MuduMiGiX0Ghd+gztbMQwAAIABJREFU8BsULkzs0Uu9erlHK3GgAq9O6gB5ZijPDuVawBwzlGfHhDZNngXNd2glZpBngvkWDc+G5DtwUZUq26zKMQE8Eyx2GhQWXFam4VeiQgsmNGoEJiS/HOSVQrkn5WlnRAwbwgsXKIM6qQ/lB3RyPyp0yzPCBqUXFjkRWaU0o7+z69qVsa8rr/YPrZbbh7cef+Otm9t8+Htvw2rvjWd1ncs3R9+46xdmVt5Or/x8e/Lt+NJ3F248C3bcf/T6z/Xdj56//bf6C1uvv/nX6rYHL7/9q71hqbp1Ye3Bz/bq2f6xp9aa+XDbrKt2zlt9o75jptQ1WtsxZwtOnjL39915eNx8e2LmySnTwNTs47OWwbHpx2WO0ZHJB6X2ob7BjXL7yOUby0b/2NXbGxbvRE/fqtk72T+4afPPTs6/dIYX/4az0SstI5ebhnobhrobrrf6Wr3l5hN4sZKtZlBk+6J5Cbt48TsE+6IlSQRxEom/Jzondmfe3gjZ/miQTkQ5ZJxDRTlElEvTpdPwDBqeHqPNiEPTYrCsOIRDw9NiYDYF49JgFhnmxqHcGA2TomHREBYVZlJgdgzIIKtTo0EmVUUngqlkkE3RMMlqBgWgE8FUojqVCNCJsiSyaF+kNJEg3keQJkZJUygyBk3FpCk4e6VMmoxBkSaSZMk0JSOup3ug6JC76kwJY0+qEZH4ML7foPChfB8m9sD5Hq3Eq5O6cIVFw7Ph8goovxzkmWCxBRPbcYlDK7ZhEhsmtiNCMyxwYhKvXu7VSQM6YUAv8uqkTlzkwkQ+XOLEeE6I70ZFDkRgUmfZYIEVFVpgvhMTWhGB5SNjh/DtaL5RzSuXZ5eqsowwvwzMLgfzylSZRphXDgvPAdnngNyz6qyzCo4J5nv0Ug8mCGolIYPCCwtDOrlFlOyE8qsEHKMko0whsdsCX5/ruHx9vcx64/bQU3/duLdm7u7W997Gpccv/uhvWV/d/ra2fd1dN1XTMtPWc7f7xsMHL/8YOr/Ze+dR04XHV4ef1F+4Pzn/3te8Njz1orv/qa1m3lM3M7/2wRKaW3/wS4lz+u6jPza2zpn9A86auSr3nfau9ZOWgbGZZyfMQ3OLz85ZB4YntkttQ/2D989YBi71rZY675zvXax0DPsbRmzeoWDjmMU3HqgZtvgmqltGHDWTbZcX7MGZ/8HZcG/T0KXGoZ76vlZvq7vMftJwQJGuZNLkiVHCPVGC2J3SvVGSfVGivZGCPTvz43cL9kRJE6MgOhFjkbRsIswia1gULZuKpVHxzDgsMxZPi0E5JIwTg7DJf4MUk4JyqDCbomETQTYFZpERNhXm0gA6AWKSQCYZZJDUdCLEJMEssoZNRDg0MJWoSopWppKUSSTZ/khlEkmSRJAkE2XJFCWDqmDS1Mw4NTNBxYqRJJOUDKqSve/ChYGjXwcLtAe5Kbnp8VQ7xPej+QGt1KcV+TGpDxP59DI7InTgYqdObkIkVbCkSiOs1AirILEZFTtwqQURWBCBBRE5UJEF4puhPBcucyD5TkzoggVOVOhGhDYN34OKPEi+ExU6EKEDlXi0civMd2EiOyqyafKtqMiKiiyIoALILlNmlamzy4GcMjCnVJVZBuRVavglqsyz6qxyKOeMIs2CSx2IwFekChQo3ap0HyII6+RBXBzAFSZ5pgtVVqpyr7WeHxlaKTH2jozeLXUMbz/+4KiemVv+tqZlrr3nbkfPcvuVTW/D7PL9D919W80XN2rblj2Ny3cmXl8ffl3d8WB2+ZeaC9sD4z/UdN7tH3kVal5auf9L38gbY2B2ev2NMTDbde1ehW+utnN2YPRJpWf4wpW7J61Dt0efnbUOzSy9PGMZHJrcPmMbu9S/Ue4a7bi0UOkdqWsaN/nGXTVD9tBohedmTfOCxXOnpmXO6h1ubl2whUcaOxbswZFQ43/Xzautg5ebhi41DPY09LX62n2VzpP6wyouwKTKkyn8/dGCPQTRPoJ0b5QsiciPi+DHR/HjdyuSolA6ScuiIiwyzCLjbKqWQ8XSaSiHinFpGJemS6PBTArGpeFsCsaJwTgxCIeGsmlIGg3jxGhYFIhJhrkxEJsGssgaNgVmklQMMkQnQUwSwCQDTKIylaSmE9WpRElihCw5WryfKE8mSZPI8hSqkhGjYtJUzHglnaagU1QMqiKJrOLSg+GeClOzRKzlMkRJtHgrLvYiPD8mCuokHjAvqJN5MYkLETkRgROTWOB8i0ZcBvDLQV4VlG+EBWZUZITybbCgRJlVBfFtmKgCyDIhfCvMrwR4NlhgRwV2VOjUSxyI0IkK7Ui+ExW5tVIrzDfD+SYw1wTxHKjIpBGYNPmVQO45RUaZKrNUlVWhzilVZZ6VcYwwv1ydVapOL1FyT8tYFWCuBchyaXjhYlVQJwvjgjAu9CFiv0bokGdahGwHwD8n4pw+bj9b1dXaMWO232zrWm06P+mtm33y/OdA09LTl3/2Ny1vPfnJU7dS3znTN/R0eP7N3MYvtZ2bwfaVZ6/+Gm5/8O6H/6jt2nr73X+GO+49ffvPzrrFQMtMV9+Drr6HZe6R5fs/l/tm1x/9/pjp9uq978vc0/Or35Z7ppfX355xjswsPC13DF+7tVHmGAw3TlQ5B6y+fk9wpNLdF6ybMrnvdHYtnnbcvNx3z+gZvnrrXqV7+Mbt+2b3yJ3hhybPyK2Bp//Tn41ebhnuaRzorr/e7G33VjhOFR5SpQN0qnhfFC9ht2BPlCiRKE6MlCaSBAmRObE7Rfuj5Im7wVQiwiLhbAqWFoNzY/H0GG16rC4zQZseq8+M12bEoGkUHZeKs6kYl4ZxaCiHirApKJeiYZIQFlXDoGq4VBWDBLIpEJ0CMT9Sa2SYHg0xiB81UzCVBCZHqlOi5YlRymSCPJmiSiYrUsiqFKKKTlWkUEEGRZVKUiZHqegxWG6m0dRcW9Odl1+UzlVkMZh0WrQHFQVRvhvO92NSHyLyYcIAJnJr+F5M4kRFNkxiRkQmRFgO5FWB+aXKzCqQXwnkmmBhqSqrChZUKHKM8mwLyKtQ51hggQURGIEcC5pvhXLtiLASyLVAAgskMEI8k0ZQqcwxgrxKZXaZKrMCzClVZZ6RckoVWWflmaXqbBMiNML8CiirQpNdBmSXgTkV6hwbnGtX8wIF6pBeXlOgDmklYb2yRidzw0KXJt8O5lYpeFfau4cGF0uM16bmHhmdA4+ffXCEZ0en3/gbpvzNCzcGt2paVlu7l0dm3lS3Lwaa5wLNK5fuPFx+8GvNhe3n7/+tunPz+bt/rO56+OLdv4RaNqbXfrhw9aElNGUNTq5u/1jpn7l0477VP+WsHT3nHL239X25a+LuvW/LXFOzi+/OeSf7Bu6ftgy6qgctnhGj62Zty2yJ88b57qVK12D3tXtlroHx6VflzsHZxdcVrpH5pTemwNTGvW+rXGOLa2+rvJMra+//G2cdI5dbh7obBnvq+9r87d4K1ynDIVU6yKZIkoji/URBElGUSJTsj5QmE4V7o3lxkfyEXfLEKIBJRdgkmEXG0mL06RRtZhyeRtVxY/D0OG1GrD4tVp9GQZlEnBuLsCkYi4oyCAgrDmGQNCwyRCd9NK4hbBrIIGqYJJBO1TBJCJuiTo2GUokaJgmgE6FUwsdeTZEUpU4mypKIIJ0qSyIq6RRFClmRQlYzaOpUkopOUjLIuER6sqSup/t2Nq8ok6vK5WTu+vwLM8gL4NIgkh3QikO4KKAV+1BxQCv2o0K7Jt+jEToQgRkVVYI55WpemTLLBORVqrIqwJwKILsS4JWps43qXBOQZwaFH8uoEcipUKZVqPMq1DlGda5JzS9T5lQoMyvkGWWqzBJFRok845w0rVTMqARzypTpRiDnTE6KFeZXANnlUE6JglsJ80qUmZUQ31Ugd+EiN5zvwyV+XBTSyjwwz4eJXWCeScKsyE81g7wSheTIca/R0tXUPl1lv1XbPNfRM+eqXXz+5s/u+oWtp3/0Na9sPvmTp2H+1tDW/MbPg9Pv2i5thZrXtp7+vqFr6870i/oLD/pHnzd2Pbw88Lip64G/YWFh/cehmW+9NbMtl+6OzX97xj69sfVTpXuk0j85NvO8xD1xe+xRlX/q/OWFUuegt/qOJTx12nKttWv5tKPv2s1756y3xiaflNiGpxbelThHV+6+LfeOrm28L3ePrt57ZwxObD743hqY3Hr0weQZf7D94W84G7nWOnKlbfBy49Clxv6OYKe/wnHKcATIBpgUaRI1f08EP363ZD9RsZ8gSyIL9kTlxe7K3xsl3xetSSWiXJqWS4PTaNqMODw9FsuM0WXGa7MT9JnxWBoFT6OibDLMJWNcGsKm6rP2aFg0IIUAsMggmwIzaRCTrGFSQQbpo48IZlJABgnlxiAM0sd4AUQnAykEeTJBnUwGEgkflycoUqiyFLIyMVqZSpIlR0MpBHUSVZlEOowbvj5b29c3nC89zstD5XxxHIGIp6d4YL4fyw9hAp9W5IXzfRp+EJf6EJEL5DsBnhsVWUCeScOvBHIrVTlV6uxydZYZ4pmhHBuYY9TkmOF8I5BjVOdWyDMqldnlkgwTkGdU5JbIM0oV2eWKjHOyzBJFermcWy5LLxVzSxWZVcosI5BjgnhmVaYZyDbBPAucX6FML1GklSjSK8Aco4ZnR/Jt6kyfXhbQCgNaaXWB0o9IQ2h+UCe3KDMciNCiyi3J51y90H9nYOWM8friyrMKx+Cj539w1Ez0XH/QdH7Z37A4sfDK37jcP7zVff2Jp26hpXu5f+TJ6tafgm0Puvu2bw6/DbffHZ78trbr7ujsB1ft4t2tPzlrFhzV4zUdy0sPPpw0D/T0b1b6pqv8w9bAsC00EW6c9dcuW8MTTR2r5c6hxrb5M5bbF3vXSh0Do5PPS513puZflTpHF1ben3aOrt59V+EdWb/3TYl7dOXuu0r/5PL6e5Nncm39jdk/tbT63hqam1t8+zecjV1tHbncPNzbNHSpoa810Omvcp0pPgZlw2yKLJEi2hst2R8tToyWJEZLk4mSJAJ/T0T+nghlEglikFAuFUuP0WbE41kJuuwEbfYePD3OkBOvz4zVZ8RgGXF4ZgyWFoOlxWBcmjY9FuFQEToVoJM1DBrIIH3s7T46PqBUIsAiwywKyoxBWRSUQdAwiEBKtDolCkyOViQRlInRHxPtssSIj2sTVEkEdSIBSCEAKWQwlXji0Injp2qvX7nNlxzj5+OYEslKZv7ut7+tlGf7EGEAzneCGX5M4Ifyggg/iEvdUJ4HzLYps5wQ3wpkm8AcE5BnVGWWqzIrFVkmIMeozrWjAos6t0qZYVJmVMo5JnWOGci1aHiVsoxKGbdUxKlQ5FaqssoVGeWK9Eog16TMrFJmmcBcCyJw4BIbJnBo8oyaPCOQY9TkmdH8UnlamSzDBuWa5GkOiOdS57g1uUG93IuK/DDfA/FcylyHRlAqYBg14jIMPfxV2Om/3Ng2Y3T0BWrHRiaeuGrnn735U6BxZWPr976m+bnVD+66+dXNby72bVU3L4ea14Zn3ozO/lTXdf/Z238PdT549f4/qjs233z3V2fDytDsqyt3nvsalyo9Q6G22YHRl2fd4ytbH0It8xXukSs3t89aB+6MvChzjo1NvyxzT45MPq9wT0zNvzxjHVpcfV3mHFtee13qGF7b+KbUNbqw+rLMOTY2+aTKOz46/cgenr4z9sRZPX1zaNManO7uW3eHZ6rbZv7nPhu+0jbc2zTYU9/XHuwMlHvPFh4Fs9RMkjyFKtq/W7g3WrgvQpoYoU6lihOjhXuj8xMi5YlREJ2Ccqgoh2TIoBnSYwoy4rQZcYasOCydqsugFWbGYumx2ow4fWYclhajTY/F06gIi4qwYiAmGWXTYDYNZVIQDgVmUyAOVc0kQRwqzInFOFSITYbpRHVytDI5EkglACkkWVK0MjFKnhipTIxUJEYokqIVSdEwnaROJUB0CpBC0LASaut6T5ytP99+VSg7IZcUF2gK5bmST/7X/3tWkWtVZbk12TU6gUfDD2BiL5IX1En8qMAP5/s0PAeYbVVk2sEcC5BtRwVGKLdKkWWF+VaIZwQyLGCuHeTZoRw7kGNR5ZoUGSYgp1KRWarMKldlmoFsK5RrVGWa1NkOTOhA8u2o0IXwXZjQBGY5tBInLjAjeWaEb0b4lVBuqZhjhURVEq4HEdjk6R5E4NPwfagkqFcEcalPw3NCeSZ1dlluUpUkp6Xp2s3bS+eqrq7cfV3lHL27+b0nNNV4fvF877K/aXHp3ntP49LS+vtw22q4eWp29d3U8o8tF+/VX7j7+pt/b+zefvn+f1d3bj579091nfdmlt/XdKzaqqf7Rp7emXg7vvC9r3Gxb3DLVTdf6rq5sPqmxD21uPq+xDW+cvebUvfU6sYPZx2jC+tvS1yj86uvSmwji2tvzjmHFtfelrpHx2afmLxTt4Y2TZ6p9u4Fk3+8umXaHZ72Nkw2dq44a8baLqw5qidvDT9z1cz9HWdX24evtI1cbhrqbezvCHYFq1xnCo9B2TA3VsWgSvYTBXujJPsjZSlRyiSSNImcnxAp2BMh2xcNpBBQJkXHpWJpMVharC4j7qP0pM+O02fS9Jnx2ow9+ty92vRYPCMWTadiabEolwazqSiTomFSNQwqzKZAHArMjoHZVJQbB7MpCDsWYtE0DDJAJ4JJRCCFCCRFQXSSbN8uMJmgSiIAiQRl0u6P/m914m4ghYAwSHAKyV3lClX3nirv8HhbAfisXFpUhB1E5fjvvtgR/dlvzVCeA8wOY8IQyvOCmS4ZPYAIAmh+EBb4NHk2OccOZJulXKuM69LkOzQ8oyq7SplhR/kOmGfDRS5MZAMznDDPgwnsMN+F8K2a7Cp1pgXMsYG5Ng3PiQq9uNCFifx6uRvNd+IiJ5bvRIUOVGBDc906uQ0XOjBhCT/ZAuVVyjIcmnwXJrIDeW51lhcRhHCxDxMGEIEdyLUCeSZ5Tqk4w19uKa08X2q62H5hyRu47QyOz6++sVXPPH71B2fd4uzyD4HG+ZtDr/xNcysP/hBoXPTUz/bdfnjv0R+rOzfXH/7aePHx4Mzr2s7t89c2z19/4q2fW7v/i6N2xugdqvQMBFunbo2/PG4bXtn8rtIzubj+TYVnanH1zTnnxPzqm3LX+OzKq1L3xPzaq1L3+OjMs3Lv2OD4wyrv9M2hTWtosrFzzlk97a4dbz6/Zg1Mdl/bdAYnL/dtm0OTUzMvnbVzdzc/mMPz209/8tav/l/z5pWW0d7moUsNNzuCncFK37nir1A+wqGC9NiPF5hkf7Q6laSikyX7o3kJUeJ90bL9kepUAswio9wYbUY8mh6rz44zZMVpuVR9Oq0gk4anx+iz47DMuILsPbrMBCwtFuXGISyqhkFGWFSISYboNJBNQTlUDYsMs8gaFhlhUz6eapgkhEHWJEdDKdFgcjSwP1qxP0qZGK1OJioTo1VJJFVypCaVgDDIAJ0K0Sl4ZmrL+ZFA9dWS8pbKqlpdgVktKwKk2iLsUAwp9tN/+G2JPMMkT3eqMr2qjBpc4AEy/TAviAuCaL4XzLEp0r0o34UIXeosNyzwa0U+rcChyTMpMxxgrgsTWOE8kzrThYl8epkPF/twiQcX2TR5Lq3EgfKccK4TyvFopT6tKFCgCBWpXFqxRytx4qJAgcKjl7oRobdIXaXJswKZVWKOHcjzI0KzmGETcLwQz4eJfZiwplDtUuc4FHlGGceMCM8ppKfO1Ny8tVZqunZ3853ZM7D+4HtPaLyueaF/aDPQvLr17OdQ2+qjF3/x1G9cG3gwt/pNXdtCqGljdfPn9ksPW3se9A29q+++P7n4g6d59dGLP1urV5u6lqYXv7t442nXtfvehqW2y8u+xsWznuGzlsFrA2uljtFrd+4bXVNdvSuVnonOy0tG78TVm5tG73hd+5w1NBFsGg+1rriqJxo6Vyvcw/2DT2zV87NL703hmZWND+bQzMb9H8z+6c1HPzpqlrYe/uKpX15af+uv+7seMHS5dehyy2hv83BP48320PlApe9c8VeaHCwtXpFCkiSS+QkRikQiQCerU0mqRIpwX6QgPlq+LwKkE3BODM4m67hUXXp8YWaCjkvVcik6LqkwIxbnUlAOVZcRh6TF4+kJSFoMzo1FODSUmwCzKRoWWcOJ/ahvAiySik6C2VSIQYSYVJhNRVhUgE6EUwjq5CggNRpIIaiSSIpEojqVok4lfVywAKYSwVQiwqLC7BiXLXDx8pIvdLXK1H76bLjogE2LnQQUusOFx+lJmV989gWHRjJJ6A6I54Z4ISzfC2b6UaEXyglpsr2aHDuQY5EwXVCOBxE6lFluiO/DxB6E70eFDlWuG+Y71DluROjTyjxIvgsTBnUSPyZ1I0InnOtG8r2Y2KeX+XXSoE7sw8Q+TBwoUHl0Uh8u9mCCgEEaKFS4kDwbmFMu4dhQsQsS2OTpNiDHAfK8Gn5AK/UguVZleiU/1SRNr1Jnl/A4dYEWp/dGWeXFxrZ5Z/C21Tuyeu8bV830w2e/uuvnhifeN3SsNLSvNnXN3xp9GW5d7hvYXr7/S23b3aaujY2tv1R3bb/65q/B1vuPXv7RVrN65c727bHXZv+UxTfoaZxs712/MfzolG1idvVtmWvIWzNT4b1T3Thv9A35mhaM3lFfw3ylf7iudcUUGOi+ct8aGO8ffGYMTk7OvHXUzq3c/cEamN/c+mAPzz54/LM5OPNg+4MtNHv3/vf20PzKxnfW0OLtsUfhpkVv48zswvd/x1lvy0hv8+DlpqGehpvtwYtBs+fsgVMYX5seBzJI8mSKPJksTyaqkgkgg6JKIoj37P7InyEMko5L1WbE6jLj9ZnxBVkJuoz4guw9hqwEfUaMLo1myN6jy4zHMuK1GXu03FiMG6tNi9Wmx6Npf/NxwCwSwqRpGCSYSUFZZIxNw1gkDYuK0EkInYKkEmEGCUj5Ww5PlRINpZBAOlGdSgBSPoqqVIybXHHOEawfaukYcfuvmWznj5+qqSqvKdKfVorws8fOZbPlSTFxX/7Dp2elaUZFtkuT54H5PigzqBXZZBwPxHcD2W5Nrh3IdcszPbDIBfKdqlwXlO2BMp1AVlAv90BZTlWmE8zxo8IAKvSiAjcq8OMSn4bvgnluXOjHJQGtJKAX+3GJFxX4MHFQLw0ZFLUHgECBwo9LvDgvoJdbwTwnKqiSpVlkmSZlVpWY69IIfCjfCeS6Ib5ZnmlVZZlk6WXS9NMwfvJM083bK6XmG2vrz8yuobmlV/6akZqm5fnVN3Wtq8/f/incvPL09T+GGldX7v/QcmG9pnW+t39zYf3Xmvb7r775l5r27ZXtX4INqx1XNy7feWILz90YenZ94JmrejzcMu+qnQm1zbX3bp5xjh6vujM89arcOTEx/bLKOzmx8K7MPT218K7KO7G8+kOlZ3J98wdTeOH+w58swbkHj3+1VS+sPfjWEl6YW3lvC09Pzr2whWYmZp6bArN9A5vO8HzXteXqliVP7fTS+gdXw+LDp3/4b79G63Bv03Bv4/ClhpvtwQsho6/04NdoPp4ep2HR5KlkVTJBRScDqQSITlImk+WJ0bJ90cpkAsyk6rhUHZeqy4w1ZMUUZsVhmXGFOXsNWQmFmQmGzFh9ZjyeFqPjUlEOFePEIKwYnEVC2BScG4ulxcFsCsqNgVlklEOFmRSYQUYYBJRFRdk0hE1BGCSIToEZVIhBhJk0IJmoYZBBOhlkUyAOFUmLRdP2m86Zza7rNwfuHj/b5g7fcPouhKqvHD9d6/O0nj1pU0v0xjOVXKYMkcp/+w//C6AnlcnTjSK2G+b7oVwvkOODclzqLBeU49PwfAjfoUh3gXlOdbZFnuFU5HiBXD/MC+ulbiDHjwkDWnEQFoS0gpBO7oIEdinXCeb4cVFdsTpcoAwVyII6SbVBEjbIQwZl/QEwVKwMG2QuTU5NkdoiZTnAXLMiy6bOsapyjJL0chGnUpzu18s9CN+LCkwyjk2dWylNLxWwT4lzamouWZ1XqsznHb4bze0jRsfg/e1vXXWz249/rW1aaL1wt/fWg5q2tbHZl7Wti96G2bUHv3b1bte03n368p9rOzbvjD5v7XkQaJ6bW/neEl6YXHpfd/5eiX3EUzvW2rPWefX+6Nzbry2j1we2qtwTZe6JhbW35xwTK3ffl7km1u59X+WbXb33jTE4u771gzk4s3Lve0toamr+had+eWjqiTU0denmPWtgvPPyoj04Vd0y4whNhhrHa1rmXOHJ1q4NR2hqaeNHc2huc/uDs3b+wrXV/6mbg70tw71Nwz2Ntzqru/wV/nNFpzEhzo1VJhEkSQRpIkGxn6BKIgB0ono/Ubk3Wp4YBaQQkFSiIY2m51L1XGoBN9aQFqtNi9OlxRalJ+jTKfp0Cp4Wg6fF4Nw4fWa8Ni0O49JwbizCidWl78PSaHh6HJoRh3JpWFo8nh6LcSk4m4yySVo2GWaREXo0xqJibBrKoSIMMsKiIJwYnJugyUwp1mD1DVev3lizOq/UNfQdP9d+9dr0kZP13uD18+eHj52qs1rCVeUeSF1sLTNmporEmcLILyM//83/c1rANqsyzSKWR8N3Q7wgmO2Hc12QwAvxnECuS8O3KTLdQK5dnm2Rciz5LL8y1wtl+3FJQCt2QdkudUZQKw5g+SFMEMbFYVwcwgRhJK9aKwlrJWGdNGyQ1BhktUXKumJVuEBefxAK66U+VOJQ55jF6eUijlWaWZnPLMtnGOWZVlWOHeQ7lFlmZY5JkWWUpZXwmOUqYcjeUFreNT375FT5len550br1UtX74WbJoNNKw8efajtXH3z3T8FW1bmVn8M1S9tPf5TuGm5rnXu7qOfffXLV28/Hph4X922+vj5P9nrlqfX3gZalirc4xf6N26OvfI3ztd0LJ4yD1j9d64NvzplvGDMAAAgAElEQVRlHu68tlLinR6aelTqmh6ceGL0T98YeFThnWnrXbIF5xo65m2hWX/TTH37PW/ddPf1x766mesDT+01E1duPTH5xq/c2C73jPTd3nZUT/YPPnXVzS/9/0y9ZXcbCLYs+vmunp7umWlO4iRmZlu2zMyUxHbMzLIsZmaWLDDLIFkWsy2yyDLGDnN30pDuHjpzzzn3rLfe9/dhXs/c/1Cratfee1Wd/kwXBC4ffaCJjrbUJ7u6JzSB/zec7crtO1KrSurYkZpWeUoenouaAPfU9pTE38u51Zp2vS7p639O/a0ZN1tSr9Umf1Ob8lV75rWurBt9gNvduVH9wJsDhTF9xfH9pbG9RfH9pfGDRQk9BXF9BdE9BXE9wNj7BTHdgJjugtiuvOju/JjugtgeYFxPUUx/SVIPMK4LGNsDjO/Mj+0BxvUCYrvzYwaLErtzb/fkx9wDxHblx3QVJg22Ni1KlBb7pdn5SCSzEWnbEqkFQ1zFErdW1+zjoGX5inNZYdDpD0GQpTXFJo8hq6/uRIGgZYC6tOQCYEbO7z76X3fy0qHVObjGYlJrMbOrltlRwWgu4Pe1cHsbqa1F7O4qamsJri6XWJ9PagAwWgrZbaXM5iJWWxG3q4bUmEdpKaA357A7qzidlbzuKkF3PaejmN9ZLrhfKRlolAzUC3vrOPcqBQMNwtE2wWAT+14FobmA1l2DrQciagH41iJ0fQGiPAvXAsQ2F+ObAKT2CsqdClwzENlYiKjKhtUXE+aQkkUDGL6xvGpHoHdcnisszfzk2Q90gS9y+kGyGpYtRw6PvhXIj8+uPnClR+uaI8/RB64iYrA/dHrfi1cfv/zh/+VIT+2BN/yVUxzH5zx8u6I6hRCNIMwOnq5fIO56Iu+gRAdd6tnQPKCKXFiWjy5wcqQBNHN/e+8RRXBgsL3Ecn3e4A8UQcAXek/kB4/PfyYIAw+f/43EC14+/huR7z29/ICl+yLH77Bs39HZ93jO4fnDD2Rh8OzRL2RhWLYe2lA/JPIPzx/+jGd7/8VnK3aV3LEjc6il5jX+jgDPQY6D7zfeL4xtybrekn69Ie1mXfLXrWnX27NuNqZda06Lasu80ZL2VXfurfsFt/sKb/cDb/cXJfQVxfcWJfQD4/qKYu8DY/qK4vuACX1FCX1F8f2FcX0FMffzbvbm3+rOj+4riu0FxvcVxPYWJfQVJ3QVJvQAE3qBKT0laf31FcipBRF/fUtpNdkvg6Fv7QfPLc4nJvtjremBznQuX3VBUSuyJesCTEKhbzNYyqkFuWr3YHhGtCgz6Q3+SbBULFmTCpfrq7rHuwe7m7oBGcXxt1M+/fjTrz/9ZDAvCdtSgWsA4hsLae2V1DulrDtlzK4a+t0yQm0OoamY1lFOaswnVOdRWkpZrSWMWiC3uYjeWspoK6Y25vHv1/F6GjldFYKeWmZribCzjt9ZLb5fJR9uk460iQebhL21vN5a3v06SguA0VnF6KyithYQm4sJLaWI6ix4ZQauqQhXl09sKSa2V+Jq8jA1AEhFBqQiC95UJcAQN9adIIR6V38Ox+uU6hCCqJEsBeVyF10YfPv+v7jS0LOX/+AtBW3u7zlSvy/8PVN67D9+v7H7WLJy8eLb/xEuX9i8rze1T2iiUOjsA5nnBuMMSKpOrbtcVZ9v7D5gLx7CSDZf5AcI0eH2PoKR3DrH83mS6/j8Jxjj8PTqZzjLd3L1I4IVuHj6gcwPP3z8C5EXipz/gOYFzx9+oIpCZw9/pIpDDx/9gmP6Hlz9hGG4I+ffEdgBb+gtQxSSrIYN9tdU4eHFw19JXP+jxx+InMN/48ymWnKoZM4dqXmNr+Th2YgxcHfNfWD03dzopoyo+rRvGpNvNCR/0ZZ+oy0tqiE1qjH1RntGVHdWVE/u7aGiuP7CmAFg/FBx/EBx3AAwvh8Q15d3qwcY3wdMGADG9xTE9RXE9ubd7sy+0ZsX3VcQ3VcY118Q218Y118Y01+c0FeUPNTSqNP79dZH5oPneutjte5UrTvVmh6odGdbu5Ht3aPt3eCu7pgnMkERirX1fRBkkcnZQxFWoahlhUI/NL3I4Owsr1r1+sA8bJXNVGi2DMMDc0N3Bgbv9HY3dQOy69ISkv/w0UeVCTEzlTnolhL8nXJ8QyHjThmttYB9v55xr5LSUkisB1DaKnG1AEx5Fq4ik95eTqoqYNYXkaryOO1l9OYCdlsxu7WU2VLCbinmd9ZzWsq47aXi3jpJT62go4x3t5J3p4zWkM/tLOP3NrK6aygdFYSWMnxjHrI8HVmdBwIkwWvyMfVAbEMRpaMCXVeIai6GNRVDqvJIU0g0ft1kPUKR9MHj11iaMxh5haHYHr34QOV7/OF3kmUfXx45e/SBJYs8e/13pvTE4X0pXDvmK0KPX/yXeOXBnuXxrvklczFw9vhnmiCIZpjXd882tQ8Um2EERc8WH8xhTAb7AxzHDSNbfOF3kfPvZ0gHvvBrBD3gCryBM33mg6dIunfbcEnk+pWac6bkeNf4kCoIrqpPedKjddUJUxRyel8Rhb5g5C2C4QqdfYtjeczOx3SBnylxBY9/pIrOHz37K5kXunz4M4Hj9wZe4li+f+PMqZbb1DLnjsS0JlDy8HzkGLynvq8ksSM3ujXrZkPa9abU623p19rSb7SkX69L/qop9Zu21K+7s2/2AW72A2MGi2P6SmL6SuIGiqIHgLH3c2/0AW4PFcX1FiX0lyT1FycMAG7dz43uy4u+l3OtLz+mvzCmtzBuoCSxvyhlvKvP7riiCox6y9WOJrK07pEonNLl/U11eFMVUKoD6zuHW5rQnv6YSNlG45f4Yv0cdJErNKDxK1S6ikbbGJuTbqucRKpSsWpTbnrAiFUshq/e1PfeB8OnISPdQ+P902VFd6YGJj796PdfffJxd0b8bHU+shGAbSrAVWaSGvNYdyuZnVWEpmJCcyn5TgW1qxZXl09oLkZXZpJaigkV2aTqfEpTIau1mNdRymwskAw0CzqqRF11gruVwq4afmc5t71Y0F0r6Gng9daxOitYXRW0tiJKWymto5zUXo6syYFW5iCqc5Ht5eh6IKImC1GZjakHYu9UwKpykPWF5HkYBiNeXtOD0ZrDwCsUyWqyPSXTjXrrI7bIxRWHXrz+s0B+8ujZfwoXA7K1E7HCY7C+pkuCD57+ypQeb5suza7vuLLA1Yu/M4QhEttqcb9UbJ8QWZYZlGoOubWA2Z7DqK3u59Noy57pMY7hGYPtHvhewsgHso0IiX9I4Dn4yxEc27m0eUnku3XW5zie3x/6iSkJH3jf0fl+o/MlT3Yk3biSrBwyRIfKvWMK71BnuaRwvByhU2d7RhCET69+Yogi5oOXTHFEZ36IZ3mMjgfEf+umZuWfI5p9Z9G8xt/kE3jIcUhPXU9Jwt2c2JbM6IbUqObUm+0Z1++kRzWnXWtI/Lou+ZvWlK/uZkT159zoy4/pLYweAMYPF8cPAqN78m725t/qzb/VX3C7FxjXC4zrLYrvAyb05kX35sXcz7vdC4jtBcb1FyVP9HQFjr7bUAXRNKNl/+m6KrK+HVjZ9Illdo7QSGSomTzd4pJza8cnWLRA0avSJROWvIknr/P4e0jcMpunReKW5xYUmyr36IygZ5AhXtTLlq2z8CUsQa7TeUaHYMgZyHDncGvzSNedkbGhhVtfXP/mj5/m3PxqEJAIbS6B1eRhm4twLUBkbS6zq4bZXkZuL2PeqyG0l6FrcrHV+aiyTEJLEboqm9RYTGsrZTSXsZoKeR1l3KZSQUcZqwnIayvjd1SI7gAlffXSwRZ+V5Wgr0nY08DqqmXcr2N01TE6awjtlahaAKIyC1qaAipJwjUXI2sLIGUZIEDyfGkuurmUDkFsrOlptG0SU01i26UKK4VpU+1FCCzf6eX3dGHg0bN/CKUh2dJR+PJH1mL41Xf/xZWdXj39lbEY2lSdm2wvOPKTqxf/wZGEuGKnJ/SOwj8AYbVQohqG3WUJ7XyFH88wk/lOPMPi9L2aRdlM9sdIposrdwtXLsCMA0/gHYThOTj8FslwB47fIxju04cfkMzDF6/+iyKMPHn2NzQnePnkzzTJkf/oA0XgXdo8I/GcLEmYuehZXD1B0A8Cxz+QOL7FZb9oOcKRBMRLR3zFIVNwKF87xDLd/7o7rdnVCodabt+RmlZ5OwI8HzUB7a3vLYq/lxfTlhnVmH6tOTmqLf36nYzrrWlRTSnX6pKvt6d8fS/j+mDB7b7c20PAuP6SpIHS+KHixCFg/CAwur8wZrgobqgscaQi9Z8btf7ihL6if97XE0bqq1bW/byl4NrOaTDwWrrqU6qP1zcDQrmdJ7ZQWXtCqXVRYRNJzXjKJgq7TGVub+/4pxdWJDIjhrSFxC7LlhzzUKlQYkRgFmchYoHIBEWtM9nbq+t2CHoNg13cUbmGR/EYMBYyAe/sWhBw5Xc7JmuLqq//8Q9ffvxxS+LNkaJUUFUevKFwAZCErc3DNxbS7lbS7pTiGvPhZVnEjmpCSym6OgtZlk2oA2BrAJjyLGZHOaO9nNFewWkr5XWUCjurBd0NgrsV0t4WXlspv7tK3Nss6m/idtXQmoppbWW4mhxSezn1bhW6FgAuy8Q2FIGBqQvF6RO5cWBgGqg0A9lWSZuDgmboU7MMpfIAgt31B58hKI6zqx8IDMfl0z9TeT7JSiR0+p4u8j99+Q+ONLSz91S05FOsnvFlfk/oHZPvv3z6K0d6JFkJ+sI/EdkHRLZ1RRVZVZ+tqk+WNyMYukmxGVzAm+RbQSJnf5qg09qfj8PUwqXgPNFxGH6DYvnOrj6Aye7Ixfcwijtw8gZB97kDb4j8gMPzhi45Ob78QBYGn7z8G1128vTVPxiLkdDZL1Sh3+J4Q+MHfMH3GIZb57hSrJ4QBS6n+y2Z59aZH5F4Ho7okLe4j2N5/m/dXLLvSO1bEvMaf0tA5KMmUP1NveXJd/PjOrKi2zOimtO/uZNx7U561N2sqOa0b+pSvmhNu34/5+YAIHqgMGGoJHa8ImWoJGmwNGG4OH64OHEQGDNakTRckjRYmjBUFj9aljRUktQHTBiqzNtSGrTW5wLFEU3kInN9HLnfE/iOL3WQGVoGVy+W24VSK5G6icIuIbHLdLaaxdMuwJfnYTL1rhcEVQglOgZHA4IKt9ReEkUBw20SKJub265Z+BKBtLq6vj8LX0Wil4jUveExmmbHMNAPnZ8jTIyge7pmkSBM0jc3P/3oo8Qv/tSVnTRZlQeuzl6oyIZW5eJbiwhNQFxdHr4+D99aimwEwmryocUZmKZiVGkGtr6Q3F6Jq8km1heQa/NZ92q492r43VXi7nphd73gXjWvo5x3t5LXWcW9V8VuBbLvlRMbgdg6ALY+G16ajmoAIipz4bUAcGn2TEESoqEY1liEbCqjzsOnZ5ibGyYyfQ+C3bHtn8/DlSrNKZFhEsoCJvtDAtf77Q//w1oMrmydmxxPmOLA0zd/Z4rDD5//hbF45At/J16OiFaC/sgPJI6Pueg07z+Tbx7RBA6WZJ8hckwiVQKFaw6tNzouIUT9uvp4nmRdwKvncBab+/UMzmF1PUEyff7gGxTDcxj8DkX3bGnOyTwvUbiv0j7lyIPC5dMl9RlDcuINvmUunjx781eO7OzJy79SBMGHT38l8QMnFz/imV4ix+b2v8MzvYHIOyzL5fa8InNdirUIX3ZA5gf+pZurNpXCsS21b0uMK1wlDy/ETMEHW/rKU+4XJtzJjW35ZzJo5vX2jOsdGdcaUq41pF5vz7jelXWzD3BzqDh+oCR2sCx5pDxxsDRhqCxxuDRutDxutDxhqCxpqDxlqCp1uDp1qCJj6v49f/h7T+iDxvx8W3e5tH3CXwqQeftqw0O6wLpnOBfL9xfQGzjS9jxsEYaS4ymbHN6ueNGwtOwg0bdBEPmO2gNHr1AZWwzW9tT8imrXS2XvIXCrKrV3Dr6CJ2/Il20Q5CoavzwNWbrfR1BtGTp7CYv8pbb2OQSEND4Aaihp+PR3H33+0f8qi73Wn58yVpgEqsidK06FVuZAKzIxtXm4piLq3Wp4ZS60IgfZVDKbHYesA6BqAbi2MkRFJqEhl95Zw2grZ7aXsluKmLX5zKYiXnu54G6loKeR19vM6q5jdVSRGgtIdQBifT6mJhdSmgYuzQBXZk+m3wSVZECrC+YASYh6IPL+vSWFFrwgnIcuaXQBKHpPaz5CEAz+0EuGwP7q7V/pokO97dmm7pQqDr349j+YYv+B71u22LOy9YAtdmvMz8g818XjXyg8//J2yOF5zRI5EcS9OcTGHGJ9Bq6chG6S2PopuGbf9xLP3j/wvwDhbeuaY6354SzWYXU9g1L3GWIXme+XKoMYpk+qDGFYbizDanS8xjC95w//TJEc+46+Z0vCa+pn0vUIS3pq87ykiSJXz/5CE0Uun/6VKg6rdBfLW+c4lufk/Cc0++Ao8t080ew+fI1jucSKI5bIjuP82wcsWbb//6oKrZy+wUZwEaPwwZb+6ox7BTHtebHNWbdas263Zt1sz4lpzb7ZlB7VkHa9Kf2b7vzbfQWxA2UxA2Xxw+VJg+WJQ8WJIxWJQ2WJw+VJY+XJo1XJI1UpQ1VpwzXZItGm1fXm5MFfgme/+CM/Hx79FAy92/e8Ea2F6DyHwXLFk7oJjD2V7nR5wyuS2dkCM1tgYPN1WOIagaKUKsyLcjMMuSJTWPpHmUpVEEHYXlo1CRbNC8hlje4QhFgl0pQcwd4cfJXB3hyeFHX3UfbUlq4+nFyqbL+L4rOX2trm7tR1xX0T9YePfxf9xWc1iTfvpt0ayU+arwHMlKTBq/PmS9MxjcXoBiCqCYhpLYZX504VpUwDEudLMiFlWdDybHh5Oq46n9RYSK4DUBsLma1l/Pt1vM5qXnctt7OKfaec3VVLby3H1eQQW4pRlbnQihxYSc5Cde58SdZccTq4Nm+uKA1WB5gpAk6P4sYm2dubZoHUBoKuWQ+ewAiG0/MfsEyvxf5cseFnCN3ffv/f3OVzh/tb0VKILgmcX/1E4gQiD94TuV5f5DVd4OPJD+yuFzi6GUFUo4g7XLmTIrCiSLtg3LZo1YMka2hCDxirMzofTqKM+4G3YJzR4X42jbVzZS7J+hmK6dnSPUEz96WrR2Smy2B7Cqe7jx/8DGX4Hz7/M1l09Oj53+iSk4fP/jdn5XTP9IotDfOXz7b1D5mLEY31EUdxQuDYD0PvcGzPg0cf0Mz9w/BrKNlksz9CUux8RZglMBO5v+HMuiO3bIgMy6xdMWGbi1YQplnz96G99X0VyZ2AxDt5MS2Z0S2ZUe0ZUa1p1zsyb7akRbVnRLVmXLuXcXugMGaoMLa/MGawKGGoKHGkNHm4JHakLHmwPH6oImG4PGW0Mm28uc7seLahOrfsv/YF3zt9b60Hb0z2p07Pm/DRO7PzOZFltR28oHItBvtjvvSAzNjF0XdFUitXZKIxtqEwMQgqBsMXyXTl+qa7vZuyqLCYrJEFrEogUkvkVgh+Q6s/nEUpqcxtJFYxC17Z2rCNzMj6J3hWk3donLu9YezpJ64t7d7vQSNmkaDh2T/9/vfffPpJ3u1r7Rnx/dkJw7kJ4wUp04XJsMp8SFkmtDYfUpcHrc3HtJTMAmLBpemgsuxJQPJ8SQYoLx3TUEKsB+LLs+mNJdSmMnp9AaO9mNFcwGwpZ3XWkGrzcTV5tI5yWEnmQlnWNDBlKOnmdHHWSEbMTFHqKCBhoihtIidtUbKzsmZdgC6j8Wt6U4BA1YlkByLZoUIZZIuDT9/8B2/p+NHzf+wan3Ckx6+//0/GYuT06u90od958JzEtVlcL8kCb+TB93j2PkNolq77N1RHG6qIbD0kXfeLV31Lm5HlnZMFvHVbfyFe8aHoRoXyZAatHV3QKjZDcIpjGq/1ht+hWL7Tq1+RDM9h6B2c6g4ff4uiuR2ex3jOYSD8LU0UuXr6K0168t33/8OSnT97+7/pi5F973uO7HjP9JohPXb4vkMyPGeXH3C8w/OHP2Jo+5HTtwiq1ep8CidZ2cJ9zqITT/+tp8K8JTUsc9Ui/Dpzfhk/IYT2UcZaQHcK+0oSu/LjmjOjm9JvtmXe6si4eTfzVmt6VGPytab0qOa0G525MfcLbg8WJwyVxI2UJfUXxw+Xp4xXJo1UpI5WpQ9XpI5WpINGxoOhD6KlEF3gE64cs+UBxuIhR+ZnyMNS5cme5aUv/BNT6NzUXkhXvVrTQzrXLJHva41nijUflaWnsvYYbJ1ApGXzdRTGVs8gAYpV0jkagymEJKo5gl35ih2MWNEZDucQ6wyeBopcQ+KkBnN4bFY+Mic2mDwj06L1VX3/MF0hUff14QRcWd+d4dykjE9/91H0l5/XpNxqTY25nxk/DkydrchcqMyeL8uCVORAavIgFVmw6ryF0oz5skx4QyGsGjBdnDGVnQiuyIFVZCMrcogNxcTqXEozkHWnmnu/gdFcSmspIzSV4JpKkJV5qJrCyfzk/tSowbT4gZRbw/nxY4D4ucpMeFstGUoaGOH1jTDX1q3js0JgxeDdO7Pdvbizy1d4tv/5i/+kCQLC5dNHz//OVUSevPgbdzFIEx8GTt5TBIf+yGsi17upj3Ckh3i21e55tbh8yFs8oHLNOLqOyLLQBLbF9TBX7oGQrA7vq1nUrkIVAuEteK4VLwhASDYw0ag2PZsn272ht3hO4Orpr1he4PjyexjN5Q++QlBdCuUxiXu4ro5QhQGj4wlTdvLw+d/Z8rM37/+bqTh7+vK/aNLjB4/+SuQfPXz2VyzbfXL1I4blu3zyE4bhOop8u4DXm8xXGIqBwT/gSJ1IxsG/8zW0MuYOB7GCGZKA7rDGG5D3SyYa0wdKEu/lxTSlX29Ovdacdr017fq9nOiOjH9m/V9vzY66l3OrvzBusCxxqCJpuDxlsDxhuDxpsCx5pCJ1pCJlpCpTwFuxuF7Z3W/Fy0GGxE8VeenCQ6YkQOUfsqUhwfLRrvGZJ/ijUHGoNj5UrAc3VBEqz6i3XMlXPXj6HpmxK5HbRFIrk6cViHQisZrE0uEouyT6tskcIlB2SQylYtUxj143GgLzKCWdvUuhbexpD5Vq/xxsYwG5tLV9MAdWCES64XEqlbIyOETgMBQdjYP1pQ1f/enTa3/6AyDudl1y9L2cxMH8tMnSzJmydFhtIbgqZ7YoC1SaA6sGzJdmzZTmTuUlz1fmgspzJgHJU4Dk8YKMWWA6CJiBrsxH1eSjKvKx1bnIknRMZR6moQRckDpfmDoLTBnPTR7OS54sTB/IiIY0lCHbKmeBqYThCRpdOTYpHhqmgBHLrR2g1uberMyaqOiSqvLOljaIy/+Cv3T86v3/ES6HeYrI+cOf2dLDl2/+QeF6PP7viCxX5Pw9jr3v9D6jcp1wkhqK3Z5GKCdgS7PwtTnEFgyvBmG2p+C7RJ5rErrq9DyaQuvNrkcLRDuYsidcOprB2nzh12Di/rb+DM/y+4+/RzJ8/uM3EOr+ju4Mx3Sj6WbJRoQjdVMFAfaihyUJaq2PGYunT5//B11y+vTl3xiSyJMX/yAIw2dXP6KZnvDJOyTdcfX4RzT9IBR5C8abNlUhONmAZVhFcjuObvlXH8qiTsbYooOXod3C0VpGXwmiI3eiJrWnIO5ufmxr1u2m1GsNqddbUq/dy7jRmhbVlHSjPumrtoyou9m3e/JvDZWm9BUnDBYnDpbG9xXFDpQlDJUmD1XlmE0RhfLIF/7gDX3Y2HsgUIRZUh9T6GNJfBTBAZl3wJK4lbvnvuA7usixsn28qY4srvgFMpfOdMnkGVh8467ujM7TE2gqEn0bjlJQWGqu2Eikq4n0XYM5jKfuEhmby+v7MMyG0RQCo5Q8kVGldm/vBaVy6zR0Y2XdIZQYx6bFePLa8DhtBsSfATFn55jd3aDJYVBGXNJnn/4+7psvsqO+bkyP7c5KGi5IHwYkzVXnzlXngSvyF6pz5yuywFW5yMby6YKU+co8aG3JXHEWuLZorix7uihzMi9htjB9vjB1HpgBBqZDy7NBRWkzBemgksz56sKhzNiB9Nj+zJip4gxYPRBUkQ2tBkw1Vs3N0ftGBLIVB5a8MzCz2NU9mZ7T0dQympJaFRtfGR1dXFXWQWUb/ZFvecvHb9//PwL5sVJztbYTookCNu8LIsdH41l0tidwsn17LyhdCVAFFobAxpU4KBzTDGx1ErKyuhOCkRyKDa/Z9XISbT4IfjuDtti9z0BYm9P/dg5v01kegPFmqnifyPWvbodQVLfGdAEh2BkSm3j5GEo2r2xdoJj2JeU5nuUULB2xFw+ZsmOH9w1VFIlcfE8VHYXP3uNYfk/wNZbl9gReYpgHD5/8hGO5Q0fvkBSzcicCxakpDKt41Q2j/MZn9q1FvYy+xVhYQvSKJpoY/ZXIewVTVWl9RfGdubca0m/Vp37ZkBrVmvJ1e8pXzSnXW1Jv1KZ805Z+ozP7Zi8gpr8wZrgkcag0cbgkcaQ0cbQsZaylbs/yaN/3nUAR1FlehE5/Dh2/N+0/29E/3NFeKLWXm3uXkpUQTeTmyYMOz3fyjaB0JWB2PGXybNua421NBEvZVu2F4fhtBk8vVdhWVhzD41wmTyeRmyksHZa0pdX7yQw1jrKxtumeRymt1vAcemtV6XIePFja8PAFugnYht15xuDq5iBiDH4DjRXNzYlZzLXhCd7sFB6LZAze6f/6j3+8+cWXOdHXSuJudGQmdGYkDAMzRgvSpsszZ4qyxnJjp4rS56oLZ8uyQVWAyeJscFnBBCBxujRzrixjFpgGrsifKkqfLkybyE+fzEufKcyYLcqeAKT3ZyeNAdKnygCjRemgWsB8XcFUUTK0pWqhpnx2lmOwHiuWnJPg5Z5hXlPzdGlVT3bu3fZ7oOSUusz0GkBe7e3bhUlxRfMwmWL70eHJe47s+M37//xDY4cAACAASURBVGYJXWcPf6ZwfSdnP6EZTpHMuWe55Ej2ZRv+VdXRynZYthHgKzxssdO8/xRENOssVytKP0N8sLpzCsLubWgerCgPp7EOu/cZCGsVS910gRtFMTFEQbrYReR6ZZt+Mv8ARjJtqE7RNMeu7hGOfaA1P8Ox3Dv65zS+V7Z2zpf76eLQjv6CLgrtms4xdK/eeo5j7HuCzzGM/fPL7xCU/aOT75E0K19yAMGq4CTTptoLpzp+081tmXGZrRZiNsgzCmgff6oDM1g125zbVxR7L+/23dzohtSo5oybHWk37mXdvpMV1Zx6vSbpWkfaza7s6F5gXH9R4kBp4lBZ8mhF+nBFKnRi1nrwat/71mB/ShW62Yu+NdW5yfHadfjeH34XiPx4GP7e7X+v1FywxB662Ks1P9nTnyPIZoP9MYNn0ZsfQHEai+MKRdpdXndtqsN8iaXtPprK2uXwDWK5lUjXIEnKPZ2byNWjKRubWx4oVul0HkNxOzuaiGP/warSx+LpIZgts+MMBF2h0tYQ2G0OVzk2J93ZNI1OCYUi5dAAor2+O/ar69f+9IfUa19mR31dEX+zIyN6rAIwUQWcrQaCGsonKvInSrLGgRkzJdmTpbnTpTnTZTng6nxQeeYkIBFcXTiemziWkzBdnD5blj9VBhjJTBrJThwvzBwvzenPiB4GpE4WJMLbKuabS0cL06YqCzl4BlugB0Fk/aOsefh6zyj97r3JiprhlMyufGDnnc7p24k1N64Dyova4mIK4uNLfcEHHPmxwfaauehmi7xLygBd6MOxLM7DpyiqBUHcRpE0BKoeSdKgSLtktkm0csiXHIBwOvail8w2Ymi7GKqJKnJgaU4i12pzv5jB2WXrvlm8BUU3CeQ+CGGPKztCUIwkvpvENgsUIRjZbHU8RxJtJtsjGNVqcb5EMff1lmcYxv66+pIm9PFlYeFyAM/zyDf8OIZXb71E0fYD4acLJOvF5bdQqtXre46kWxksE55hRpO1u4ZjMM7w25+jSmHdEOplTDUPtUqakSBHqRNdoLsl/aXxd7KimjNuNqVdb8+83ZZxvT0j6k5WVGtaVH3Kjbb0m53Z0f0F8UPF8f/8bRwpT93ZdFgOXi1vhk2OV/7jnxZXQzSxf3HtZE39YEt7pTM/0Vpf2D2vveHvLAcv+EtuIscpWT1yeF+hqEad5RxL1UgU7vUtH5ayK13aX93yY0jK2Xk+hbXN4mkZXC1XYiDSdjCE7W31AY6iJpCV61seGGHHYj+BE7Z1hojVebWtDhFpe3DsxvZeCIZeFor25hAbYsnu5JzCZPSMzUlVO/beXlRf93Q1sPrml5/Ffv1l5s2vADevVcTd6syIHynKnKkqnCjLHS/Nma4s7E+NmioDTFcUzlTmz1cUzJblj+YkDWcnTxekTuSnTeSnz1bkjxemjuUkTpXlj+YmjGTGTBbnDOWmTVcXjBdnThanjuUkjRZlDZWW9w+xh8ZpAoluDqKYmF+KT6hKSG5qaZsYHoXmFnYlZ95pa58AFLRmZtXERGcnJxTERhcgGJbLF3+lSUJXz38hcVyh0/d4phvHMhv3n0vXQni2HoLbBCHWpuCr85itWfiOQhkCE8xQ9DpDbKFw7BrzBQhr1lsv+qfVm/ozGNGOZVvwrIN5rJ63FJojGiTrJ0iaWbgUQlBNm5oLONFisj+Bk0wmx2M4zeHwvEQxbBbncwz9YEd/geftcxcPKQI7jesUyA4wdLvGfIKi27yHV2CC+eTsFYhg1Vku0AwTReASy21zRJNt/+Lf/QH7u8uObal5na+T0VRCgpwEZkEGYT01XUUx3fkx7ZkxjenXm1NvdGTevpMVdTc7uin9RmPa7Y7Mm1150X3ApKGy5KHy1JH68q3do13948DJB67Ms7gaChz/oDM/pIk9ZL6LwHWh6A4C00ZkO1mLHtlG6MDz3Ot/JlxyYanaFWVAuRNCEPcs+08gWPXO3imOvqfSHlPZOoFIDUMr2UItm68j0Xc4Aj2BokbglLu7PgxJhaeuqzUBNMWgM4URxF31Xshsv9wznC7gtqh01ZoqAEOvyRR709BVrc43BV63WQMjswqTwTs0TKeRRAP3xmK/+ir6y8+zom8UxUYVxd+sir/VU5AxBMwcB6aNlwNmK/PHi7NGACmzlflTxdmTpbmTZblDuamj+akzwMzxvJQJYNZ4YeZoftpIdupMbck4IGusKGsUkDEBzJoqzR8tyhzOTx/ITh5vv8vlKmbnZd191K1dT+8oLzG5NjWtYmICmlvYnZLTAyzpi0+taWobTUptunt3/PrXycnxed98k1xR0CiQH66qLihC15b+Es20Bo/fkXh2LN0gWnKLV/2Lq4e8JReBYQDjVA7vowWccWkrsLMXWcAbHd4XE0idO/J6Bmsag+kZIieUaJsn6qlcFxijES2FFgi61a3TBYJRsXkKJ5k0hkdgksV28BxKNNv2H8MpFvfhKxTDYd1/CifblZpLHMssWjqiCuwYhn1xxYmiWi3OB3CyIXD0Ak01+IMvwHidbC1IZBlxNNv6TghONvoDT2Ck33yAW7uyr5JbtySmdYFOwV7nYIWICcRAS195cldeTHtmdEPateaMm/dyou/kRN3NjW7PvtWSFd2eF99VmNxXU7gwNu5yPdbZXoROfmYJXSbnc7XhisZ38mTBw9D33uB3ss0QRXCA5zixDCeCbsWx7Bi6jcCwytaP3P630lU3nKgz2B9TuHq2yK5UHUJwu073YyhuWyzUkhl7GKKSKzJwRXoyY4fCVGFJWziyUqcPoEhqKkujNx2T2WbZshlBUW1sOs22BzrzMZWnpzDVNLYOT147cF/Nwjed+5Gx2VWX+2xkfk2rD47Mynd2HL2dMxlxaTe+/Cz9+hfA+Nsl8beL46NbslNGy/PGy3Ony/Ona4Az1YXT1YCxoozJ4uxJYPZoYcZUBWAkL2U4M2YkK3m8OGumCjiclTyanzaQkTCUnTpVVTJcmNmflTSQk9qfkTLROY5CiAl4AYutnIcugyBSHGG9qa2vo7W3umEoJbcnE3B/YgqRntteUTeanNlcXTsw0Dcbl9xYU9r8+Vdpt26mjc8vXT7/Bc/1ObyPmUIngqjdNTxgCu1o8h5f7ubLXYtrQelaQLzshxD1MmVQrT+dRWlDJ9+BMCaT7TEIoxet+MYQZiTNgKJaJ1FqqsADwmh5i95ZjG556wxBcezsXUAoVoPtEZLuMFqvwESLxfEIRTbve16g6Har8xGMbFvdPsIzLFyxB8s0oMhGudIzjzUEAo/mcHvhoyezeJ3X+3QBb2AJbDimHkt1ONwP4SRr5OQZjPJbf8A/8zVs24vGDbFuhbvDJ/LQU6iR9qGq9M78uI6s6KbUqMa0Gx1Z0fdyYrvyk+6W5oLmoFrT6WH4R0/wh4PDd9aDV3yZy+5+I1r2scQHh+Ef1rfDZI6NzN/Xmi9Oz7437z/d0lwsbUbkm0ecJS+d5ySwbCiqRag49PjfiBVuItPs8T0FoZRsvlkktQ5P8lC4LZPlhMQ1wgg7/EUDT2QkMVU4shJPUqKISoMpBCepmHyNY/9KtORFEjcZAsPqmtXuvNhQ+dGUPYnMvoDfQWCFECjL6wnaLL55uGgBo0STVFvbDgpDZbSE5+a4rbV9CTdiE2/cAsTdLoqLrk6Lq0hKaMlK7gdmTdUUTZQDZmoAkKZKUGX+SFHaTA1gohowBMgYAqQN5qSOFmaNAtKH85P785OGcpKHctN60mK7k2PbYqNaY+PYKMo8cmN8bm1sSnB/iI/ALjH4+j3dQV//dHZuQ2LGndzCwYlJTFFxV0PLdHpue3vn7NDIQnJG59jYfEpO70D/5NffZFy7ntLU2EfhuByetwiKc0t3xJG6qDynfCOMoWigmK0FvBrPMM6i9/jLLgheL1l2z6H1lv2ns2gtT3III2vgVNuW7nQCpYcS1ViGE0LSwSnmeYyGKjyAEPWStaN5klFjejJPNOqsjxEUi9H2GEI0WPefQIhmh+cFiGC22h7hOU7Z+jGUZMDSrWyJDYrX7ugiUKI5cPwSQjQeBp4uYLXqvRMUSYskGSVL+zC6NXD8BkmznJ6/hv0r192pWbOrFLZtmVkpMqzwtoUkPmYKNXZvqCqtCxDXlhnVlHqrMT26IycRMgf3H/0cOP7V5f8hfPYfvvCPVtcLu/uNSvdQtOwWLQe9oW+JLDNTuB85eac2nGFYTizDTubYt3YjB+6ngcCb0OmPgZOfTM6nixt+iugAz3Qr1v2uw2dI3LZs2We0hFq7KItys0jhQJA0RkuYJbTBiVtCqVm4aCHStnCkTTJDJZLsqdUeFH6LxlSvb7r1ltMFzNam2ieWmezOh0vrLgRRu6f1giHs24k1n376VUJsbn1VL2QWQ0TT73bDRieYGxu7M7BlCGbTYYsg8esHngsUdt1k9DSVNlWmpRdH3+rIyejJz5yoAo6WZoJqS4aBaVNlOSN5KZPlgJGi7OGi7IG8pN6slGFg1nBB5mBBxv3Um6OFOX0ZsX2ZSf25xbNghdZ06Q88o/MNdLZhDLxGY6uJdCWguD8msTYxrWUGTCurGqqunygs68wt7Cqv7E7P7R4fg6Zk3QODMOmAvqkp+M1bpTeup0XdSIfh1ZuaY8XmCY5ulq0ciBQO0dIhX+bB0PbQtF0QetfmfTyB0DB4mmnE7rr6GE7Wg1Fm2U5gFq3Hsy0b6tMZtBlO1qLp1nmCGkI0QHEapsg1h9tbXg/P4kxG6/N5omXX9BBKMBltVzM4g3X/CYxksu4/hdPMGv0limYSyvxoyh6Kql/b8sFIJqfnHEw0HkeezmE0++7HUKyWJT6gsjTzGOP23hGSZg0fv4CQrKfnb1CU3+4B++pVm2rZtiW2bUoM6/xtIVlMmMdN3BtuzOsqiO/IS2grSMPAcL7w94HjP5sPvvVH/uIL/+qP/Kw1X8rWQzbPK77c4w68ofCt25oL28FTjmRfsuQ9DL8x2S/xjN0F9NoUfBNOUCNp5tXNgMXx2Bd65w683dae0LkmDM04Ob8qkWmRJI3OEKTxzXyJSaU7ghG1On1QtHSAIqnpXC2Tr6Oy90iMbSZPu7FzsLrlIzDMbKGezNQ6XaezMOWe4ZAt1O7shniLB2Cksqxm8pNPvv7ooz999uWt3//+y2tfRdc3jja3gNruLrTfmcGjGUgYvrMb0TdEYHGkswtLjv0QDLNuskQQmHW7Izw2gumpbRwsyZ2sKJipLQQ1lk+U544CM8fLc8cL0geykwdy0wfzMgYLswYBGUOFmUOAzMHctIHcLPgIhCe2YgkaKsducT7HUzVLa+5psHx0mpua3ZWa1jwwtJAH7Ozqg6bm3c3M6wEU9RVX3R8YhmQU9E5NwVOy+sAgVFpe79ws7nZKU25ew1dfJIl4q2iqe203sGu84ogc0uUAlW8Rr3gVm0eS9aBiLTQBV23shuZRW0SGmS00zqF0JuflONzg8r+YQFrEKwdTCD2CoptGa2Hk3QWCAUJQo+mmKdgOV+oFE/WqvQcgknlbew7FG7WmCyjZqjM+gBDNWuPlAkEvXwtAcQYs3UJg6VAUi8lxCcGpfOHHMKIhfPxqHqtX7Z3O47QUpom56ISQTHbXBYbpOLv4DkYyHx2/hpN/8wFO1YpDpXCoFBal2LQm2BFTJUQwfqJ7uDGvtzRz6G67P/Tt4dEvzsOf3KFfwmd/Dxz/Gj79xeZ+qbM8FSy6/OH3FLZ1W3OqNZ6iKToMeQuOVx34njMX/a7D56LlsM//nCsLBY7eCBRHF5ffc+TBk7N3DJE7fPSKxHUc+p+iaUb7/jmWblzddIuWXQSaxmCNwMm6jS3X+s4hiqYj0NQ0zh6FrWHytCKJXmcI7+webaqP9OYzOFmzuWWbRmyodu0svn5zx4cj7U7MEL/4Ku53v//8kz9e+9Mfv/ndR59+/nnUxx9/lp1bQSKx73ZM37kHbmyaam2fBs1gu7pnAUX3+3pnOnsWapvBUsXW2KzE5T1H4FZ3t229lfXjtSXzDSVz9SWQ5vLJauB0df5UJWAgO3WkNK8PkNGTlTJUkDVQkDlc3QjDqpzuF2iSbnUzoNE/oLINiwoLg7nSNwBPTGnt7Jwpruhu6gDlFQ63350tqRoDQ0i5wMHiyp7xUUhKVufkOCwHcB8CJmQV9A/0L8Sktvd2z3z+ZXJJQZtl/zmSYsBQVVS2TiD3wvBbCIqWxreBMXsUjp4tdi8Qt0Eo9Y42PI/R+8IvptC2A99znsIzizSyJY45vIHMNYNwBpZ4fwapwdE0CJJjCqkSyf1zWO2O5mIBr19XHYMJhl39xQJOt6U5AWNNGsMlnGzmS71Iyh6cZJYqLDCy0+W9mscbQkdPYET9YfAFFK8RLvnnUWvzRPPWjg+MN3iCz5BU8+mD9yi6PRh+CSWbf+MzzbpTtWTZllmVYsMaf1tEERPm8RPd4x01y3KtP/Lr4dGvFte74Nnfgyd/CZ78bHe91VufOtyvNcZH8lWv1ny5uuEanJa7fC/4iqDVebWyc7quCixvhiQrB8q908WVwzX16epOSL4R2d4Li5f9al2Yzt832x+QeU6T9YTKs2yr/Ryxk8nT7+pOsEyjy/sQSzOI5Fad+ZTOM6PJWix1l8bZFS2aNjbdOsPxnvF0UxUymI9JbC2esgpGK6msDTxDI5JaR6alWYCOz76M//zLmM++vPXRR3/67LObn33y2R/+8PUnn3z56Sdf5uQ1NtV3o+ahchGHiISUF1fOTYJHJ+FFNRMjw7DhfhCgaBCG4NzrJcwssAfHWEiEYKQSOFmZP1tTNFNfNlNXOlVTPF4DHCnOHS7NGykD9BcC5FwJT7KPIW+7Dl/haAb5qltnOqprQ42M49JyO1Iy2/sH5gHA7hRAHwzFTi8aQCA51Y0TPb3gnML+ls7poZGFjLyemUlMem7P+Dg8r6ivqnYkMaW56/7M11HAvJwKusCis15u6a94MrdkxY8iq2eQGxMwpdZ8Mg7XkjimabjasH+xgNe7A29AyD3FZgRB1qsM5+MwHZlvnkbq+TLbLEonkNpmMDo6zzKH0YLR21TewRRao1gPzuN1MuUxhKhTqiKzaO369gmEYFzeiGAYZrbwgMyzQYlGle4IQzUFjp6BsfrA8Ys5tNbufAjCGsh0PZJuhBMMVuclCGs6Pn0OoTlPzt8iaFZf8BWUYPk3n9lUCsu2zLIpNm0IVRKahAQRMZke/3eewE/+yK/Bk78cnf/d7n7nCf5oc32nszxdVR45PC+EMteuNsBZ9J6cvRcp/HrTmVJ3KZR7bftPGCKHw/2cLXH5jl5xRC6X7zlr0eX2vWSJDozWxxyxa1t7ypcfyDb8PMWBUOFjcA3K3TCOurt/cImmaO3753SuicjUWGwXsmUXiaXFU9Rk5h5PoN3eCexogpIlJ1NgZnJ0q5uHc4g1Gkc3C1lEEzYIlLWJaezXXyX+6fPbn38Z89lnt7+5kfb557c/+eTLz7+6/buP//jll7c//vjz0px8ORe9IsSviYlyLppHAbOJ8Nry+uaWkdrG6ZlZ0tAwamAQ3tgwPTDEWVvVUGkrI7Vlk1WAibLc6briieqimfqK2aaKyeqi4crqPbVVrT0iM3QimWV1yzsxw2jvQpXVjPT3zqTl3CkoHkrLbgYU9w2OYHNLBkEL1IyCUTSGVVI9MjQBzygcGJtC9PTNpufeHxyG5gDuDw5ACoG9lZWD6Tkd9zrno+Nrb0fn0tg6FNVAZeuYQgdP7haveNiLTrXhfAyqYXC1QyCV3f0AgjGZ7I/nMbs4lp0vcfRObaxsB6aRBtGKdxJjkG96p1EGybpnHKITSB0TUDWKsoehWmdQKqE8NIPcEUgPIRSdZMk7j9LIVkJgvI4vDcFwm1i6dXHJASGYPYeP5vCWyPGzGZQhEHwOJejVmmMEcRdNMAhkBjDZ7vI/BRFMxyevYGTTyfkbOHnf43uD+L98wIpNpbDvyC2bYtO6YEvCMZu8nuAPnuBP+74fjM43B4c/aM2PPcEflOpzm+u13vJErDigcS2S1cDJxQfRWkSjP9EYLwWr/tDJe6bYFTn/ji7YD0feELm207O3ZL4zfPyaJvI9uHjHELvPH3xPFflCR2/oon2X9zmJbbMePCSxrA73Izxd7/Y+QlKNSrVXuORFk/Z0hmOt9oTOs2BpezT2HluoW9nwLq7sb6rD8vVDFEltsYdnYErlpmt8Xo4lbaDxis5eyDffpHz2ddqX13JvxxaWV/Z8dTP7ZlTqH/5w7ePff/nHz279/uM/lRcXkpEgJhbMp2JEVLyQhmHh5kiQ4eb6zuqa3p4ecF83pKFuZGYSM9AHKa8db7iD2thQgVpr0T1ts/Wl46V5s801w2X5w1XFq0ubda1oNE7Y0w/v7UdW1w6WVQ1n5NwfnUDkF96PS+vouj9fXj+ZXTzaO4DIKeqfhZDTAUN4Are2eRIEZWQVj83OE+/cncorGenthwFL+zs7p4AVA1XVw9m5HR13J+MS627dzILg1le3g2SWnsg04FgmpnSfzreNQzeVe8ejC0q77+Ekck+pjkzClWCsfkUdAGEMAyCNYjM0h7bwlw7HEdrtvfAU0qQ1n45B9zbVoRmUisjWQnF6KElF4ztn0LtMkRtO0orlhwiyiS1ywIgaMtuGpu6iKaYNdQBEMR6fPoeSDEcnL6AEvdV1haRZOAIbiqalMKxq/RGUbA4En80TLReXb8Ak2+HxKyjZbLBeYv7Vh+LUrDpUCodKZt2SGjYVXvdjb+gH2+G7nb2HkYu/yTcivvAvy8qwP/KzSne+vuNjiQ82d8/OLv8sWQ3vGc5U+iuhwn/y4Eeu1Ht28S1NtB8KP8ex7QfuSxLbtr9/hmPbHPsXZP6By/2QJnL5/M9ZEl/46CVL7AsdvcKx7YfBZziaxed9hKOaLNYInq4Xysxbu0coml6x5jTaLrhSG4ayh6XtMvk6kcy2sunZ0oTtzksEXmMx+yfAy3qDf3hOIV+xa3SeW7FlqemV6Zk1KVkNOYUd128Do2KLCsrufHEt/Zvrqb///Zd/+NPNTz/5PDoqdWpkFDs/zyCRCLAF+OwYfGqouaHnXheopmaotGKkqX4IAaV3dy+MjaDYTEnvIG6ub2qqpni+qQJ6p266tmSsDKDd1Na2QAZG8PUt4MZ2GAzNr2mcGh3HjI9B41LaYUhObskoDMEsqp6srB+va50rrBi61wvPLBgYnSS03QWTSKLskrH5BXxL+3g2cGhwGAoo6eu8B6qoHCgpG8zObu7qnolPbk6IK9nYcovk+3iWDkHaBSE3xsErIPQWjeeYgShNjgcziD3Zmp8uME8h9BbvIxBGv7131D+nWlx2jMGMqzvBKYxFZz6ew5oMjvMpuHZTEx6DqDkS2zxyF0lSockWKGEXT7csEFVM4QGKrCNxHGiqjsCw8mX7aLLF6LiAk4xHJy8gREv4+NUszqw1nkNwWjLbzhaZEBSr0/sYSrQen7+dxRnPHnyLoNiCwVcYukNteIBh/IYz197y/u6yVa0wac3B0Pt933dKzaUv/ItceXZ0/hfxatB/9KN0LWSxncnXj/TWJ+ePfpWshTy+Zxrz48WVw9DJD0ypP3L8hrfktTrPWKL9XW2QyDLtaLxEtnlty0UT2KSrduGSR7bikq4GpKse/lJoey/Mlri0xjO6wGW2nxM4DoMlQmAb15T7HMk+ka62WE6RFB1LYDLbr1Y3D4ksI56hIjF1fIllbeuQzNLqjWEoYVu2YpqCrGyr90fnlnb1h/fuo6JjS2KSK2OTy+PTKm7FAm9EA8ur7l2PLr6dUJqa0fjFV/HXryX97uPPvvk64UZUTlZmyVdfJSXG5aTE5sXdyqkub2uqH+i/N15Xfb+hqre6sru+qr+5cWxsFNHdA0Ij6BNVwLmGivHKgsnacjKG3do2D4IyaAzZ9Cypunm6bwjT1jGSlXd/apZUUTdJpMgKqufwRH5Z7Ux922xXP7qqYaxnAA2oHJlfoNe3zdAo/Pzy8fkFctf9ufzS0YGBhdKyvs57c5U1vbnAvtz8lt4+cEJKa2paMxyzzRCaKRwTU2hH07SiFfcCVjMFX9k1no6D1Ximmc7Rji6ofUevphFajfHKaLvqn1evbB7Oo41b2hMw0W49uJpFGe0HD8YRezrT6QR0V7Z2MAXZpfKMMLwRR9cgiXoEcYfAtCKJKiLDTGbpYETb+o4PRrIeBh9ByLaLyzfzRNth4BWaql/dipDoJjTDuL7lg5KsgchTCMl2evEdkmILH7/FMu37rmcw6v9X1Hl1tXkgCPQX7Dl75mR2JhnHTtwSk8QYdzw2RRgQTYhi00EyEuq9o15ACGF6ESDU2yfpk/SpIYEkQB2wAdvExiXx7GZ38ra/YZ8y+zPuvQ/XbwcOecrgv7qTDrKtRkPpyPaHWPLDZuLDwvpOKvOf6tnoZuqjcMxlcRYW1wvpwi/J7Oc5fW43e2Z0H+gMu/uHv00u7+YLn6ZXUmbX3potO7sanVvbmpzzTS1Ex6acz+dD8nGXdjkqVjnNrrRQDQYih4KxQHDzVPk87ABfqmeD82vJidmAeiY8vRLRLm8pJ8F1Y5I/5orGjhQTPqHCaXMknWBhbBpSTLgUamDNmJxbgcRKYGoO4MutPNEqmaGb0FpG6KuLK26ZcvFaGfLS1UffXCz/24X7574pL7tZX3q78dzFh4/re769Crv3sPXry1WXvr/75z9fuHq1vPR61Tffln3xl5L792q/Onezprr13k146Y+w0pKahvouWFV3Xw+VRZc9G6R1ddHauzgERCO5/hEBXvmkDdf2hIVCs9o7iUzWRMWjgUnNXB2COaZegjUxlCpdbTONylDUtVCfdFHxZBmsnjAq0lbCCaPCmQc1WDZ3HAbH8EfVD2vxqGHWEIr2oHKor59RXYN+0kmqfNx370H/zbvIp330ktLmp7yt4AAAC9lJREFUYTRPqbEqp0CByr6gT+msexi6iS2xaOYgDM0gHvNMLQcIXHd85w2e49Wb9voI84Bvf5BoWzZs4zhuly9LFkHh2Cs83wNF9kdYABjcH2HaLY4UlmadXw2TeI7JWTeB61RoPHyZe1Rl58m96imQLfJZgR2G1LeXec0QubO592yx2xN4KZB5NDNRrsrNlYEOb4ElA3ez7+hSf65wxlJGtnbeclVhJ3gsUPrWLRmW9A8OiHidVmc2mvwQir11gseh+PuF1e2d7GeRwhbb+bTmeFF48d8O38+LhvRe/tOGo7i0kczs/9f0SjqT/zi9knKB+4D/eGoxtpl4Kx4HAXB/dMxlsu9yZQ6jY4clMxttaYbYAYUPWFJga/eEPxbYS78VTkbSuTPRRCiWfC3WQIHgS8k46Akc8McAKPyCpwSCUG52NcZXuBZ0YW/gcG41LtOAkzMBvTnl9OS0ixGeUG+wxvGMJYXGS+MtSyZcjNH1rgHpgxrUteuNl3+AfXO16vqt5r8/6jh/qeraD1U37iK+vPQIVt/31eXKew/b/+3fv/yPLy7cvtNQer3qy6+u3y6FnTt3swmBKruJvHOnE4NmYoc5t+61d3XiOjspVJKEhBejB9gUmpZcW8FoqK5DMBTK+cp6kkox2zMkUKlmaxuJRJKspZ00hBVWNOBQWAkMPsJkjVXW4oRibX0LWSqbq2mg8Ecnq+qJFJrwcSNxAMV+WI2GNw8TcKz71ej+fnrlYzSiBdvYirlV3nPjNqL9KeHHMsQgSiDTuORTXrpgQzLuHaDql0wJptAywtDR+U6TYxfHMkS3XxF51rmVpErrRDGcLvBggGI22XexLAAMFUkiKJk+G+EC4fhLLMcViOwTOM4AlEdRzDbXLonjWFwLEzh2mcbNFjnGZ0DmqHvZEGNKfGCkyBC588VPHIV/L3PGUgXNthxT7FCow9OLQZ4qHNs+YinDmeIZXeLP5j8ypEF/6IitCBlsBZbYuWbc48r+8Gcrpv1g7Gdv8HTdkvGFXknU/s3EG3vw5zVbsfDyN2/8vd5ePDj5fcGYN7nyib1Pk0t7hYNPC+tpl7toA48mlxLJzAfF7Ha28F6ihjZTr7lKfyB0yJYAwegBXWQDgwWa0OYPF1hSwONL8xReB5CWaqNgsCicDMcTJ6MToZ30qXAc2kqesJT+2NahaNy9ot+0utM8JTCmdQO+rMG693w5ZrCl102pxdWoP1hgCExeT4rA0tvtCRJTbwN2WRKH1epvaKffftBXWTNY04Aur+o5f7ni/OWKxtZnX3/74H5F24WrNVdKqi6XPL5w5e8Xr9z705/O377f9l1Jw8Py1ipY1627nU0tI7fKu0kUUVUduqZ2EIth9fRSsSPC7qfkYRSHSdeSh1lkRB2ik7+wZKlpomk0i+1dbPnY/OMmGps7BmuhC4Sa+lY6k6GogePJFHETko56xocjyNhhbjUcP4QW1DQROrtwcAS+rhnT2kGrhqOGsSxYLaa7h1xe3dvYhO/oxD2oHLp5u7m7l/rTzQ4URi1U2aeWgkyxCU3W2cE8hWtkiY3PqBvQ5kuu3OeLHuMYZqEyqHoOGuy7z2g2mzvXTTBagSxR4A1uHVKl0F7mlCoGY9tHOLY9sn2MYdsjmy8wdAvg3yOwLXpzHM92Pp8PkPj2iTk/VeKzAmm6xBPbeUWXgNnCO5osmNo9Y0t9i6u78kmQqwzoTEm6BMzk37EVUC7/kSMP5YufWMqIN3DMkYdWNtJ8uWfDnBOo/uVpY2/dgROjPS9S2nbzv65YD22e/YOj36HNj6uW4unZ/y5ZDiNbbzcT76dX9/Zf/EOztGMD8v7IqXZhK5P7ND6/lcufiScjqd03wolgLHnCVYFbqVdsqSe2/YIpcUGhHFVgd7oTLLF7djkwMRuUa0CDPSObBOdWd6YXQ+MzUYtjT6YJWVw74omg0Z5SaCGlxhsKvRBP+EUql9606fLk9OaE0bYzp4sIFFYflCXzLEZThMDWuz1JEscIgNkNa06hcY5KlzFEWend7mr4s0sl9RevVlfW9n5/vf5CSXU9AnX+SmUTEnP+6uNaeO+5iw8vf1/91/M3f7zRXHanAz3MKrnehifySm8PUUiC8kp0UzO6o4ty/05LG2Lw2RCzq4vOZGqwOAmqHQXvEMzPbzxG8qem11vaaVzBZEMHG0+WwZHMYYKwHkntHuA0djCf9FKedLHbnxAbO5jdg6x6JK1/kNHcxmh/SmhEkGHwoWYkHdaEHxigw2pQyCekphZMVR3+SRem7G5f6Z22p92EahhmctbFEm1MTPvH54KLG/ERpmFqMTRMXfeE8gS2zeXLkThmgdI9vRrGMi16exZFNegMOwMEo82dGWGD4dgRSxJO596TR8FY4jWB49qMnwyznZH4CxzDCgbzRA5gAXYIPNfCeoQucusMCYrYDQZzTGVoJ/2aIg5k8x8YcgiKnApVPu1cTDYd5EtdFndRMBbIFM/YsmC28IElhzLFX/hjYbv3kCPzzOt2+GPghinDlv7RnaCtd77QyawuumYrhuJvdrL/WLbuO9z7hyf/XDEf+YJHsZ3P8/rs4cn/zKzng5Fjq/tocjG+f/jbxHwyW/igmU/4oaJyOuwFswK1HwhkBONQMJznKrx+KE8XulxAiiwwG0xhqcrNE+stzjRf7oxuH/FVvkTqjWA8EAgfizU+o21PrgGXDCmp2m1x7XFknkDwYH4txpF7FtYiILRvA/J6c2pBF+UrnNpZj1jj5ks26EKDWuviyRyqSfeY1rO8GuTw55UaU20z/sZd5KXrrddKm+CtmMvf1VU/7rn6U9PV63U373Ve+q6uum7wwuXqJgT6ywt3vvjLtcZWLH6EXXZvAIWmlN3r7eomPKgYqIOjW1oITY1owgh7sI+MHmJiMKL2TsLTp2xkt3h61tTQwZucWkV00HjC8XoknUiVwhBcCl0Gb2MPYoQNSOYAhtPcye9FcWrbGBicqKqRQiCLHjSQuvqoNY2EnkEWrJGEfErq6MRV1A4gOoktrdhKGKa3n3r/fm/J9dbuPmp3/6hs3EHnr8unvOoZcJimWzKkBsl6wJ/H0C2+8CGJZ6Dznav2BJHvGMCtaZe2Bqmm8elwH3HdCebwfE889Youg9LFj8RRMJo4xrFdse0jEs8dTxwTOA5/OE9kWr1ggcgFjM498ihgcqVoAl8wUqRKwXTuLUMKpnOfmXK/zVkk8R2q55uz65s8pR+KvmDIQ4X992xFuLj/C0cZ3s28F6oiFuCQqwzMrKS4SrfenP7/P7oDLEDR01zxV2fglc5YTBc+72Z/WzTmHd6D7OE/p9bSL1/9PqMv+iNHDuh4ejmxm/tVPZ/czbxTLya9gcKSPjOzFJ5dSUzOQ6rp6PRiUDgJLq+HR8d9q6Y4S+Jc0IE8meP5nFc7E2TwNnyhIksK+KEcVwlCwTx/HIonjgUqKLlzKlT7thOv+CpwK3EyqvSt6DcBb46ndMvG3RZX2mjb05tTTk9+eiHElZoBb4bKNVuBDF1ggSIvFvWJmXmIJdhY0nn40lUsUd01wOlD8/ueCW496P6urLV7gP7tD8jmtuErP7SUV3Rc+bHhhzL4T7cR5y9XlN5u+tvXPzW3PLtT3t/5BFddM/Sw8mk9HP2wcqC5bQQOHxoeEciE6oEeIh4n6u/n4PBjbT1K7ZyptUfwfN7S2s3jiqYb2rkUjhaOZLMF2po2No2urEfSKQwVopOLp4/XI2gcnvoxgs7ka2ANpOERQUUTFT0ielRLHB4ZbWjBVtYOIdsI7V0UGBzf1Uu6cb+/5AYSjeV0D0iVU162WE9i6YapOq7E/IyuBwJ5LMOyZkkRBRtkth2AcjiGY820haLo5ZoQhbMhGgOfjqw4fVkS37Od/pksDGQL78lCfzx1ShV6o/E3OKY9njzGclxQuIhl2H1Qgci1gqEike8KhAosqTeeOmHLfXu5U448sJ16SxL59OYiV2YTqKAN8zZb7o+nXnOU4eLBGV0GZQsfOcrQVuodRxleM6RJfJtmLkYbBRyeQ64cWgUM/wecnzBRtTa+XgAAAABJRU5ErkJggg=="/>
          <p:cNvSpPr>
            <a:spLocks noChangeAspect="1" noChangeArrowheads="1"/>
          </p:cNvSpPr>
          <p:nvPr/>
        </p:nvSpPr>
        <p:spPr bwMode="auto">
          <a:xfrm>
            <a:off x="460375" y="-685800"/>
            <a:ext cx="1695450" cy="207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prstClr val="black"/>
              </a:solidFill>
              <a:latin typeface="Calibri"/>
            </a:endParaRPr>
          </a:p>
        </p:txBody>
      </p:sp>
      <p:sp>
        <p:nvSpPr>
          <p:cNvPr id="50185" name="AutoShape 14" descr="data:image/png;base64,iVBORw0KGgoAAAANSUhEUgAAAM0AAAD8CAIAAABb+Lc2AAAgAElEQVR4nOy6126ja3auu25hY9lu2+12d89ZWaGUSqGkkkqlHChRzKRIJeacc845kz/5M+csUVTOKoXKM3e7270MY8HY2Ps69sH0dPsG9tkCBj7gO3/wvuMdY/wPsJr6P/V/6v/v+h9gNRVmw6N8eISLBPgIUICOCTBhHhzgICICNMCFARxEmAONcGAhFsxDWzFS4XIShr2B2cRj8KvoNTwGhYZBF2aWxgdnuh5OPvzVwuO/GX/0t9PP/nmm89fol8+2prtYkBe8pRfsxX7yXA8L/kqyDrFzNwA1LW0WFB3SildZ8ajTNplfw1PzqLRNLHFjlbS+SlzF4JEQxOLE/KsXcyO9U0PPp/ufzvU8mOt9uND3YKb768WX7fN9j1FDz4gzzylzz2nzXYyVYSakV0/FSAmQnEuTNsvqUftVI/Pdxd5RI/enj5ff3x01ou6cU7sL2u9b+bLf5BUSAQEuqWVU3CqfYP0g6fn2ohlSc71yJmAWSzYRGtZGOuhs5BOY5VkyHi4n41rpkJG15mej4uKNMBseZMICtOWGXwNIt1ohU0rHjIjwIRYiwoRGmNAgHRpmwkIsWJAJAziICBcJcBAAHwVw4SAfHRFgAAkBEK2CQnxYiAnxUGEuKsxDAVxUmA0PseB+xrKfuuQmLujwU0L0m7XFkaXJlxNj/SO9z150Phho+3roye8Gn/x6pusBeuTpxmQ7daaTNvV8c+Lp2psOImSQg5sxM3EhGTmh5+Ts4pxdEjEKnFqeXsqSSxkKGUsqoPPZW1zmFpe5zmNtMkm4DewyfH54fuDpXN9jaP/j1bEnpKl20nQ7a7mfuthNhfRRF3uoi90caC9vpU+GHFJjhiWIQcFyHx86IEO8NBMm7ZszTuK8m7zooUC8tBUPHfoLZyxolAOLspYjnJUIDw4K4BEeHODDomIsIEAAfCTARwFCdIiL8HNQZjpStoVgraOJa6trOCwBi8IgVlYWZxdG+yd7Hkw9+pupB//X5ONfTT39zfzz32NePduaaGNMd3Ln+6izHZTZPjp8WLa54uCtR3SspIWfd0h+5ixjlwe0PBWHxCStb63jNtewm3gMGjq7OPFyYqhrvK9tor9jpvfJm/Z/nun63Vznb6Y6v5ru+hrxugsz2k6BDFDnOmmzzxnzvRbell/Lj1pkN/ulu8PaWTVdj7urIctBygfohAEZ876Vr0fdrZDlTx+u/vT+7Lyafn+62wC9R5nAZT314/X+253c2938YR7cL8T3iomoTVOPBQJ6yXYOPKgXXBqJRczaAT01u7QUMNad8qiUDHJxZYc4xEYcJxxBDjrKQ6Xl63U3v2jiAFxkhAsPcRERATrMQwI8VESABPgogI8A+KioEBsVYgERNirERcT4EA8TEaAjQiwgwIQEGICPCnIQAQ7CTV/RbcyJcXObK28WJ4cmxvuGBp696How1P6g5+E/jbb/bqL7K9Srpxtv2hmzz6mz7cSJNsJ4O2lxgI+eNjDRQRklpmdm7OKcXRa1ij0GoUXD10jZOhVPIWFIeRQxhyRkbQlZW2wKfgO7DF8cmX/ZPtPzAD70jDD+bHO6jQbpocx30xe6yfOdxNkuymwnC9IlgPbJkCNK9CsZvF+w3CuE9ilQw4a1ScfWrJe65KIuuMmLP9d/cgawl6PclRgHHuHColx4hAMDeQiAC4vw4FEuPMxZAXiIABceYMP9LLiZhpYTkcw1FGkdv4ZD4zFIFBwKXZhZGh+e6Xs08ejv5p783cTXfzfT8ZvFnq9xrzqIU52MxR7WUh9ttpM418OGv5GtLTt564CakbYISm551aeu+bRZhyKg5Wn4NCaJQNpYo20QtlaR6OVpyOTwxFDXWM+zse6nb57/fuzpr2fb/mHm2T+OPv7VeNtv5vofo4fbxOsQykK/kUXI+w1H+dBxKXZWjd8fVs6r6f2U/6ySendQ++H68N1B9W6v8uPdyc1u7o93Jx8OKn9+f/7ltPnhdOf7q4Mv5wc1wH1cCH9/sX1Zjn0+qX++3D2rJk+rmW9uTq4OGo1k+LiaOWsUm6lgVEarOGXvW8WLeuasmsl5De/PWzmfIWMTFmwyUM0COCiAhYhykTERJqUmV51CgIcGBLiIEBsRoEEJLibGAAJMVLIKCDEADxviocJcRJAJC7BWQlxkiIMNcZEhHibERQW5aBcLaSItSddmiYjx5ZmRidcDI/3tL7seD7Z9/aLt9yNtv5/peYAZblt/3UaZ6WTOdW29foZ/9XRrYYiHnTMxsEE5JaZn523irFOUsMgDFplNJ9YreHqtUCtnKyRMqZAq5ZNFXCKfuU4iwGHzr2YG2xb7Hq/0f40ffbQ1+YQ800GZ7aTOddAXerdm22mz3eylXjF8UI4eUWFfS5AvhbABAaxfgRkxrE3byRAvA+qmQfz0ZRd10U9d/kXPePAoHw7y0aAIDfIQUT4izIOHOSthFjTKXQnzVvwsaIAF89GhTvKyhQJTbCFZG+gtAnYDj13DobFIOGxpfmF8cP7Fk8nHfzv76H/OPP7HybZ/nun4J9TLJ+SZ56zFXvbKSzqkn7rUT4eNKTahdvZ6VMPKWsQFp7Tm09b86pxDEdILTEIGk7RG2sATN1bXV9G4ldmlqcGxnqejvc9e9bS9fv77189+PfPs72ee/nriyT/Mtv9uqfdr4sKQXbRV8erzDkXBoz6pxb+cNhqg46IcO6kmvrloHmWCuwnPN2c7H4/qf35/9vGo8W6/+KeP5xeV1B9uT/79m9v3++X/+PHDtxd7n0+bf/p4ed8q3bVK7w4r317snZeif/pw+X6v/Ie700Yqcn/YaKVD7453vlzu/eHzzZeLw7zfcr1T+Olm78e74/NqquDWggbep/Pd3Wyo4tXHxThQgAvzUGnlelREaAQ0ISEuwkMBfCTAQ0aFWFBMiEo3AQkhIloN89FBDhzgICI8ZJiLCQmwQS7az4YHWDA/HWbeWhSvzpNgE7C50ZmJl2Mv2gY7Hwx3POxv++1Yx1cz3V9jXrVvzXQz53rocz0bbzoI422UxWEBbt7MwPok5JiemXdIsi550iYPWaUOg0yvFVh0UqOSp5KyZSKaXECTCKgCDpGyjkQtj80Nt831PoANPMK/frY500ae66Yu9tLmu8gLXfS5LupMJ22+U7D8QoYYViBfSRFDwuV+wcpzOWpYvzppI855yRA3ZcFDWXRTFt3U+V/0jIOIcGAAHxEXIRNCdFyAAgXomBAVF6AiAmSYBwe4iDAb7mMuuWlQExGq2EIwCAjS+iqegMFj0FjUysri3OzY4PyLhzNP/mb20f+cfPi3U09/M9v5W8yr9q2JTsbsc/p8B222mzzXzYKPKTagTt56VMP8Wc/qPnXNr8651GGDQC+mcygbVNI6eQO/RcBiYfOQiYHxgY7hnqfDnY/edD0Yf/aPC8/+YaH97+fb/nFjpndj4aVfyzexCc24oxowFD2qnaBuJ2JrhM2gQQComJeV+Fk5+uWk9umo/G6v8OGwfFlLfHvW+MvHyz/dn3w+qX17dfC+lXm7nbrfLf7bp6v//ePHhs/w53en9bDty/nOnz9d3e9VPh1v32zndmPun25ObxvZf/vm9svl3o/Xh99f7p8VIt9e7L4/qH0+aZzX0v/64fKqnjnMh88qiYNc5PuboypgqwYMoJIIStYyys2QCBdVkrMGCsBBhngoQICJCFdB6VpUQoiIMGE+OirChUWYsAQHSAgh0SogxAb5GD8baSYvytYXiSvjS9PDU2MD40Od/c8f9rd//aLtq8G2r2a6H6CGnm68eUKf6aTOtm+MPVoff0qe6+OtzhrpGL+MlDRwiy5J3i1P2GUhm9xplFpMUrtZYdAItSqeWsbWStgKIV3CJTO3sKvw2flX7VO9D5GDT/Cvn5Em2yhzz+mzHdSZTtL0E9LUU+pUO3OuU7jSL0ePqNAjMvigENonXhmSYsdMG7MeCsRNW/LQIC7Koos06yL9wlmYsxJmLYVZiyAPGmGvRDjQCBse48CjXHiUC49wkQAHHuSseFlQN31FT1mRbyGYa6gtApaAReGxCAR8GQqZnRsdmup9NP3oV7OP/2b64a9m2n670PEVYuAhafI5C9LNmuugTrZT5p8zocPy9SU7Dx/VMjNmQdEhrno1jaA271IBOoFZTOPRNkmbeMoWYWMVjVmeh86MTA12vep9NtH/bLLn66mnv1lu/4etyXZ4z2+FGys69lbSoTwqRI9K0eNi/CAX2kl5jwrRw0zoOBt830zfbycO0p6DbPC2kc451WfZwFkh8v1l86Iav6vH77ZTf7zZ/9f3J+fV1Ntq/IfL5ueTxh/vTv90e3izk73dLX131ryqpb+/2vtwWP/T/dHHVvqb09r/+nT15aT6L3en71qlH64P3zYLR4Xo55PGl9P6H692/3B39P/8+Zsf705+uD6+aebrYdt2zBWSEQ/S/jAfDYoJeSO16hRGxbiwZA0QrQICXESAiQpwYT42wkWF+egIDxsWYCMCTIiHCfEwIS4yyMVaqTDJxsIWYgI2Ozr5s2/2PO558tu+Z7971fG72a4HqKHHG68fU6afU6eeEcceE8bbiPP9XNyMiY4JKegJIzfvEBVdipRbHbEr3EapySBxGOUmjVAlY6kUbI2UrZGw5Twqk4TDI2aWxrtmex8iBh5vvu7YfPOMMvmUNtVGnmqnznSSp9pocx2sxRdi5EsFalSJea1AjYhh/QLYsBI9ZlyfcVIWPYwVN33FTVty0yBuGuQXPeOhIjw4yF4BOSsgGxZlr8S4v0DGgQFcGMBeCTCX/FSIm7xoJkOlmzDWGnITiyLgkDgsAo2EwiCTc6Mv5148nn70q8Unv5p59LdTT38N6X4AH3xMnOnmwQa5KwOU+V7aYh8b/kq2vuBgEyJqatrIK9hFVY+85lfnXcqoUWiSMLkUAmkTT9la2yJgcfCFpemRyZfdc2P9JAxksufrmfZ/Wmr/e1TXr6G9/6zjbWY82qJPu5f2HeSAvbT/ZidznAufFSK7oO0o7X+3VzirJEoB02HKc5zxX1fAm+30h4Pi22r8rpX/cFj9clQ9SQf+8unsohr/1w8nd63SfSPxrpX/t89v/3R3+tPbo2/Odg5z4e/Od94fVH+8PrgoxX+4aF5XYvd7hZ9uD++bhS+H5bNi5Juz3cti8N1e4c/vL74/2/n2qHK7W/h83Pjxcu8vH68+HNb+46cPWbM4IiOXA4aChQOIVv0cbICHq9pFYREBkBAiYlxEjI+I8SExNsxHAwJMiIcB+OggFx3kILxMuJO6IsXPEuET0Nnh6YmXoy+fD/c8HXr+aKjjwau2r6a6vob3P1qfaKfOdDJmn2++eUaYaKcuvRSszlmYuICMkjSw8w5J0aNKuhRhm8xtltkNUqtRatSL9CqeVsZRyVgqCUsioHBIODxibmG0c67/8crAQ+yrR+TJtq2ZTtJ0B3m+gz7fyZh9TpvrYEJ6hdA+KeKlEv1KgRwWLfcJVwaVqBEDbtxGnPNQIE7qoosKcVIWPPS/9mcIgI8AeLAoBwby4XERMiZAxIQIUPhfvgkH2TCAseylQEykZcUGlEFAbOBRa6soAg6JRizDIDML4y9m+h7PPP3V/JNfzTz7p8mO38x2/Q7x8ilpsoMx381Z7GVOdVIXetnwUcX6op27BijpOSO37JRUPapqUFP0qEGj2Cxl8GgbxHUscWN1C4/BwSFLM6OwhXGVkOWxaBmrSOREPwM5zcUtenWi/Tx4s1/7dLF7mAeaMfdFLfHxqHHbKh8XwVrA3Ey4T7Kh82LkOBO4KEWPU9677czbavy7k9q7Zva2mf3msHRbi9818/et/FUl/r+/v/3psvntxd6Xw8q3580vpzv3u8Ufrw/e7+Y/HdY+HtW+nO5cNzI/vT36y8fLyyL47Vnjqgz+cLX34bB620h/OmqcVZIt0P7dWf3z8fan/fK/3+1/PGpcNbJfLnY/n9Q+nzVLfmPapdkBnWEBPsxHhrgYNwcTkRP90k1QSojI8HkbJyJdT6iIUSk+KMRFhFhAiAnyUT420kZbUWwsU1HTiIU3C7Ovp8YHXw91j7x4PvT80cjzRxNdj5CDj9bHntKmOyhT7cTXT/Gvn5EXhqRr82YmLiAnpw28kktZ8aizLmXErvKa5Ra92GyUmAwSvYKnlrM1co5KypILqBzKKg4+NT/aOf/iEWqkDT38aGviGWW6gzj5hDHdSZt6Sp56Rpl8yl7oEkFfKJAjStSIHPVSsNwlhPXJUcP6tUkbcc5FXXRSFhzkeSdlwUv9JW9GONAoGxFhLYFsaJS7HOOsgHx4lAsH+egoHx7loeIidJSHivCQfsaKlQqVrS0ysMubONgaGrqKgmEQS7ClKcjrwfnBjpnO3y62/+P0s3+e6vjNYu9D9Ejb5kQbe7aTs9jNmO1izHdzkGOSjQUnjxBV07NmXtklbfg1jaC25FXFLRKbjMmnr28RMKT11U08Ggdf2MLBZ1/1zgx10tYQFjmfgYIkHJoK4NhN+Vox14fj2qfTxpfTnfNq8m6v9Mf7s49HtetG6rya/OH68Mvl3n2r+HY7fVNPnldiN+XYfTN9kPSepLyfjsrvDyp3u/nbWvwkH/zhcvf9bvEPt0f/cnPy3eX+x4PKu2buXbPw0/3JH26O71ul293ibszz+bRZizhPS/H7Vv7z6faPFzsJg+jdXvFf3h7et4o/XR98OW1c1xP7Sc+no+oPV3unSfd/fH/zw0Xr3769v6gk/+XDxUkpljSKv5zt+mVbEeFqWLLpE26EJSSflOjnYEAdKyQiJFSUiGIrLMCGeChAgAUEuBAfa6MjdGQYDb2Agkwuz45Pvx4YHeoa7+sc7n72suvxRPcD2IuvN14/oU52kqefkd48JYw/JS8OinBzZiY+ICenjNyiS1bwKDJORdSq8JhkFoPMapRatGKtiqdRctVytlJMlfMpLPIqAbGwMPZ8ru8RrP8JZuQRcfwJdbadNtVBme2kzLRRZzvoc12cpRdi5IgS+1qNHVdhXotWXohh/XLUK9P6zH/lTQ99yUdb8jFXfvFNLizKXgbZsCh3BWAvgzwEyIZG2ZAIZwlgL0c40AgHCrCXQ8xlP23ZRl5WEqH8TRgJB93EQtcxSwTEAgoyCZ8Zhox2z/U+XOp7uND3aLrr4XzfQ8TLp6TpbjpkgLXUx4L00Rb7ucgR5SbUKViLa1hZC7/iVTYCqp2wvurXx6wSm4wuZGyRN3CUTQJ5DbOGhsDmxwjwGT5pVcUm5gLmVsp3VAzfH9VvmrnbZva4EL7fLR7lw5eV5N1u7u1O7nY3+7aWuN8tvj+ofHfV+nS0/X//y+dWOnzfyrfi7uNC5KIau22kDtOBVsT2+aR2WY59Oqq8q8XfNbN3O5n/9fny37+5PUj7jzOBm3rqupr46e3JdT3zdjv3ca9YjThvmsXLavqiFD3Nhf7t4+Xbavyqlj7IhL85rd82Um93cifF6F7Cc5oHbndzP1w2zyvxH862z0rxv3y+ftcq3e8V71r5nEv7zdlu1Czx83EOLj5pEUXU9LBw1SdYPc54wnwkwEenDCw/HxdmoYIcRICxYiMtyQlzFMw0emkKOjc+9+bl2GDneF/7yIvnI10PpnseoIaerk+0k2e7GPPd5JlnmxNt5MVBAX7GzMAG5OSUgZF3SMoeRdapjlqlbqPUphNbdRKjVqRRcLVSjlrCUohoUi6JQ8KtIeZnR7tmXzxAvGxbHXm8Nfl0a6adNt9Fm++iLnZS5p9TZtuZi89FiH45cliFGVWiXwmhPWJonwI+qMePW7dm3JQ5D3neTVvw0xZ9tKX/5CwqREWFKFCEBkVIUAAHBfAoHwYK4GHOCsiDgTxEjAuP8OARDtRDX3TSYBYmTsPES5kEMWONT13lUQjMTTQJByWi57cQU+sro7iFQeR0P2qqG78wQF0Z4aPGBZhxHmqMiXzFxb5REaEuwQaoYWZtgopXuR3SbQcNdZ82YZXYZHQRbYO4hiGtY4irCDmXQkQtKdikrNe4lwlc7OQv68mbVumiGv943Lg/KBzkwjXAftcq3jTzn04bb5vFu2bhu8uDb852TkvRm3rqJBP6fNq8qce/v959f1C5qqWOUoEm6GqCrutG6qwA3NZSt43URTFykfV9e1i53y3+4frg37+8Pa/E7nZzO4DjZif96bi+F/ec5iP7Cfen4/ppJXXTzJ8UwKzX+OmocpjyHqTdu0n/aRH45qT5/UXrtBj7cFi9qKVuqsnPR5XvTmqXJeAwE/ruZr8atPz5881+LloNWeuJcD1sjZmFGac669K04hZAhNvNBgENFRBhw3x0iIdJaKh+Pj7IQVhJC6qNecEaBAedgkyPzr0ZHB14/qqv7UX3k1fPH872PEQNP9l484Q+1cGY7iRPtW9NdFIgA6LVGQsTF1aQE3pWySEuuRVZlzJqlfpMEpNaaFQJ9GqBSsaSiugKPk0ioPIZG7RNNA42A3ndtTjwFDb4lDDeTplsI88/J0+3kebamLM91DdP6TPt7KUXEvSwEjOiwY5psKNSRL8U1a/GvDKtTTooiy46xM9Y9tCXfDSIl/pLDogLUDEh4pcXGRci4iJkTIiI8eGgCBMVokAJJiZEAgJEmIf281fdonW3jOrScJxqnkPBtChYJglVL2JohVQVh6hgrUvoayIqWkBGiUkIOQWtpaKUJIR0A8pfnZfgF7QUqEe4kTLyclZRyadsBLXbgL7m0yYtIpeMJqISmJsYt0EhZxC5W6ugW3+7V7ysp08qyQ+H5eNc6KqePq8mW3HPWR74cFA+K4M/XLaudwq3zfz9XvnTcf2yGn+3X3y3X/nmtH5VT+5EnffN3EUh8qFVeH9QuWqk95OBgkOVtit3Is6LSnw/HdqLe+53MjW3+qwA7ESdF9X4//vnbz4eb7fi7krAfJ4L3e+VCl7TYS5S95uKPtN+NlzwmSMGsV8rOM1HLsqxWtC8F3ddVZPXO/mTTPCsEvu0nz/NA/d7pT9e7X88qN3UEztx//1+eRuw3x428l5TxqmsRV0ph7bstxRDrqhBFJBTbo+2/VpBQLgWFGDCfGyIhwFFeFBOtFJhyo0FBmoKMT/6ZuLFxKvuge6nQ50P+zseDLf/frrrMWr42ebrDtpcB3WmkzLdtj7RQV16KcDNmhnokIyS0LHzdmHJLc+6lBGrzK0XGzRCnYqvVnLlYoZEQBXyyRIumUshEPEw1OLE9EjPbN/TlcFnq2PPyFPt5Jk26lw7eaqdOddBm+uiQ7q4KwMK7Gvt6oR+bVZPmJAjhyWIfi3ulWlzxkmH+llwD33Fx4L5mCteBvS/ccaHgTw4yFuOcmEJITLGh8f4cJALi3HgIA8R5cPCPGSYg4gI0GHpOqBlRa3ihEOVcKljDiXoUESsMsCmDFsVAYvCb5S6tFynhuNQsuwqlktJd8lpDhFFz8IryWgpCW6go7yizbiBm3fIql71dkjfBAyNgDZjl4W0HLuMaRCS3XqxXye9bOaPCsBlPXkQd56WwZtW4bQMHqR831/vtVK+293ceTW+n/S+rcb34p53u/nLauqyHHvXKt/t5q8b6bLfeNfMvG9mLyqJm0aqGXFeV+PHWeCn66OreroZNKddmlrIGtHwr+rJ44xvL+aqBS07IXMDsN3ulv7y5e6ymt4GbLWQ5SgT+PF6P6yXVML2kxwAGiX7OSDv0WlIqLvDRs6l3477dhOulF54U09kPbqLMtiIOM/ywfNaph6xfzmq3O4Wr2uxotdwkAPKYftpOb6fDZ1VkmfbBdAkuW6Vci5N2mfeyYL5sEvDWI2pmQE2PCEh+LkoDxNt3oKcZINU5DQRPbcwPTL6qnvw+aOBjgfdz3433PHVbO9D9MjTrekuxnwvbfEFbbZrc6qDtjwsws2ZmbigjJjUM/NOYdmlLDoVEavUrRfqFByNiquSsaUiuoRLFnBIPPo6k4RbR0Gg0y8n+jsm+h5Dh5+tT3RQ5rspC130xR76QjdtvpO12M1a7OZAByXoISV2VLc6rsGNieGDElifDDlgIIxbt2Y8FIiLCvHRljyUxb/qWUyCiosxcREyLoInRaiEGJUQIRNCZJQPBXnQGB8Z48PDPHiQAwtxMTEFMWnmZT3qYthSjFpLgLUYteYBSx6w5MO2QsicCZlSfmPaq4+71TGHMmqTRa3SgJZnE1N0bLyKgTIwsT4pMWHk5uziskfeCGp3QsZGUFv0qBJ2edKtTXj0xbBtPxM4q6f2Mv4d0Hp/UL5pFa62s3et4kkBPMlH99P+0zLYjPputnNvdwo3O9mbevK6FPrmuPZhr3ycDR5kAtf1zEk5vp/03taT+0nfXtx9kPKfFCM3zfwu6DwpxUpevVNMb8VcGYusEbbtJz1H+XBAxqh5dbWgeT8Vvj2oXzdSzbCtHjKdFSIfD8s5pxYwSPdTwYiKd1FJZr36rNvwdrsUMSlPqpkGYAupOFeVWNalLQdMRZ8hbVfm3drdFHBTTV7UMzfN7H42XI16KoAj4dKmbYqrRnY7EbisZyNmadZn2slEcj6jgbuZcWn8fEyIhyqYeRkj20KCygmzDNTkKmxuYfLl+HBP//OHw92PB5599er5g9m+Z9iRduJUO2O6kzXfRZlsI011USADotVZMwMblJHiOmbRLqp6lHm7DLTJPAaRXsFTK7kKGVMioAj5ZAFzk0lepW2iV5Ezi2/6x188He/6Gvry2dpkB2m+m7rYzZjrosy00ec7mbOdtLkO7nKPCDmkwb3R4MfV2DERrF8CH1Rgxoyb0w4yxMeCuWlLHvqSh/Lf5mcxMSYuQoE8GCiAJ8SohBiVEiNTUgwoRv78BQTIqBAFCpARERZUbqbN/IxXXY/ayzF7LeYsx+zlmL0Sd9RiznrKU0t6KjF3OeYogfZCyFwMmlJuddQi8qqYRt66nrVqYhP8UnLcwMnZxZnTN40AACAASURBVFWfajuoawKGZsy+E3Vsx5zloLGe8myDnm+uWpeNRCVkud3NXTUy93ul9weVk1Lsbr90Wo7vZ8MXlfR9K3+7W7ioJE/z4e8vW59Pdnbi7pudzDen9XrYVgfdR5ngu/1y3qk9yQb34u5m1Ja1Shph60HKX/ab7lv5tE3WCNtqIQug4tdCtlbcsxd3FxyKiILRirl/ent0Vs404+6rSiys4Z3mgZNSLGHTln224wKgJ2LSdpVfwYlZlHvp6GkpVge9Ja8+quYk7Zpq0By3KXxyRsqmrAbNjZj7MB243ysdZQL1qBM0qxppIKjlFV3q3XQ45bVVAEcFcFQirkrMHdBJ8mFbQLweEuASKnJEvnmS9inWF2moWSxkDAWZfDP64mXP48H2BwMdX796/mim5xFq6PHGxBPKTCdrrpM63bY51UFZ6Bfh5swMdEC6Gdcx8zZhxS3LOyRxm9xvlFg0QqNGqFHxlHK2QkgXcIgcGp6+hcHBphbf9M8Ntc/0PYIPtePfdFJmu4izbdTZdsZMG2Ohkwnp5ix28eFDUvSodm1Kvz6twU9I0aNi1Es1blK/Meuiw10suI+D8LDgHgbMzYL/J2egAB4XoBJCZFyAiAkRSREqIUQmhPCkCAHyEFERKiZGRkSYMA8JinFJLTltFxVDhu2Eq55yNxKu7eQvb9rdTHsbaU895anHXVXQXo3YC0Fjyq2JWsVOBc0u2LIyCRbOmk9BThl5RYe46lW1QMtuzLUTse4nvc2kN+s1HFWS23HvNug8TIfeNjJ3+6XzavKinr6opc4qseMi+PGg+nYnd5T2X1ZjZ9XkcTFyWYzmXLrbWuqsEPnuYreZcDdB512ruBN1HmaBotewHbY3QrbzYrTs1pW8mlbMUQ6ZG4D9OBsMSGgpk/QkF3Zxt7xiWtYsvShGUmpWQEDM2tX7ycB+BmilghWvMagTHxeA+4NKOeyMWzW7Sb+WhkvbVGGt0CmmiQjLebdhJ+5J2RQ+CTUoZ6XNklY6GFJzi15DSMNLO1S7qcD1dnY7Ys/57VGLKuXRO3hrrWzoop7eLya24/5S2H2QB+NObQP0mlgbQS7Cx8OAKkbVp5KRUS45Ezk/sjw1jFh8M9T1eLDzwYu2r0a6Hkz1PsSMdqxPtTPmuznQfvpCF3mumwIZEOHmLExMWEqKa6kFm6DslhRdsoRN4TdLbQaJWS8x6IRGFU8hYUgEVC5rg0vFb6AXUPMjc8Od830PES871iY6yTM99KVexkI3e7mXsdhDX+ziQvq4y/0ixLAK80pFeKPBvZahhoWIQRnqpY4waSUuuKnLHtqKj7bsoy956L/kzbgQlRChkhJ0TIhIilEJESIpQieF8KQAnuDD4wJ4XIiICZFRDiImxKY01KJbUotY9tK+vay/lQ3spb3NtHc359vNePczgVY20MoGmll/I+muRG2lsDnrVcdtUp+abeJvWngEB28tIN1KGTkFh7zqVewAltNi6K5VuGikz2rJu8PacTX16bz53UXr7qD65XT3h6v9jyf1Hy6bV43cXavw8ah208zftYrfnjc/HFY+n9Rvm/n3reJNLXmc9Bxmgm9ryeMccLudOUn7L4vATszVjDizDm3CKNkB7HsxT91vyjp1ARGl7NXvxt1xk8TJ2wJ1AkDF9ggoRgrGLyHvRGxxNTsspe+lQ0Wv6bgA1kLWk2K0lQYuCtGf3h4WA5a8S9dK+dQkvJ1Hkm4i/WpB0WdO2lW7acAjZUQMQit7PaxgVoKWmEUS0nBiZhmgYFaClqNMoAG6iiHH1V4t6zXHzLK4TX29VysBjr189KCc2i2AgJZfCrtCwrWIQbibCua9uu2Ul4KYxi2OLc+OiZikN4Mdg88f9Ld/Ndrx9WTP18iXT4mTzxnz3UxID3W2nTr3nLbYL1ydszAwAclWWscsWvgVlzTvlCbt8pBF7jTJzSaZ1SjTaQRqOVshpku5FCFjnbqOWIVNLo31zPc9RI50rE91kOd6mQu99PnnzJlO1nwXe6GLNd/FhHQJ4QNK7JgSN67CjkpRwwLEoAI7btycs1MWXTSolw5zU6FuGsRH+2UfEBehU1JMSopJyvEJGSYhw6SkqJQYnRIg0xLUz9aZEGPiAkRctFow0Ese5Q5oO8gHj/Khw2L4qBA8LoSPC8GjYvC4BBwVwweF0GE+3Mr6t5PuGmgvBs1JhzKk5bikFCsf7xZuBWXktElQdEirbkUtZLpuxG53c+/2i19Oqmf54H0ruxN1nObDp/lwK+45Svsva4mrSvwo4z9NB07z4fMicFGK7ie8p/nwh1b+MB04iLmboOummqx5DXWf4bwAZOzq9/ulm3qqFXM0AHvVq0sZJXEtP20Ul326jFWSMEmc7I3diNUjoBS9pqJd7eRuRlUcKwmRs8hszFVAxc7bxNshi4tHylmVZ4XoQdLrl9AP0qGYQfLueFvHWI/oBFmXLqIVOvlbTjGNg5gJqTg7MS9oVfpU7JRV7hGSgzJqNewIqtg2zjpoVSSMoohemHWoCl5DOuCIOXUxk6SRCB5XM61c+LCY2s+B+aA5ohfm/LbDciLvM8bcxoTbYBVTXRoRcm4YvTy58PrF/Ku+oe7HAx2/f9X9cLLnCWzw8dZEO2O+m7HwnDb7fGumnbk8IFmdNjPQAfFGysAo2XgVl6TokqWcKsCmdFkUdqvSYpIZtUKdiqdTcNQShpRHYVPw66iF5cm+leGny4NP1ic6yDPPKdMdjIUu+kI3fa6DBenlLL3gwQZlmDENfkKHn9QTphS4cSVmTI59o9+YsVAgbjbMw1rxsWAeFuyve6e4CJkQoxJCdFKCTkrQSTE6IUalxOhfDBSVFKHiImRCik7I8Vkjs+5XHyTdJ0XgrAKeliKnpfBlJXpeiVxUo+cV8LwCnlSAs3L0qBzZywQaMVclbMl5dRGT0CujOXjrXjERNHJSZl7OKTspRr673nt3UHt3UDvfzlztZGsh40UpelIETkrR3YT/IBXYS3gagK0WsBY9mrLfuBtz7ce920FLwS5r+A2HoLPh1x1n/HWfdhew74OuWtDcirtbEVvRa8jaVac5oBowVPzGiJzTCJi9nM2SQ5XQCTJmUTVgzrs0ZbfOL6JUfGa/hBlVcI1EhJWCTpolbhbBJyTbKYi4WQYoWAWHshGyJcxSF590XARbycD1TpGxPOmV0hMWOXlhVENEB5QcFvS1nbMZsygTDk1Iw7ey1wAFC1TTPFK6U0x1cDaM7PWYUVgP23wyul8v2svFDcy1XMh5VEudVBOHxWgrH0v5LKCae1BOhSQkDWPtoJK2iqkaKtbAI2KW3iy8GcYsT1nVolddj192PRrtfjTT+xAz0rkx1cNY7GcuD9Dnu0lznTTIoHRt1sbCAlJiRs8qW3kVl6TklKTtsqhd4TGrHBal3ao06cUmtVCr5OpkbKWAyqaubmKW4NODkMFnyJH2jak+2mIvY7mHvtTHWR5grfTRFnpYS71caL8YNaTAvFLhXqtw41LUSyl8SIIa1a6OW7bmfdQVJxXioS97qUt/nWvE+PAYHxYXwBIiRFICT4hRSQk6KUJE+fAYHx4XwH4ec8T4yKgQlTMxan51K+E8yofOquBJ+We8Ilf12FUjeVVPXDfib7dTF9XYeRU8LoX388HTejzj00fNIp+S4RERfRJyTMctBY3HOf9NM//D7clhMXqzk76qxD8clM6ricOUrxq0HBfCewnPftJ7t505y4cPEq6jhPsw6T7Khw+ywb24+yQXOssED5LuyzK4F/McZwInudB1JXaQCaessr24exewN8JWv5iesyl3AqaSV7sfc3kFWyYyKmMUp4zivFlWsCnSZgmo4jT8FlDDbwTMdtaaHr9oIsJCMtZRJpA1SZJGiVdINZFRF6Wobn0J0HAMW8hy0FaPeL6c7SoJsKhakDDJlESUdBXiEpAtjDUJfnk7YEmY1QbaqpGG0xKRVtaqhUWQE1ZCWr6RteYQbKVsCo+SlfaaQbuqCLjSftteFqzH3aBF5pSzsg5FwW9MW8SFgCXjNcfcZvE67KRZ4Wxi1pCLy5MvV5emFsf6x/o7hrsfTvc+gQ8923jzjDbXzZrvps90bU13MqHDktVpOxsTlG6ltIy8VVBxiYoOadopB+xyr1XlNKvsVoVRL9KqeVolVy/nKIR0Lm1tA7uMmh9ZGu1Ev+5am+2mrwwylwfYy32c+S4mpJu92M5YeM5e6pHAB5SYQS3+tRo3qkAPiuGDMsyYdm3GRllw01dcv+ydvLSF/5YDRKiYEJYQwlNiZEqMTohRCSEyJoRF+bC4APXz2BYUIEAhKqMn17yqVsJ5UgTOysDPMnZZj1zVY2+3E9eNxNV2/O124qoeu6jGj0rAfsa/k3SXQ+aETRrScnxyasKuKIUs9wflu/3Sd1f7N63Cbsq3DXp24t7DLLCf8lfCtoti5LQQ2Ul4WnH3YSZ8UUsd56N7Ce9ZJXVRAq8q8Q/7xeN85KwUuW+kszbVWS60F7VXXaqcRZzUC4s2RSNsSZskaYNgH3QEJAxQywPV3IJdGZLT4hpe1iQHBKSkXpg18OIaTtGudDPXax59w28oefV+PinA3wyLiAHeupu5qsJMuwWktFFqIiJiam5QRI4ouQmtsBwwmWirfiXbJ6KIsQtxg1S5Dl8fbTeQsUYKRroKyTrVLinDTCdoiWgDddUvpZkZqw4hmYuYc/C30jaZloxKefQhq6oK+mI2zXYi4NNy4zaFS8m92i0b2fiQXliMuKpxn1vFjzi0SZ/Vq5fBpkZIsFkRDT831GYUs970PZ7qfbQ89HTt9VPmTDdjupM+00mafEZb7pfh550sXERGzOiYOQuv6pWV3NKkXQba5R6L3GqRW81yk0Gi0/A1Cq5OzlaK6ALG+iZ2CTX/EjrchhztXJvtpc33MCG9zOU+FqSLvdTNXe5jQ3u40F45ekSzOqEjTOkJE3LcqBQ9IsWOGTbmXDSolwH1sJBuJszPgvmYv+gZyF0B+fAYHxbjw9JCVEKISAjhoGAlJoTFRcikCB2XoJISTEKMiolxWT2t6pXtxm3HheBp6b9Qi13WwLfbibfN9M1O8u128no7eV4BT8rAYS64lwu10v56xFoH7aBF9u6o+v648f5k+2a/elZJntQz398eX2/n3h9U7g5rZ5XUeT11t1e5qCUPc6HdpKfsNx6lfRW/oRl1HaR8uzFXK+5pxVx325m31cRB2rMX9+zFXK24uxY07sdcp2nfQdQRlTMLdlXOJAKV3JiKFdfwgkKSjbka0/BiKg4goSQ03IxelFRz4wp6Qs1JqTkxOTOl4YJyelIniIooNiLMz10L8zasW9CYghmW0TVrKwkdP20QeFkEUM0NSBi7cVfGJvOIqHLsghy/FDOJhPAp9QZMvQHlQEdYC8OtpDeo4csIUCrklZ6EtbE2NGSMbG15a/aFdAMW0Qm8MoZXJzRwN02cjahdZ+JsZF1aj5J10ijEzVIDlxyxqCvxgF8vSvttFhnHb1Q0Chnu+spBPYeZH4WN9ULG++eHOpBjHVsz3azlQQ7yFWXhBWWxlwkflhIWrAxMRElOGzkFm6DmkZXs0pRNDJgldr3ErBEZdCKdkqdRcFQytlLGUgrofNr6OnoRPtu/MPQENty2OvmcCnnBhg2wl1+wV/p50AH+Sj8H0s2B9kuRL9W4N3rChJ4wocS8EiOG5Mjhn33TSVl0URe9DKiXvuhl/NKfRVjLMe4yyIMmeStJ3nKCvxLjr8T4K3EuLMFfAfmwhAAR48NjQgQoxqW1lJpXvp9wnBTDP0N2Ug5f1mJX9djVdvK2mbptpm52M9eN5GUtflqKHOaCRwVgL+3bTfuv9yp3x/X3h/Wb/co3F623zfJpJXVcTlzvVU/KyeNi8qgQ20sH95KB43KsAboPcsBZKX5YAI8KsdNy8u1OoRGyFhzqw6Sv4jdWfaaST1dyqXN2ZdYky2gFLgY6IqUVHbKwiFwwy0AFo2iTh7jrUSXTTIJHxHQ3ixAQk+NKVkpFB0TEnEGQVHITCmZCyQRFJEBGT2t5OYMQlLMSSk5URPLRMS4q0r61YtqAeTjrLsZaSEgNS6lezjogoQYltKCU6WBtFhwqJ2dNT0IrcJCYTqhcX+GvTArgrxnLoyLMgl/KqIWsSiJasQazstas7DXmyiRjeUy5AROtLqq2EF41P2xSONW8uF2rZ65FLAqfiptyG/1qrl8jzAXMUYvCb9WYJfSwTevUy8IuYyrgkFJxNimNgV926QRE5CwNNcvFzYsIECFhjot6Q4eP8FBTqk2om4MDlJSUiZO3C6puadUtTdtEAYPAJGeqxEy5mCHhU2V8qphPFvPJItYmm4hdRy/Cpl8sDbevvHyKn+igzPfSIQMMaD9rqY8F6eIu9fCWu3hLL2TIYQ121Lg6riOMKTGvxOhhKXpUtzZlIc05qRAvA+ahL/np0L/ea8QFiBgPFhcgEkJ4jA9PCOFxASwugMf4sKQAmhQiknxEgoeIcVai3JW4cqvqkbVijtNC+LQEnJfCZ2Xguhq9rIFvm8nbZua2mbpppq+2kxf1+HExcpQPnW5nP13sfzhvfjjd/XS+++G0+c1567uL3W8vWx8PK+8PyufV5EkpdlpJXdSzB3nward4vVO4bOQu6+nTQmQ/6duJuhshawt0H2eDl+VENWi9KER2o6560FTz6fNWecYoTui4exF7XMly03BpHQ8QkFI6jptJSOo4po2VsGjTTcOERcQwl2CjYvJmaUxGTcooeS0/qWRFRaQQd8PLwERl5KBgI2+WlE3itJLupmNDbLyHhrZRkIa1ZT8LF+Csudj4MJ8YltOTan5YQirYlB4mNqJgabeQHs6mAjvr5pIkyGkhckIAnxSh53xihhS3FFRxuMhZPmreSMGx4W9YS2NSAkSKX1JuorT0VQWNIKdgok6DhobzqoUJtyli4Cspq2GTPOkygC5jOmC3iZhWhcAo4kQcep9J7tIIXSquXUoHLHINn6TkrBl5m3rWqoGG0dBwAsKikYVXkWAuLiGmoWXN3KJTVPNIK155xioO6LkGCU3CIfKZ6xzGOpuC51LxLPIqg4ilEBBY2PTCWO/8i6fQ/sfY0aebc88Z892cxR7eygvucj9/qZsP6xfB+lXYEfXqG8PGjGl9Srn6Wop9pcS+1q9NWYkLTuqyh7HsYUD9TISfjfxPzhJCdFyASAiRKQk6KUGnpJiYGBX7z4kGIilBxyWouAgJ8mBRISqjIZdd0mbUcloInpWjZ2XgrAxc1uJX9cTNTvq2mblpZn/m7Lwau9jOvN0vf7psXewWjsux01L0ejt7kA02APtuzLWfDl000ret8lWrcpIHrhupkwL4dqdwUkgeZ0NFj6ERsjUAeyNgPstFdyKOkkudt8oTOpGTvRWWs6t+axN0t2KuethRC1ijOklWL8jqBVmTKMTb8tDROTU7ItgCZfQQf02HnY9LiFYiMqWkeehoHxMXV7JSKnZMSCroeEkpxcvAAPx1xwYsIaVGBJtli7hqkyckRIC75qGivDSsm4Ks2OSAmBJgEYpmkZ2EALWCMG8jreWnDYKEiqvfgNipKNMW0rwBNWzBBbBJIeK1AregWoOqN6CKtRULjaAgLKs2YHL8kggzL8VMEaf7FESknrVp5JPlRJSMhHXIuTYRvRDxRPQit4oX0ImkRIxLI7aIKBY5X8MkJbzWSioUdxuiNnnco8l6jTGXNmRRenTCgEHokdMAu9wuJKtpaCUFaaChfMJNUEeLaxkFu6juVdR96oJTCph4dgVDzSdK2UQpd0vC2hDQ8DzqKpeMpa/DCYgp+PwwfLwHM9W3MdvHWH7JWunnwF5yEUM8WD8f1i9CDArgAwrUSy1u1Lg6rsNPKjEjUkS/HD2ixo2a1id/9k0PfclLh7mZf92jIxICRJKPSPBX4gJYUgBLidBxASopQMcFiKQIkxBhE0JkTIiKSVczOmrVp2zG7Ec5/1k1cl6JnpWBi2r07XbiZid128zc7WZvm6nLevLjaeOwlNhJeE8Kkd1c+O5o+91h5W6v8vGsuV+MHVbSp+V4KxtO2NUXjez1dv60DGaduuMieNnI7aWCO3FvyWcsOBQxDdfH3bCRsRmTrOzUxhS0rFVWtCkqPlPWJAnKGQWHOq0TZc2ypE4QU/HyVmVSxQwLiTEJJSElR4WbYTExzCc6KYgga9VDhiclJBcNYyQsxiSUnJKWVjKzCrqPiXET4QEm3k1BxvkbAHu1pGHntKyYaDOjpIe46z4m1s/ExJWshIyaUdFTCkZeyy3ZZKBwExBsxcTkikUS4Kx56FjLFsK0AZNjZmToaQ1hUYlbcNIJVjpBub5iY+DVGzAVfsnBwktXIYSxNtnaAn35tUfJ1TPXOHionIK1CRlxp8YpovmVnAro9Sp5DhlLRsGZBSS3UpB062JOTdKntys5+ZB5NxcpJYLZsDXp1oB2RdAgAO2KoFURsSps/E0jHWvnrsXV9JSBXXSK6n7FdkBbCagzTlnYJLKruDYVx6rkmmRMrYimF9NUAoqcsymg4VlbKCZhhU2AcvEQ3uo8DzPKR7zkw/oFS338lReC5W4xrE+GHNKgXxoJ43rsawVySLTSK0cPqPCvLVvzbhrESYV4qBA3DeKiQ/6qZ0khMi6EJwQwkAeLc6FxHiwuhIMCeIyPTIowMQEC5CGiXFiMj8xqSVWvYj/hPCmGfg6bF9XoRQ28bsRvdn7uzzLXjeR5NX66k62DjlLUdd7M1xPey0bu/qB8Uc9e72RPqslq1HNWSx4X4/d7pZNyspkMHubBolcPKNkeCS2q4VooWLtgK2WVZ4ziatASkjEDYnJAQPbxiDmzNCRlpE2Sg5grZxTnzVIHDV9zqZ0MfERC8XPX/by1olEEiElOEjzEJaRl1Jh4y0NBBFmrXgoC5K1lZZS4eCurYiQl5KpJkFbSSjp2Xk0P0jAx/npKRs2pGBkFNcRcDXPWE6KtqJAIsPFJMQkUrGdk1KySllfSY/z1tIqbkVGySmaMt+FnYONSUtEk9tBWXVS0CjVh2URoCEs2MtpOw1lJSCcdr1mDihHTEiyEDRnQbsC48Gk+alqAmTGy8BoqTkhEyYiojNds4JFcUpZVRFFQ8XYxQ7KJUlBWReuIfMgGWiQhkyTl1oF2VTHqriVDfqPEq+FnfZaYQxl1aItB814JtEooBg4hoGL4JOSompGx8iouacOnaIa0DUBfDujTbm3MoYzYVRG7KmiWBS1Sn0HsM0ncWoFdxTFJmHohxSCk6DgbcgpSsb4kxI4J4ANCxIAYOSiAD0hRL5XYV9rVcePapA7/RoUZ5cMHJOhh3dqkaWPWRllwUhZ+vqp1/9edY0pJSCnWMnJcUraakGHiMmxSiklIUKAIFZOg4gJUVAiPcld+5iyp2aq4JHtx28+cXdbAyxr481Djppm6203fNjPXjcRZFTyrJ4/KsdMyuJcJXu3k3zaLJ5X45XbmpJ79/6h4r+82sizd8w+Yl7l3Vt+21d3V1eVtOqWUKZvyEkXvHQiS8N57bwImEIgIBBAwEfDeEzQg6CmTcilLUY4URcpkZmXV3PkX5kFZ3TNr7Yez9vNvfWftfb7vLJfIUtBJujQ1Am7EULeM5ZYx9FP9sJxZwuwOHkU93qGndkbtyqzX6Nfz/WpewqkpoNYsZFzOBBdicDOGLBDeRsBRxxx1zFH2mhNmBcgdzbl0YR2vBGriWm5Kzw/Ip8tOuY8/jjJ6g5KJkHA8peVExBOEZCKpoKOswbSaldSw01puTMnIaTlxFTPEH89quVkDPyyiktLJiGgioaETsumkklk0CaLS6ZSOnZDTC3pe3sirOhRZLSdjEhNyWkrLKVlECQ0zqecnNExwqss12Q2zR1DemJvWBzEHzNQuJ3tMMXBJS+nWjnWgMrq49yKj/Tir65SG2s3sOiWb7OP0nXfJOXYpEzNL/WapRysAJEzpVK9wtGO+kIihbptCEnRbYqgj4jaF7Eq3mu+QsqwiRgwypmBTgfClYFPco7fyRnSsQZtowiufdPJHk05J1i2vorpawFQP2Mq4PYfZMj5bymeL++wJnz2OWqKoNQpbIpA+4tbigBK1S2GzzKPlAmKqgdmvmbgoH/hC1n9EOnBY3PO5rP9T5cAR49AJ4+gJ/dAJXf8Rac/H0p6PdYPHbGOnndMXndNnPfTzHvpF6L/ym2k7N+vgp2ycpJmVsjBSVmbSzIxaGDEjPWqYIvWTUS2VVI8SqhFCNZYyMfOQcjZsb6V9K4Xgcj64XgqvlcIbFXKzSm7Wo1frsY1qPOWzNjPhuWSgmQkVMXstCs2mfMvF+GqJjLm0KcSWDzjDVgWkYCnHO/1anp096hJSnTwqrhOgap5yvCtsU8zHEI9kMqQX5SFT3K5KOXSIkELoOD45O22RmkfagImugl1OiKkYjwKxhrI2eUhKB5n9Ad6IjzVUsEvCsqmAkOLnjsCMvpyJT8imcSElLKIEuKMREbVo4MfEUyk1qwKo8np+TDYdFU4QoomMll23igp6Xpg3nFIyslpuVstN6dglk6hiFWe03DmvYc6pLBkFBSN/3muoOJRJFSOtZpVs4pJVWrAI4wpaUs2Myadj0qm8nh+VTsOsIZDWi4mputHLiv7zxolu40SPuO+8YrQ9Augd/CnBUDu986RgqM3AGrGK6YKxLruMpaIPwmqelT+FmFR67mTAYfBqZfOFuElE9wPqsENv4k2WItBiKYmZpZmAs5EhY6Am7bPHQE0+4HAIRlAZI+ZUJAFxHlJUUF0tYK7h9koQKAWBQtCRDQBpzJoJOrIBIBsA0jiQDQApnzWKmEhQH3Fr/RaxR8mwcUc0lAvS3iOS7o+kPZ9Kuz6R93yu6D2sHz5uHDmpHzqq7Ptc2XtEM/iFYfiYY+Kch3YZZFxx0S54aBc9/7WnreGWasBYwYxFIYddAgAAIABJREFUTF/EDCVUW4Q1OURdgNQZjywLytIuYQoQpO28pJWdBSUlzNAgXYuZwHI+tFIKrZXCa6XwZpX8MG9u1uMr1VQ+4KrHkIUkVg44GjG0VSBmk1gh5IpDhkIIjHsMOb+TsCtB4bRouM1vEEfdxhxm9xnF9TBEmOQAh+JX8TAlO+rQaMd7Sj5nATImHaqi11wE9TmbilQygxJqXMMJKjmLYQjjDqPMQe90d0RExSVTAcG4m9oVElJco5dJMSXAH0MYAzC9L6lmEhJq3iTMaNgh4XhOy8lo2SsBe8OpTmpZeT2vqGFV9Ny6QThnl8/aJSWjoGQWJqTUjIZVt8sWIX3dJm5C2pWAZc1natjEDUC+4DXMOmQFDTejZC5CurpFUjaLZuyyhlOZN/DKJn5OySTEk1HplI8/ignG/MIJ7eAF80SPrPu4YvCssOeUuO+8U0RjdZ2iXvhCNNIuGLqiYY0BMpZTzrQKJgVDbeLRK5BGGPfa9NxJp4IDyDiAjBVFHFYJayYVgM2KMGStxPxlwhsCdKRDkfYBNdIbtMq8sskIII9a+BmnpACpqj59LWCeCdjqYWc55CiGXPmgo4jb8wFbDgeKQVc25MiGnBnckfJZ47CJ8OiCNplbRbNxhjVj5+S9h2VdHyn7Dsn7Dkn7vlQPHtOPnjKNnTWOndL0H5V2f67uP2oYOQlMnvcw292sdi+740Ma5UfOGjFoNu6djXsbMW8jBtVJsEa66iGgEgHKYXst7CzjtgpuLvmNZcxQCVhnCHczDi1n/SuF4GoxslEiNirR9Wr0wxywXCIqEU854v4wVy4XIvU4Ug55cn4gizliTm3KpUUU7LBFkcWAOKiH5Gzd5ACmE9jZoz6dUEvpDVvlFdwZsyv0490Zm4IwSgIqro0+UoSd0isnzCOXQOYgoWQTak5MzSQk1DB/LMQZ8XNGQGoXIZogJNSkkolxhnD+KMYZyhiFuIjiZw9ntGxCQi0ZBXmzIKWgl4y8nJ4b5o7kDbyaiZuSTs445Hkdb84un7fLZ8zCRa+uCWrKRl7ZyKuZBU3YMOtUNZyKGato3qVsgppZUNWCdIse7TyonnUoZsziZcS0BGqbkHbFo6mZBXWzeN4hL5vFFas4p2LFxZO4aBzmjHiZA46pHgulSz/eoRlqUw53gmK6ePAy/fJJ2Xg3f7hDNDEopfYoaaOwTsjtvygZ67TLWFYpwyKa1jPHUrDDLuN4zaqAy2Tk0Z0qbsSpr8RxTC8uBF2kSxs0iasE7BaPg6KJsIkbMX14dFJUUG0NM8xEbI2IsxZ2VsPOGuEpBYFSEKiEnZUIWCY8ZQIshJwZHEj7bAnYGHaqIA3bzhvQUi6o+g8reo4o+g4p+44o+z5XDxzRDh03DB81jpxU930h6fpI3vO5fuCIlXIGpF1w0y9D9Cvu6QsQ/W+5urk0Np/xz2f8C9nAfBqdz6CzKd9cCmkkkfmkby6FLCR980lkLgHPJuBGDJpPo60svlYK/yhmZXK9QmzW45vV2NV6slWKzufCGdRaI73lMFiLeLKoJYfYCgHALaWBcnrWB7ikdPVUv41L8emFqEGCG4Vhs7Qe8doEU0G1AJWxRINtEYNM1HdR1nVC3XfaMDlgpvarus7knKqyUw3R+3NmYdUuC3CGw5whnDUcE08mFDRCNEHK6Ri9nxBNpFSMnFHg54/5+WMB7miAORhV0MOCsbJFVDIL553yrIoxB2rm3aqyjlczi2smUV7NbgCKplO94lbP2+VrXt0qpF0CtQsOxbJHNwPIb6fRzYhrzWdpudRXcfs6ZlmF9deC9lmH8prf1nIpb4SdVzFLy6W6itk2AtaruH0NNqz7zC2XfN6lKuk5BaMgb+AHBOMwYwBijthp/cbRyxbaMCSlqce7RcOXhf2XhGMdLiWf2XWGP3TFLGLqOWOKqUHl9JBorMMpYyMGMaSTYjadSyvx6mUBuyoCaKMe02I1jerFSdgacaj8BmHMpQ0YBHG37kMIJW7nFWFVBdXVMMNs2D5HuhoR52zUPRv11El3jXTVouBMDKrH4VoMrpKeYtCVwx1pzEa6VIiWY+cMa0ZOy7o/lnZ9ouj5SN79saLnkKr/C8PIKdP4aePISeXAIUXv58qBo8bRU8DkBYjV4WFehjmdXma797/0bDbrn8sFFrKB+WxgNutfyPhns/75TKCRxT405/N4M4cvFcOtQmg+hy8XQksFfKUQXi9H1svk1QqxUYluVIjNKjmTQFsFgnRpZqLeDGzMIZYSZo271RGbElJxgmZxzgf4zLIIoEUN0oBFkQ+40rANlDNRrYjTe84imOb3XjTzJt1ipo1H0VL7LPTRlEOrHWk3jLRZBs+jnOGQkEJKphNialbDjosnEXp/zsAnJVRSTCUk1KR0Oq6gocwBlDEQlU0nVQxSNBGXTWeV1LhsqqjnZtSsvIaZV08VdeyShrEAyGYskpZLOWeVz5iFc3bFnE26DmvXYf2NoGMTsVz1mVa9hlVY1wI11/zATb/pesD+TdR7i3Bv+iwbiOkqZrkWctwlXDd8xptB+xqkXnJrHsShB6TrNuG+HXbcj3luBMxLbsWGz9z0qBcgTcUqJiTTYcl0TM32skbdjAGfnBNQc/nd56YufS4du8LtPauiDXs0IoeUoWYMCoYvaulDDvE0apbDWpFTxjaLGC6dzCSairiNSQQoRf0pBMBt6oBFFQaUjTgatIh9WjZukvjk0ylAlAEkBY+iggMN3DwbcsxHXc041Ex6FxPwQgKeT8DzSd9CCm1mAnNpbC6B1qNwOeQq4M4YqMP0XIA3ZKCeVfZ9ruo/pOo/rO77QtV/WD9wTD962jpxzjR2Xj98Utn/ubL/C93wCTv1rJvehrA6IHYnzOn87/fN+Yx/IYcvZANzHzjLBhay2Gz2R4Vr5vD5PN4shhZL4WYx1CpHlkuR5VJktRhaLYY/uDM26/HNmeRqKTSf8qchYz7gSIL6oFkYtioyqKUQADCTJAlbww51wmuJQgbSodZP9ysmugSDlzwKtpY1PHH2U/X0ECRnm9hjjCvHqcf/QD35EfXkJ6RFrh28oBs8B9L7UNZAxiiMCCdS0um0Yjoum0xIqHERJa6gBXgjhGgiwh0O8UcIwXBcNplWMQn+eJg7FpdN5nXcgoZTNgqKRkHVIm4AsnlAUTawmw5ZwyRccirn7dKWS70CqhZs0qs+0y2/+apXfwOz3CU9m6hxAzHeDFqvotY1j/YWbr1Huu5HXY+S8NMCfofwfBMDb4cd96Pur3HLnbD9LuG8G3Y+SXrvhIGHSfRxCrlHgncizmt+4+2w42bIuRkEGjZx3SbOaTk5E5+U03zcMUnPadNEl1M8Ley/MHLqY/lEN27XWvkTKtoQ5cJh3lC7gTNhEkx5DWKTkA7IuXruBKSTmAVTJRJzKngRjwUzy5OYU8caj3lMXhXTp6b79LykQxG1iAgTNwHw1wpY1af7wNlC3L0Q8yym4Pm4t5lE5hJwM+1v5QKtfHA+G2im/bMJXz0KV8LuFGwKmgUuIUVHOafqP6zqP6TsOaTsPaLo/1w78KV+6Kh55IRl/Ixu4KS67wtl3+fawSPWsZPQ9GX31EUvrc3LuIKwr/y3ns3nArNZ/0IOb+bwhWxgIRtYyGELGV8z728VQq1CqFkMNcvhVjnygbO1SmS19GGjEVkvk+tV4lojuVyK1mIoCahKfqAchmIujVfJBKRTDj7FbxA5JVOYjqea7BX2n6NfOTJ98UvKhcPsoQ45tU81NegQMwx0Ss8f/2Xs0C9pF0/SLh8fPfmxR0qXtH8p7zwW5I/7GQMRETWjYZdNwqpFmJBQkxJqVsVI67hJBT0qGk+pmUkVI6thFg38kklQtIhKBn5Fz01KqCnZVE5NKxl5ZYugAchrJvGiTdxyypac6lWXagmQbnjUKy7VNZ/1lt96HTHexW23EO0d3HITt9wlXHfDzq8D5g3EcDfiekAATxKe7bT/RT70OAndI9wPop57hPtJxr/XSG0nvU/SyMtC8Hkee5bHn2aQ7aT3eQZ+msHuEe6bIec3hONOxHk97Gy6ZGuwsWoUFsyiuIoZEE8BjGETfdjOpfAGLklGOuSUDiN7dLrjuILaC8pZ4ol+2CCzSplm4bSKMRawa7xGhZIxzB+8FEMcIZfRoxWTsMMmYcQ9BtKuqJCIQ0QlHbKghkYa2VGHNAuIKz7tTMA0F7HNxcCFBLSY8C6n0WYCXkihixmslcVbWbyZxefS/rmUbzaO1AhPBrWErVKPeEw/flbZc0jd9Ymy74i67wtl7+faoWP6kS9tE+fNE+eNo18peg9rBo8ax04BkxdAZjvE6vKyO/5/fo0PeDWL4cV8cDEfXCgEm8VQsxiaLwabueB8Hl8shT/gtVQhVivR5TKxWiE/mH82isRaKbxWIlaLoXLY61MxE25dDrOnIV3UbQgDWtwscoqmYA3bzqcqRtr5Q5e09CF29xnKuc8Hj/zOJmGYedOaqQHq2c/FlB7KmUOMy8cFXWf6D/9WN9HNO/+Zm9YdkdKC7KG4aLyg586D6pKWmVfQC3pOScOqWiR1mzSnZuc17IycXtYJyiZhQcctGkUbAduaz1xzShtu9bxbVbWIqgbOnFUyZ5O1bMIWIF1yKtdcymuwZtkh+xoxXEeMd0LOu2H3vYjrEeF6GIMfxzwPSdctv/lJDPwmZL1PuLfi3scx8GnWv1MOvcgHX2T9L7K+58Xgs6x/pxh6VSH3KsT9GPSyFHqRx3crkZel0Msi/jyDbie9z3OB7WxgO+17EIfvEq67pOd6yLHoVi559Q23Mq5huRmDYb1YPdbJ6zrN7j3L7DolGevQ0AY0tEHeUKeKOa5ljinpQ7LpkTSOEF47oGCzB6+AGlEItIZcBkDOBZU80mueSYfSqDWLGFv5oFcy6lNOBnTMuJlXgBRVVDsbtMxF7E0SXEwgrSS8mIIXU8hSBmtl/Yu5wGIOb2XxhYy/kUQbcbQRg7M+G2GTgZIxA+WCdvCopv+IZvCoduCoduiYfviEZeQUQDlnoZw1DJ/UDB7TDB3XDR8DKGfd9DaQ2Q6xO2BOJ8bt/pGzxUJoqRhqFULLxfBiKdIshpvF0EIptFgKt8rEYinSKkeWipFWhVyqkMvV6EY1tlaJrJbCayVirUSslsLLmUA9CgcMgjikz6AWRM+Pgjq/jk86dQGLhHDqPUquXTBlZI2IRtvYPV9NXDjEH+3sOfzrzj/853THqf6jfxw9/vHxn/49p+u0cuQKu/OsR8qwT3aBk91+3miQPZCQTZZNwnmPJqflVMyCko47YxPPulUVq7hqEVUNvLKW2fToqmbRjEUyDyjWMWvDKpwzc2btgrqBWzPySxrarIGz6JCvgOo1t+qqV7PqkGxCmus+803MdA3S3vWZv0FNW4T7EeH6JmB+FIUfx6DnSe92wvssBm3FoQdR6HkG3Yp798rEbok4KEf3a/GdUmSnGNqrka/K5Nt6dK8a3atG381lnxdDb2bTB43km5nETiG4WyF2ivjLYnCnGHqa9W0XgltZ352I824cvhG0bfqtS6g5ZeRDvHEjpUvad5515QS9/ejQ0d/pmaOS8W4Dm2JgjYkn+r0mOQboTfwpA28CULAtElbIpccdWrdaABtkLrUAkNICJknMoysGQUTFKAddmIpJmgVZp6joVVUQVQO3zkWARRJsJpHFFNpKootJaCmFtNK+xQzWygYXsvh8OjCf9DXiaI3wZH3WsE0KSii26Tbt0DH9wDF9/1FN/xH1wJeG4RPm4ZOW4VOWkVOmoROKvs+kvZ/qh47bKF85py+BjDaIeQVkXIHof7s3V4uRpWJ4qfjjtbhUIVrlyHKJWKxElkvE3/rEUplcqpErtehqlVytRNerxAfzz2oxspgN5hBL3KlJI+YUYgkYxSnEgul5oIwWA/WAaMrEGHZIaBbhpHi0Y/LS0d4jv+/+7LeDR/9AOXuo94vfySh93O4L7K6vaOePTJ391CNlizuPuul9EfFEVDZF8sfTKmbRKKxZJXWLoGHmzzpVJZOgahNVjOwFt3oO0s44FE2PbiVgW8Wsi6BmFTV/TYBpJXPOLFgA5LNWccsuWbAIlwD5OqjYQAzXYN01r/46rPnab72Dm7/BgW98xgdBYCsKbsehxxFgKwptx6FnSfhZCnqSgJ6lke20b68S3SlGDsrRgzJxUIk9T/l2c/6dvP/9QvZlKfJ2Lv2mFvu2mfuuWXi/kH1ZCr+pRd/Npg/qide1yEEjuZ0NvMwFXpUjuzViO+N7mPA+iHruRNx3Y9BV3LbgNWbN4qCS46T3SQcuTp3+REHpsfKpU23HKRePWYW0gE0rGOsQjPfCemnEZRJO9LjUHNSsNAvpsEnmVvEAGdMpZ4Sc2rlk0Kfn+Uwir5RKmLhRMzsFCAoeedWnawRN8wSwGAMXEvBiCl5Oo4sJ72LCu5TytdL+VhZfSAfm0thCCptNojUSKmCWiF0GSSYsk5e0fYcNg19qB47qBo9ph47pR06aR07ZJi5YKWeMIyfUA18qho8ZRk+5pq9ArA4vu9PDvIxy/j++7aVieKVCrtSi69XociW6UowsVci1amK1Fl2uRFcr0ZVabKUWXa6Sy1VyvRpfr8bWq9H1MrlSCK6Xyfl0IAHpMrAh5wcyfnvYoc6FwARkjDk0QbPUKaEpJ3sRDU8+3i0ZbZeOdUgpfSJKj4oxNnb5RN/h31z8/X+IJwbpl09OfvXp5NnPAhqhZbyd0LARxkBCSsmr6EUNq2oVNwBJWcdqIvoZh7zhVFRN/KpF3EQMDaei6VS1IP2siT9vFjQtvKaN3wQkNS1r0S5bskmWQfWqR70ESNch3SakuYEYvvbpb2GGu7j5Nma+AalvByz3I47HMdfjiPNJxPU07HhKeJ4mkBdRaCsMPEuiT9LY0xS6Wwju5ELv6qm31fhBJbZfix+Uowfl8F4xsl8hDuqxt43kd7OZb2cS7+ZS7+dS3y1kv2sWflgu/Xmp+G4+8+1C7kUxeDAb36vFdiuR3VJ4p0i8yOMPk/CjNPJN1H0tCLT8tqSe5+WMQUKaerjDwhqVjna6VQI5bQTSiiUT3V6DDDMrjTyKeLwbkDFQs0w60Rd0aFTMYTVzGNLwVFP9SdRqFYybBVRQRo87FZhyKmoTpZ3yCqKtB8wLpHMu6lxMeppJpJVGWkl4MelpJeFm2tdM+xYzgVYuuJD2z6exRhytkp4cZiFsEq980k5v1w2dMIyeNI5+pR/+Sj9ywjT6lXnsKzv1vIVyVj96Wjl0TD141DT2lWO6zcPuhLndXm4nyu1E/4uz9XJkvRpdq5JrFXK5Sq5VY2vV6Eotul6LrdZj/3VYrcfX6vH1Wmzjg+0nH1otRhZSWMShnk/5E5Ah4dZVSE/AJEl4TSGzlHRpvWqBdLRTPtHjlnNU00OSsU56x4m+z38+cvKPbb/9l/aPf9Fz5DfjX33W/8Uf2d2npy98qaMNizuPmUcv+pl9WS0no5yq2CU1q7ikYc9YhbMedQOQz9glM3b5RsC+6FAtg9plj3bOJlkAZLNmUQuQL7kUq07Jok287JCtOGTLdskGKN/wKFddsuuY8QZquB2w3fRqbkHqu6j+Hma+i+geRpxPSOdWGHiA27cJ93PS/TzifhH3vMoguyn4RQJ+lfG/SAdeF8N7hdBBJfa2HH5fib9tJN5WiW9nk29riW8b6feN1JuZ+PfNwrfz2del0Kt84M9Lxe+b2Q+c/WWl/HY++12r8G0zs1+LHtRjB43kbin8shB8Wgg8THgfZ9AbYWAzaJ+HDVmLEOWPgyKabKyH03tBQukVT3TbpWw1fcTEn1BO9mrZ4wG7SkzpdMqZBGSR0/rscoaFN2EUTjvkDJuAKpvs4Q5ctAsokIzqVbPiDknBJStAqoJX1QhZ5gh3Mw41k8hiAllKIYtJz2IKbaX8ixn/YhZfzGLNjH8+6ZtLoHXSm/dbSUCOyCcBWodx9JRh+IR+6Kh+6Kiu70v90HHz8Enr2Gnb2BnjyHFN/xHt0DHjyMkP/5952d0ouwthdUKsv+1p16vRjWpsvUpsVIn1Wmyt+mFPkVhvJDZnEuuN5EY9vjmT2KjH1xuJjXp8pRRazPlXi5FWNliNgHMJtBAA8qg5jZhjoA7WcPIBJ2IQeZRszCgLmuTyiR4VtU9DG2D3fDV4/I9dh37R+fEv2v/4s86PfzXVdmrw+MfT3RemLn+pmeoX9521U9r9jEGSP5yS0xf95oyGOe+QZOTTsw7FvEvR9GgaVumq374GGVcgfculXHPLlwDxkkOxaBWsOyTrDsmKTbThUV91KzY86k1QcQ3WX4XUm27JTUh906u57Tff8lnuIMY7iP4eYrrvNz0O2p4Q9icR5zPS9SwMvIyjLwjPY9y2l0Ze5wK7ad/LjG+vgB9UydfF4Lta7LuF/Ntq/Lv53PuZ9Hez2YNC5Lta/LvZ7EEl8e18+s+Lxfdz2Xczse/ms39drfx1ufxDq/iXpdIPK5W/rlW/Xyq+b+bezCbfzaX3G6mDmcxOJfosH3iS8d2LeW7HodUgMIeYCQXTK6AGzTK7kOaSc0Sj7QYeRTTWMXXlqHiiT8ueUDNHXUq+ij7ikDMFYx3y6T5IL3IrmBragIlPCbv1Rt64QzwdMIoRNTvpVOY96hKqrwXM86RjlnAtxLyLCW8riX6QtGbSu5TBWtnAYiawmPM30/5GEp1LoA0CymGWKCBD5FQ7rU03eEwzcFg78KV24Avd0DHT6Ak75Swwed4xdcE89pVu6Khu5JRl4ryb3glze/3ifr+wDxP0YYL+HzlbKROr5ch6ObJeiWxUiI1adLMevVqPrtdi1xvxjZnEtZnk5kxycya5MZNercVWq4nFfGgmgVQIVwo2VUlPwWeLgbpyGIy49VmfzSmdQjT8oFVh4Y5H7Rpu74Xxc4eGT35E7zje8cnPT/38H/uP/6nv2EcTF48x+871ffbrwaN/Gj/2J8P0oGO6F2UNxMTjGS0zp2OXtbS6mV/Sc+YdkpZLvgBI5uyy9SCw5tUvg9o12LTiVi+7VMt26apDvmQWrgGSNYfkmlu7ASqve/XrkGHTo7nq1V5HdNch7VWn8g6qv4ub7+K2+yHgvt/6CLNtBW1buO1Z1LNNOF+Q4AvC9SLiehmDnkfdrxLo66z/dS5wUIrsFUIHZfLdTHw/H3pXT76rJ/dL5LeNzLta4n09+aaa+LaR+a6R/ctC7oel8l+Wyn9eqvx1ufx/r9b+3Cr9daX6fTP3fbPwvzdm/rJafT+ffT+fe7+Q/Xap+Hom+bqW2G+kXhQiT3PBb0j3zSDQhA0NP5CwyHTjXZCYbuNPTF4+xu45S+/8ysAa1TNHpBN9GtYYpBeZeRTh0CXVdL/XIASkdDN33CaeCgFKm4Dq0/MhFdOrpOtZg3GbIAvKZ8P2CqKv45b5iHM+DjWTyFIKWcpgiyl0KYUuZbDlTGCpEFrO4B+iuHNJtBGDi5g95pCjyikHs8swcso4dNQwclI3fNwwetw0eso6ed41dclGvWgYPa4Z+lI7eNI09pWD1gZzuxFeD8LrQfm9mOBvftpmFlvMB1v5wHIBXy4GV4uhtUroQ2xps0puVmPrtdh6LbZaIdeqseUSOZ/210hPKexKQLoEpEtjtozPFnWr4x6DR8GyC6cQvdBvlprYozbBFLP7FH/wSv+Xvx068bFw6ErnJz+98sf/PPnzfzr+s38eOvqHi7/8yZXf/HTo8K/t9BHDeId77EqIPRgTjJT0nIqBnVVMVQzMebu4Barm7JJ5l2IDsy6D2mVQvQrpNxDDslO54dEu26UbgHzToVgHJBug+mvEsOFRXYMNm5B62Sa86pbfgrVfo7rbPtNtSHsH1TwMWu6i+kdB4BuvditgfRoCnoVc20Hb0yDwIgLuRr27cfhVEn2RgPey/te54EEh/K6W2C9FXufCr4vB9/Xkm3L8bSn6phLbL5HfziTf1hLv6snvZ7PvZ7LfLeR/aBX/slr962rtz4vFvy5X/rJc+b6Z/8ty5S/Llf9nfeb7pdK3C/kfVip/XioeNFJ79firMrlbjT1JYU/S8D3CfTuJtDBzDdTnXFr91ADj0hesK6f0zGELb1Iw1GYTTbN7z4vG27kDF2WULotw0qnkKif7RGPtuEsP6/heI88hpZk447COj5nEfrMk4VLHTKysQ5hzS6uobjbkmI+CSymklUJaSbiVhFcy/uUMvpTDW9lAKxtYSKHNtH8+gdZJqBAAYi4VppoC6D26wS91g8d1Q8d0g18aB08YR05aR07bx8/Yx8+aR05pBo6o+g+bR086pi566Z0Qqx1ldyKsdoT7t3xANQrNJKC5FLKQQhcyaDOLNbPoYhZtZtFW1t8q4suF0EIhuJgPzmb99ZinRrgrJFQKudNefdpnibrVMZcqDpkRo9BvkgXNUreCzek6o5keAER0bt95K48yefnL8TOfnfjZ35/5zU+6Dv32wh9++uV//PPpX/3r6Bd/aP/dv9POf66jdDgp7RDlcl5Nr2g5JQ2tZuRX9OyqnrEASJbcqpZXtQLpl93qNUi3DGrXvLoNj3rDq7/q0665ZOtuxYZbdR3SrbmUN2D916huw6267tVd96huQpprTtnXbtVd2PgNaroL6x/i1odB+zYJbUfAbdz1JOh4FvU+DQHPCfBlHNtJIq9i8F7C+yqFHRSCbwvE+0r8XS3xvhJ9XSDfVGLvyrF35djbYuxNJfamSL6fzbyrJb6tJt6Wot/NZr5vZN/PpL+fy/65mfvzYuH7Zv6HVul/r8/+0Cr9ean+w1L5/Vzmh6Xyt83C+/ncu9n02/nMm0by9UzscdT5JA1tZ7H7cXgj5Jjx6JI2hU/Giju07O5zRva4njliYFMYHacZnSfF1G7hWAeo5guGL1rEk5KJbkTLkVHaNZM9uEmC63luBd0jmvJp2D68cquOAAAgAElEQVQFNWJkJM2cDMAruCUVRDMTMM5FnYsJ+MOk2UoiSynfUgZbymAr2WArG1jK+OdT2HwSm40jxYAt7lT51HQ7vV0/dNTQf9gwcFg3dMQ0dMI8ccY2ec4xdRGYuminntOPnDBRztinL4O8LlTY55cM+IX9fkE/Iuj9m28bVCVQQwYz53CgFAKqpLtOumajnpmop5GAZpPwXAqZS/kaMWgm5qmFnRUCLIUdxRBAgmrCqSQcijhswq1yxCBG9EKPmiuj9Cgn+6z8Ca+SA4im2J2naVeO0y8dnzj3+YXf/PuJn/3jyV/9S/eh3/Z/8ceO3/wr7cpxxvmPPdwRz1RPVDBS1rCzEmpVy6hopks6+oyJv+CUtNyqZVC95tGuw8YFu2QdNq559OuQbgWQbUKaryHVNVBxDVTegNTXQc2GQ3UTNtxEzDdR4x2/9Y7PdBs13YINd2H9fdRwP+R8iNu3ws5twv2MAJ8S0DYJPY24nxHQU8L1IgK+TMCv0r69OPI6jb3O+PfSwbeV+NsS8X4m9a4ce5OPvCtHD8rRd6X4myL5Jk+8qaXeVMg3xch+PnJQib+vp76fy72rp97Xk+/rye8X8t/NZt43Et8t5L+fy/11pfrtQv5NI/1uLv3tQn6/Fj9opF6UIq8qoZ1i6H7QspWCHqeQW6RnJWCrw6acS+NX8YT9FyhfHWJ3nuD3nxs7/Sl/4LKGOeZSchXUXmrbERGl0yKkgVqBWTJNurS4VRZzKYImoV/NQJXUsJqWsnAyNm4OEGZd4jKsaQTNCzHPYsLbSsJLKXQx4V1KIR9yHku54GLO38rirXRgIeGbiXoruCPhUmIampPVbR4/Yxk7Y5k4Y546b6VddDLa3ZxeiN/v4fW6Ob0As8vB7oTEw5iSGtQzSCMzZJgO6afC2skfOfPoObCBh5h5AauYcCoJt4L0KOOQKgZpErA+jZizfmvKZ0kiphRsSMGGJGxIePUJry5sF8dADW6RRr3msEOTgM120aRiotMtpft0Ah2118AaZXSeFAx3dn32y7Y//ecnP/kfh/7l/zr183/+/T/+n8OnD5382T/0ffJL2pmP9INnw4rpAHswIaIU5NSagVlUTJTU03OAeNYmXHIrW5BuxaNd8Wg2PJpVRL+BGNa9ukUDZ9UhX7Ur1l3Kqx71TdR406u/DRvv+sx3EOMtt/IOor8N6+5ixrsB6z3MdM9nue+3Poq4HwaBrTDwJAQ8jbifx6Bt3LodsD8L2l/GvC+jnt0EsptAXsXQgxT2OoMf5CL7OeJtkXxTIffzkYMC8aYSPSiRb4rkm3L8XT21XyTe1hL7OeJdLfVtPf2+nvzzXPa7Ru5dNfmumnxXS/zQKr6txb6fy71vJN430t8u5N/P5/Yq8YN67M1M4t1cdn8u83omuVeLvSiGnhawlzXiURK+EXYtBawJowiWTMn6LsiHLitHO1jdp5STfTr6oGS0XTbZp2WNSSk9kvFO3CqzC6huJRsz8ONutVNCDZrFHjEVk4yGlVMVVJdziopuecmrrvn0zaC9SbgXk8hSEmkl0eWEt5VBlnOB5XxwpRBezoWaaf9i2j+f9M3FkUoQSIHqoIEDiUdd7B6Q3QVyeh3cfrdgwCsZ86uouHoS105jyklIMoYoJoJ6dsQmjDsVSVCZAJUJtywJyn7kzCQes0oodhnVqZyGtEyvjubVs2EDBzFyETPHZ+b7LALMIkL0PNTE99uFXiMXNwswAztoF2MmYRTUp3w2K2dUP90nGm6zCyheFccunLbyqXra4Njx33R9+vOBU5+c+uU/ffWrf/7tP/yPz/71H87//j/a//SL7kO/oZ76WHDlC0RICfKGcVZfUjhU0kzPGJhl9WRNy2iYeQuAcAXSL3nUa17dKqhZ8+o2UeM6qNqEtVc92k1Qfd1ruO6W3fBqb0Kam5DmNmz4BrXehk23PLpbXu03Ads3uO1h0PkoYLvntz7C7U8jzoe45UnE8YR0bUe8W0Hn06j3SRjcClifkc4dEtpNIDtx6FUS3U/69+LY6yS6lwkc5EL72eCbIrlfju2XQm+K5F6ReJ0NHpRjB8XI21ribS25n4+8zoXflcm3xdAPjey39fS7cuwgT+7nQm+K5HfzhXf11JtqbL8WP6gn92uJg0bqYCb1djbzZi55MJt9USKeliLPy5HtvO9RCroZtm2EHPOwMa7jGKcHLfRhQedZwm2xCqbZvZc0jFEdh6qiDcN6sYo24FIwvVq+mTlkYgxUg66kQ4nruJiOh0oopFmQMvPzoKICKWs+3YzfOBdxrueDiwnvUhJeSiFLKWQ541/O+pfzoeVCeKUQXsoFl3LBZtrXTCLlkCsDGyI2oV81DUtHveIxWE7xq6b86qmQgRW1CqOAOOqQROySsIkbMgtJpzIFGwsBWx635XFbAQeyfuuPnEkn22XT7SpGj4HTb+YNA+IxQDLikIw75BNOKdWlokFqhkfDcCimAPkkqKY7xGN26QSoppOgKmSR+c0iUMVU03pt/HHpeKffINJN9ctHLlDPfsTvOc/puzBx8UjP57+mfPXpsZ/9r+O/+KcrH//iwq/+6fB//P3hn/ydqO+iousEOt3rp3cnxeMlDaOknq5r6WUtvaKj1/SMpkO5huiX3Joll3LNo12HdBte4yZs2gDVG27VDVC56VBccym+9upvweZ7mOUuYrmDmu7j9tuw4SakuemS3wLEDwK2hwHzo7B9C7c/QLSPfPqtoHUr7NyKuLYjnicR13bYsR20v4x5duLwbgrdTaKvkvCrJPYqie1n/a+L4YNy9CBPvimSr3Ph1/nwm0piPxvZjWJv8uTrXOhNkdwvRd/VYm8ribdF4l0ttV8iv60m3pVj39bTe9nQq0zwoBR5U8/sl6P7+dCrQmS3ENovR1/XE6/r8b1KbL+e3KvG9+rxnTLxJINspbz3E+BNwrmG25J6rk88heuEKdBoY46YmUNO8TSiFUQhS8RlhPVS1CgnIVvIrsRMkno80IiiEbssC5sjdlkriwc19IxLVvWZyrC6EbIshICFiH2RdCzFvaspdDWFrubQ1Sy2kgus5kKrxchKIbScD7Wy+GIGm0/6ZiKegs+ccCmDBlZATw9oaUEDizBxCRs/6hClPMosos/AuoRbSQBSwqlIQro8DhRJTykK1WJwNQpV4/DfOJu4IKdeFI+fk01cklHPKafb1NNXlNNtKlq7lt6lprerGN0aRoeBO6Lm9MvpHUbOICCfBGRUUMOySyZxqwQQU1GtADWIjJxh/WSvktpFuXAYENMlY53Dp34/fOwP3Z/89Ni//13bxz87/9t/v/Cbf/vqtz/pOfRb4fAViE8JSqb9jN4QoycrHq1qp2oqSkVHr+gYNS1jzshsOcSrsG7Nq1mHlCugch3WX4N1qw75mlt+DVTeQLTXXIqbkOYuYrgNqu+glruo6Z7fehWQ3UGMt7yGTSv3plN0P2C7jxkfYtZHmGkr6HiC254EgK2gfZsEt4L2R37LYxx4EgafEe6XCXiHhHbi6G7Uu5uAd1Po6wz+OhfcTSCv0r5XSexVJvC6RO5l8Z2Ebz9H7Bejb6qJgzLxJh9+W0seVJIHBfJNkTzIkwd58k0xspdC90vEfj60nyf385FXhchOCtvJBvcrxMFM5nUt/qpM7pbIF4XwTpl4kcd3q7Gnef+zfOBxyns36r6ZRFdiyGIUyaBWWMVSUbqEQ+dVk70G5rB0rMMhnkS1/ITHHAHUUY8lCOj8NkU24CyFwEYabyT9JKDCTZIsammm/fWArewz1Hz6Bm5ZioHLSWgliaxkfBs5fCPnW83ja4XgSiG8ViJX8/hqHl/O4AspbCbqqQRsKUgTtQkiZi5p4xF2UcwuTNhFCbc0A+vyPnPWZ00jRtKtiIGaNGIuBO1lAqrEvbUkWk/6Kwn/j5wpJi8qJy7optq0021aWpuB1m6id2rpHQZGh3aqTTPdppm+opi6rKX1wFqWzyzUMPpVtB4Dc9AlpTnE0x4F26vlBSxy3VSvitLtUXEMtEFO18mpy58JBi6Mnf508Ngfug/9ZvjEx5/92999+tN/+vn//D+6vvzT2MlPmec+l3Ue8053+WjtBLe/JB8vSseqGnpWPDZnFbYA8ZJLvuSUr0CqFY9mw6NcgzQbsHYT0iwDkhuo4Wuv5gZiuAVpb3r1t0HdDbvsPmL4xme+5dHcgfU3vdq7mPUOYriNGO4FzA8jwAPMeM9n2goD24R7J4U9JcHtqPuRz7IdcT2JAFthxzbhfkF6duLwywi4GwV3SGg36t1NYq9zob0svpsO7OXCOylsJ4Xt5yP7+eB+Ofqunjqop94UQgdlYj8XOigQe5ngXtr3thTdzwb385FXqeCrbGg/H9rLYHt5Yr8a3yuRL2K+lxn8dYF8XU+8KhLPc4GXhfBOPvi8EHpZijwvBLcSrkdp770oeJNwzsP6slvrZA57hJOgZJrXfc6r5OhZozoWRTU9pGcM41Y5qhWQdqVXycz6bOUIXIv56nFfxmvyGQWoikZaBClInXHJGgFLI2BaJJwrMfdqwruW9m1k/esZbD0XWMv514uhjVJko0isFIKrebyV9S9lsEYMqgaBLKxJOCSkTRC186M2QdQhijpEcZcsDetyqCmPWTKoMQaqPnBWxB0VEqol0Q+c1ZN/40w7fkZH+cpIPWuiXrBOXrQxrlhpbTZGm53ZYWO025ntVmaHhdFhonfq6B02Tq+D329l9brEo4CE6jcKSEAJcEcMzGFIxhQMXpKPXub1nBEOXZaMdkxdOtZz9Hf07rNDJz4+8tO/7zn22Rf/+Y9Dpw6x+i7RL33Baz+q6j0NUdvR6Y44r6+knKprptKi0ZqB2bTxWzbhOqiat4tXPLplUL0BqVc9qkUTbx2Qr7uU1zzKm5jpBqy/jRhvo8a7PvMdUHcXNd1FDbdh3R2f4Taqu+e33vNb78Dab2D946DtIW55FLQ+wm23AcUT3PEyjT0lwadRz1YUfBLzbIWsT+OerbDzZRx9SbqfR5wvg64XuPNlDNlJ+V7GPM9JcDeFPovCr1L+3ajnVQrbK4Rf58Jv8qH9bGQv5d9LYdu443nIsRMFX6cD+/nIfo7Yz0eeR+FXefJlwrebC73M4DvZwF4lupv2P8sGd3Lh3RLxshB+ng48zWAv8qFnJeJ5hdjOYk8yyL24524MvBqFZhBTQMZQDV60Mkf11D4rZ8wppcsnesRDbV4V16NggQp2AjLmcQ/pMYYAdRK2+owSv46bQ8xhmzRpF5W8ijwobwSMNZ++SbiW0t75mOtqFtvMYesZdD3rX8v514vBjVJkrRRezQdXCsGlHN7K4osxbz3szCOGmFNM2AUxuzAGCEmHJA6IEm55Btbkfeai35pBTTFQEwM1KcRYDrlqMW8j6ZtNYfWkfyYV+JEz8/gZ69hpG/U0MHneSjkNTF5wTZ23T50G6Gftk6cctIsO+iUHo81Bv2KZvmCmXTJMXwSFw6SNj2pYmIatmeoChJOGqV4Nrc/IGpINt8koXbTOkxOXj/GHLvYd/lX/4d9TLp48+8t/GTnxyef/9r9Y3eeGj/2RduYjWdcxYKIdHLlE0LtT4pGCeCwnGSspJufM7KaNv+iQNO3iNY921WtYcatX3ep1ULXmVt2AzTdgw3WP7rpbedOjvuU13IZ1X7tVd1HTbVh7L2C/DevuoKYHuOMbxHjfZ7qHGh8ELI+D1se47TFu2woDTyLgVti5TUJPo+CLrH87iTyJebfCjq2QY5twPou5n0fczwnP85DreRB4SrpfRKEXEfB5xPUiCr1IoM/jyG4C2cuGdrLBF1HPfj60lwnupYO7Sf+rTOBl1PsUdzwPOV/G0VdJbCfh28mE9rKR3UxwN42/SPtfFSIvs6EXGfxZyr+dCewVyRf50LNc4GkK3s5iT1LodhZ7kvU9iEP34uCdGHQtCi6GgKiW5xVOevjUuFPrkTJRrYjff8mj4uI2TQq1JxBrFDSTbgMkoydgI6rl1cJQGgMgndApZwZN4gxsLCHGhbBjkbC3os75sG0z41vNoZt5bL3g28j6Nwr4ZjlytUJslojNMrFRJFYKoVbW30wiM2FnwadPuOQxu5C08WKAKOoQJRySJKjIeNV5zJTHLDnUFAPVMVCT8VmKYVc9jjZS2FwmOJMKNDJ/0zNw+jJIPeuhXYZobQjtEsJoRxiXUdYVhH3ZM30GYbXBjEswsw3mdHmYFyBWB2lkulidmIqOapmETWYTjgv6v7ILKPKJbv7QBdFwG3/ospY+2PnRT7oO/YJ64bCGRTn/x59SLp1m95ybuPDl4NE/0M4fYV8+Yh1rwxi9Ye5AnDuQk1NrGlpKMjprYMwZmfMmzoKNv+JWr4KaFad8za1cdSo2nLJVu/hrSH/Do73h1lx3q264tLc8uq+d6tuI8TZsuIubb7rldxDDTZfiG8T0wG9/GHDc89keoMaHPtMjn/Whz/QIM28FHVsh21bItk04HwVtj4K2xzjwOOTYClof48B22PEEtz0Pu5+TnqcE9DwKPYt6toP251FkNxt8FkNfJnwvM/hu2v8y6X+dC7/KhnYS/r1M8HUGf52NvEoFdhL+3ST2KhPcTQZ2YsheNvQy6dtNBl4moFcFYicb3IpCO3n8GQE+i8HPU8jzlO95Bn2agrfinu0cvpVGHyWhhzHobtT9TdyzgduamClnFqASqnGyWzfRDXAoDu5EzKlpkAjpNsTcxhhkhbWiYggk3QbMwCedaht3zKtkJhHzTAIh7OKETVjyqFaT3rmgZSXuWk9Bmxl4M+vbyPo38thaPrBRwDdK4asV8mqFWC+G1ouh1UJwNY8vpNAZwp1HdUlQQQKiqEMUdUjiDmHCLoq7ZBlYU8LMRb85hxpSkCYBanI+80zE00j6ZrOB2UzwQ/3IGcy4DE2exRiXMOYVlH7Rz2oPMC/52ZcCnMs++vkgtwPntuOcTj+/C5cM+YR9uLif1LMwDQ3TMJzCUT2ty8IdFQ63iYYvqSZ7ZZQOypmPJts+Hzr1h/4vfiefHr782a8Z/VcobSfO/vpfO/7479zeMyNf/kHWd8E53R1gDoZY3Wl+f1E6mhIM1XT0OR1jzsxZdkhaNuGyQ7IKalbc6lW7aB1UbILqdZd6w626BmlvI8YboPKWR33XZ/4GMd3Dgbu44w5svIca7/rM93y2e6j5AW58EvNuRTwP/bYHqPG+z/bQZ9oKOh6HbI9D9gd+w+Og7UHAdt9nuYcaH4UcjwL2xzjwJOTcCgPPSfeTkHM7aH9Kup5GXFth5/MY9DTi3g67XmbwnRT2IoW9zoV20/irTHAvi79K+XeT2KsYvJcN7ab9OynsdYHcy4ZexdBXcWQn4duKIq/y4d00/jwGPUui2wn4QdjxhPA8T/mfxLxPM9iTFLqd9j3NBbaz2JMcdp8A7sSgu1H37ahnFbc2fZaMVUaapE4exTDZa5wehMR0n06Y8zlyfmfYrqkQKOnSxjwmwqFLQBbMJEa0fJeQEnXrYk55DrOUEW0zaFkkgNU4tJ6CNlLIRha7msc3ctjVgn+zGLxWDl+tEBvlyGY5slYIfqhmEqlHXAXUGHfJInZR1CEhAQlpl5IOUdwtz8Dagt+c91sLmCkFahNeTQ6zVEnPfMrfzIXncvh8Fv9vzvycbh+jDee0B9jtAVZbiNsRYl/B2VdC3CshRhsh6AwLOkhRb1DUHeR2RNXUkHo6auETBhampjl4ww7xmIbWJ+g7p2cOioYu0tqOyIYv9n3xm+HjH4lHrpz7+Ncy+rhotLf/2MdDpw8PHv/dpd//dPiL38uHLrqmu8LC4ZhgKC8brygoaeHwvIk9b2AvmHkth6Rll7ScsjWPbgmQrgLiDVB11au96tWu2UTX3YobkPprr+a6S3nLq7+DGO8hpnuY6aZLed9nuQsb73gN3yDmu4juvs/8ELc/DjofBhz3vMYHoOYR7t76f4l6z+ZG8i3N78sotIpYxa60Wu1odu7cMbdvm6rqcrTwhg4ECG/TJ2wCaZAJl0h4b+k9WVW08ABNFVlVbW5rVh9FL9g9G3HeZES+/MV5/ufJk88/RTymiIe4/zFFPQjBu5j3MR26i3k/Jf0PCe9jwvuY8j8KgYdk4CFJfOIDn1PE50zwS4Z5FMi7hO+nQvinPPNLKfqYYn4pxX4uxn7OsV9TxC+FyK9Z5m/l2P9opH+rJv6tLvx/zdT/W47+lo/8rRT7H+v5f6unfi1Gf63EfmskHtOBL2X2cy70tRT9qZH6XIx+LoXvs+SXcuQhF3ooR+4KzMcK97HCDXNkJ0ueCYHDuD/nNsccmphLl/U7rTPPmlF/2LZUDeNHNWG/lEgREOnQNYUwZV9JEUDUYw1YF2n7ErLwtsoge+ngXtJzmPIdZ4njfPC0EH5fDp+UmQ/1yEU9elFPXLSEp052uZ7+0OA/NPj3df6oxO1kyGbMU6IcOcKUI6z54B8VstVZZCPh20j61nl/lQGrLNyKe3dy4cMKf9JMHTeE44ZwUE/9kbOnn+a1r9KGqdTaq7TuZcb4Nqt/k1l7mTVNZXQ/5kxTWdPrrPF1HpDVvasZpzSPLKddshS4mHLr/Tpx0KyyyX40iX4wi34wS16I//E/iP70H1XP/6x++U+y539xrog1b78xyV5K/+W/zv7Df5T80/+19OM/r774MyJ7mTSI8/r5unOx6VBsAIs78MqhR78LLp14re8I2xlpP8I1H4LWM7/5jHCch4BzwnZFOS8JR4909RmoGwIGHDwKw+MIPmbhmxh+lw5O4viEw+54YsLhkzB8lwzeJ4P3Cf+nWPBTMvQgkB8TxMeI+zER/CyEv2SY+wRxF8HuoviYRW4j6MeE9yFJPKZDnwvMx6TvY9L3yPvuI/BjOvCQDH5O+j8LoZ9y7Jcs9VOO/ZqLfs2zPxUiXwvs1zzzNc9+ThG/lrjfqonfSpF/q6d/LSb+Voz+Vkr8WuT+Von+UmR/Kcd/Ksd/LXFfc6GHZOBLhftcYH+tJb/U4/eZwEOZ/VRkH4v0QyXyqRIbpwJ3pcggRwxK9PuEZz+KVQlXAtBn/S7CtEBbljIBKORY4d3WUtibCSK1WKDC+koRIkmAhWgAXpUk/QDhXKHtSymPqZ3AN+P4VsK9zXt2Be9+OrSfJQ9y1GGBPCmxh0Xmaav2pBQ+LkeOS9xhkT3Mh3cyZDvhq3FIPuTIEpZc0JojLPmgNRe0lihHPQK3E9513t9OeOocVA0DrbhnM00dlmMndeGwnjyuJQ8af8wBKfOcsDaVNcwkDa9T2pdZ4+u84XXWNJUzTWXWXmUtb/PmtznTm6J9rmCdyzjmUqCiAMpTyEoEWODdax6tBF54C6heaV7+ae6//28z//ifZX/9b8vT32pnn0FatV78EtYoxP/835Z+/CflN3+v+O7vl5/9CVa8CSie50zKoknUsivrFvEWtLiPaw7c2n1Ec4TrD93aU5/5PWE58RlPvYYzt/HMaz4PWM+9hkvCdk0AAwbrBhzdkHPAoOMI3iddN1HfKIwNw9Bd3D+moQkD3XLofdz3UQjdxn13nOc+7nsQ/A8J72MU/5oMfs6EH9LMQ5q6j3tuIthNDL9L4Hdx9yeB+CiEHlLkR97/Kel7SNM3Eexj0veQDD6m6a959lEgv+S4z2n6a4r5nKIe0qEHgfiaYX4pRX+pxv9WT/7WTP9cYf9WSfxW5n+rCz+X4r+V4z9lma959qc8/VOB+5pnfilxXwvsz9X4l2ricyHykGc/lyMP+dDHHHmXJR/y3E2evsmRt3n6rhTuZ4PdbPCDQBylqBSy1mY9BQKqc54CCW1loxm/q0gh+SCYDUH1iC/PYBy4VmQ9FGJK0KjfoclRSMiiFvy2GKLdSBFFylENA1UWrEXQVtzT5r0bvG8j6dtMBtrJwKYQ2Ez6NnnfOu9p8/52zF3h4BLlyBPWlM+cJSxZwpoLmnOELR9ylGigxsF1Fq2zSIl0FilnNYKtp4N7xehBJXZQie2XYwfl2B95QQ5pxjSds82nzVM505uc5W3W+DZneZu3zOQMr/PWqZzlbdY6lbXOZEyvM1ZRziXjzbNZ31oMWWas6rBLaxc917z8s/yb/2PhxZ/UL/9pZer7NdFzGrLAGoVraW5t/hW4qv7x//xf1mafG6a/M039FVG+ZZani3Z1xSqrmsRNm3zLrtoB1fvI0oF77dCjP/XqjnHNCb763md+7zN+wNY++E3nfsslYbvwWa791uuA4zpk75BAJ2Drkc4xiw0p1xW+1gvYxiw2DsM3Efcth05o6DbqntBg32saheFbDr0JAzdR9CFJfC4wj3nmIcd+FEI3Mc8NC484+C7mvo3jdwx0S4J3NHwf931MEiMK+Zjwf+aJMQU+COSjQHyMuR8E8iMf+JxmHjPkY5r+qRz/mo/+mmV+LUR+qyZ+LjE/F5ifc9SvBfanPPdLIfJLKfZTnvmSoz9nmc8F9j7ufkj7v1a4n6rc1xr/KUt/LnEfi/RdJjjOEPdZ6i5PTvLUMBW4LbPjYriXJS+z9F7c16CwQhDM+p3ZAFQNu5s8XWK9hSAsuK1bxfhmOhyB9M0kSTo1joVZPgAkCDjmtbKwjrSqaGApimhYcCUMa2LoagTT8R5t0mvkfaao18D7jEm/MeUzC15D2mtOeQ1pvyXp0Sc9xji2Fse0UUTD4zrevSZ4DYLXkPIZs4QlH3IUSGeBfOp29koYrsc8rRS5laW3c+xmjtnMMb9zVgAVWYckD8iLgLhgnc0754uOuYJjruAUF6xTBcd8wTZXsE0XHPM5y2wJUGTs4oR1Putbi7pUecKJaeYdyrfLU9/o5r61L8yL//Jf5/7xP/ksGmBhFtNIUK0C1shEf/kvDrVYN/PMuTC/+uO/xBwadnW2YFVWLZKKWbzhUK9bpVtO5bpdtg0tHrpXT/3GQ9zwLmA+gFTHXsOHgOW9z2Eu3BYAACAASURBVHhJOC58tmvCfkU6OrSrS0NDzjsII0MO6hK2IeUaxX29oGPIIGMWu435xzQy4dAxA41YaBhG+hRwy6F3Me/Hp4NXlv6Uoz8mA3cJ323MexP330Txmwh2y7lvGHhCgLdh9GPMfZ9w3yU8EwYdE447Fr2Nez/ywc+p0KdU8EGgvuYjD2nyIUd9SoYek8EvMe8XnvilFP+tmvy5GPmaIr4KoS9J8td8/Lcq/yUXfsxQHxP+r3nmLuF5yFEPOeZrKfK5GH0sRD5mqJsEep8JTDLEfYG6zZO3efq2HLmtRm8K1KBAnQv+bQ7ZEygBNp03M1WOuN4qbybJpNe1kWbTPmccMVZjod2iEHZpUwEXpBE7Fmd9ZrXPupAkQcqxFHIueg0St1GCG8Ruk9RrUxB2BelaJBzqgFNNOFRBh9pvUwat8oBNHrIpQjZF0CoPWuU+izxokwatiqBNHrKqKMdC0K5mHIuMa5EBFhlohYOWWWghii7z7rVUwJ5nkBLrLkU85ainFHH/zlkZkmed4jwgz7lkZUBSQmRF51zRKXqqEiAugZISKCshspJLWgAVGYcsCy/GQZXgtYQsSofqtUP5FliR+KwrU//Pf1B++3d21axjYS5kWbAr3ppl00uvvoGWpbrp5z7TArKqxBZF9Jq8AGraiLZiFFXNkpZF0bbIt10Lbati32vYhZZOfZZ3AeuRR3+M6k58xndew5nH9MFtvnBbzt3GC7+5E7L1WaRLgb2gvUc5z/3mq6C9R7hGYXjEYSMOuRWCY9Y9JKFRGB1HkDEDTjh8kgiMY+iYRUYMdBPBBgw0iuBjDruNem6F4JjDbiL4fTI4CuNjBroLIw8Cfcf7JyxywyIjEhgz0G3Me8u57+KBOxb9lAh8TAYmHP5RCH0UiMcU85Dw/JQJfUkGfypFfi1Ff8nQvxbiX7LUFyH8twz7Uy7ykAp+zlK3MWwSRT8Kwc9Z6j4dfCwyD8XoTSp4mwjcpAI3CXyS8kwyxF2Bui1yt6XwTS40zAS7OfqYJw7TdDngSnlshRC8X0wdluIf1kvNqL+V5CKQfjsfj7tt6RCUp9EUieVZAtFK/JaFpkDVEoEobqZQg0nxwqJ6ZV987Vh5C2nmwNU5SDsPrc1B2mlYNwdrZyHtPKIVIbo5SDuH6cSYdg5dnUV1c4hOhBtEmF6EGyW4QewxiT1mmccs81rkbqPEb5L4rQriaRsDWWVRI4vrWdzEYfo/8hwd4pxttghIioCiDEkLoKzgmCs6Zou2uZxttugSF13igktUAGUFp6gIK4vIYhZdqlLOsF1JOxeDlkX1i7/DDar5//6/rrz+l6XX/+IzL/j0KsP8D27jklHyVvH8X3TT32P6RfWLf4WWxLa5ZxHzomCUtjFdzSqtWSTrNsW6Rb6DaI68hk2r7JiwnnjNB9DqMWY4xnUnuO69W38Eaq68tg+Y/gOiO/dorwnTZcDSIYGroK1LOnq0qxsCrv3WIQONWWTIwJOoZ8xik4j3Nu4d0q4R555w6IhFxhwyZOCbGD6igRGNjDhkzKJ3nHvMeUZhdBLzjCPuSdR9E8Fvor7bKH4T80w4dEwDN2HsNgzfxfwPAnkb89+x6C2L3UY9tzH3XcL3UaBueeImin8SAp9435eE95di7GuG+rXI/VKK/1blv2aoLxnmkfd/KYTvk4HbGHbHe+8T3o9J76cs+ZhlHtLkfTp4kwzcpomHMjdOB27TxF2Jvq1GbkrhfiZ4mSbOs+Q+T1VoVECNxRC0nWI2M+xuIXFSz35YrxQYNwfqOcgQtC5wuJl0aXMMRiEWn0VNOpY8erFD8cIqfeY1yyzS70zSbyzSZ1bZ9xbFc7PyhUX2g1n5wqx4bpK/sChfWFU/mhXPrapXFtWPFuULq/KVY/GtffG1c+mta/mtc3nKufzWtfzWtTIDaGZh7SyimXtCFtHNwToRbpShRgVqVWEWlc/+x/5ZwTldcM2WQHEBlBUgSREQF1xzedts3jqds03n7TNF+3zeOZ9xiDJ2cT2gK2Ar1TBQJMy0Q80BK36TwqZ6u/z6H+T/+r+v/PiPwMIMrpVBi9Ne46LXuKSbe+HWq1nESjq1FvHr1Td/pS3LaYcma5LVHOqSWVy3SNs2acsk2YKXtsHFfWzllDDtOBe27Kp9YOkQ0RwBi4euhSOn+sSx+A7TncIrF37jGbJyHXQOOawbhq/85iuvYUBDYxoeMcgkDE8i7lEYHrHeMY2MI2ifQTpB+yDoGNHwmIPHHDyJIAMaHEWxMYeNWOSWw4YkNGSwMeeZMOiQBm+j+G3CPwnDkzB8yyETGryLYEMSuol67iL4bcx/y2G3CeIm4r6JeW6inhEFD8LYpxR5z3sfBf9HBv7EIF9SoU+870uK+MQHHoXgp5jvUQh+yVIPqcBdzHObwMcsfC8EHsuR+yx1nw4+FOhR3HsTw29y1CRDjNOBm2xwkPb3M8FxLjjMkZ1S+CgZWA/Dw51qmcI3ksxxLVVgvEfVdO+gvZ1lG3GiLdAJxExYlqKYmbAtJf0uEtC6lC8g1TP/2hy69AZceAGpn8PqH5CFZ7DyGaj4waX4waV8BqpfgMof7fLvHcpnDuVzu/yZVfatVfa9Vfa9Vf6DXfHMKv/BpvzBKn9ulX1rlf9gkX5nU7wwK55ZlC9Mih8tihdG5Quz6keb+pVl4aV18bV9edq2NGVf+uP/gJxtNm8XFQFpCVYUIXkJVuRd4pxjLmufzjvni05RwSXOA/IKulDzrxbx5XLQzNtkKWQp5TNFoVX3moSwLVhkL3Rv/qyb+c61NIeqZwH1tNu44FTNGiQ/+o0LfqvWIn2jm/khChuB+e+yLm3eqmxCmrpNVjPNt23Slnl+wyHdRVZ2oYVdQHnkNewDCwfg4hGyeuhaOvaYDmHNKbD43qt/j66+QzQXuO7aZ+5TUI/BOn7HgHR2ArZeCBgyyE0Eu+P9t+nQTdQ3iuDjCDqOooMw2POZJixyE3F3A+Y+Ye+HkXHUPWDRIQVck0Cfxgc0NvQ5+4SjR0JDCrjh0DGL3cTwj4nAJAwPSHBIgf0gMAw4BkFgEnXfJAODqGdAASMamMQCN0n/bSLwyAc/Rr33Ec9tFP+Sox8Ecsxi94LvNu6+49y3UfyORW7j3lEYn0Td97z/TgjcJtBPGfIuFfqYZSZpchRFx2m6l3BP8tQ4Hbgp0JMcMyrSV3HsiEPeZaiTLCeg1pN6eicbKbPuMu3uHbT2ivxeUdhOhbM0Vo0QlZhPICFgccpnWSyEPWFEHzDMhvTzLKYljKKgfj6gm/Xrpj2rUz7Na3z5R3zlDb74I7rw0r3yGlt+ji4+R9XPENUPsPxbWPUMVj+HVM8A9QtY/RxW/QApvgPkPzhl34HK7wDlC4fiR6f8lVX2rU35vVn6nUn6jUn6jVHyF4P0W73on/WSv/7BmXk6b5nJ2+fygKwISAugLO+cf7qOM2N5m7NNZ+1zWft81jpXRFQltyYPqcu+tZxXWwpa4tiac/ENohUtv/4H7dx3dsVbaHHWMP0dqpEuvfwnveSVSz2To324VmZXS/xmDaCaCWgkkTVxziqvA+qGTdW0KxtWSQtQr9tl207lll22ZZPuAEt7wOIeuHCKr+46F44w3T64fAAunvss7xHNiV19Bq5e4Mau19wJ2Loh5zVhuyKsAxbtM/AojA7j2DjqvuND46jvJu7vh2z9kG1AgwMaGITBHu0asOgkinVDrgHp6jPwIIyMOKRHuYYk1A85B2FkEIaGYWQURocsPGaREYeNOXwcdQ9ZdMi6RyzUZ4Ae5RxHvV3SNQiDXcI+jCA3Mc+AhidR903Mc5tw3/P+EQvdROBJBBmFoX7I+ftcQkITDr3j/eOoexz13vPecdxzKwQ+Zqm7dKjLwP2QYyL4Jxn/bZ4eZUPjHDHJU/1M8DyBnwrETjxYJZyHhXgzTjaj/irn30qHN3OxbMBVDEEFCmecmmLYwyLmEGTwmlS2pXkON8e9QD3hy5CuSgxJenW8WxdHV+LQUgRajAALYVBNOZWMU83Y5KRFHDKLSLOE0E8HtG8D2unA2oxfO0UYZwLat8TqK9/yS8/Sc+/CM8/yS3zppXvpFb78Clt6iSy+hJTPYfUPoPI7UPk9qPzBqfirU/HdH7ppnc3Z5gtOUR6QlEFJHpAWXJKsfT5nm81ZprPWubx1NmudKaHqnF1WwJZz8EIZXyn49IWASfCaeK8Z14l1M38xiJ6jOplL/gpbmrXJXzuUb5EVKenURiCDfWE+YNG4dUpocZY1LUbWpAWTrGqTN0yill3ZtMw3bfItQN3Qz7Qt0l1oYQ9aPkSWD2HNHrB0AK0cYyuH8PIRunKK6U6ci2e4/gOqvwxYLjzGD5DmmrBf+SyXAUvHb+kFraMoOopgE947iXluYp4hiw7C4CAM9CjnIAz1GbjPgH0G7tLQVcDapaDrkOOSsHWCjm7INabhXtDZI1wDGh5x2IDFxxF0FEaGHHZFOEasu8fAAw4b0PA46umx6DCMDVloyMH9MDiO46O47ybuHXP4kEGGUXzEYaMwOGCAGxaZcMgNi/RDtpuEf8Rht4JvyOHDMDiJY8OYexDHhhFoLLjvC+FRMtBhXKOUf8Tjo7R3nA6MC/QgH+ynPJ1M8DSGn6SDm5yvSkI7KXonE27E/K1YoH+4Tjt1KY+lSMKCzx6FDSXWW4kTIVgXdGgCwGqew9sZtpkKNQV/NYFXY+5KFC2yUJZx5RkgzwA5GsjRrgzpyAZtmYAlFTAJPoPg0QteQ9KjT3r0PK5LotoYsMCBC5xDxdnkEbuSsyvDVjlrl5NmkV837Vl+5V147lZ/i6u/dSu+xRTfIIpv/uhnlrmcfbYASPOgvAhLS7CijCnygDQPiHMuccEpy9vnco65nGu+CKtL+FIeUuRQdZXQ5/2GNGGN4oYworerp1em/4ppRObZv668+fPyq390KqfcOmU2AK3NPAtjTlgjB1RzmEZGrqkEs7JgUVSs8ppV2rJJ66b5tkPeNos2LJJtl2rbpdgFlw6R5T2Xes+1cIisHiErp/jaCaY7ci6cotpjSPPBY7j2Wzt+x4XfdklYL9za65Dlym/qBowjDu77rQ/pUI9yDlm4Q9t7tKtHuzqk85p09iiwy0EdCrxmoE4IuAo6ujTcIYELv7lHAd2AbRTxDCigT4G9ENAjXdd+yzVp6zPgkHL1POZrv7VHA4Mw0qNdXQrpE66biHfIugdhZBz1DzlsHHVPYt5RBB/HvD3a1Q9DQwYacuCQck1YeBL33iR8owg+ZOFbIdAPY30aGMTwEe8exKB+3HuToSZJ3zDhGwnEOEtPctQ4Q0wKoWGOHOSIq3TwQ8q/F3OXA86NRPAgxyZRywYfiqPmRtRXifoFryOGm5M+K4voMyEoDBsSAYDGjFG/vZaiNirRrXJ0v5HcrkY3y1y7wLQLTCNLNgt0u0C1c2QrG6pniEaGbKaJWsrfSPoaCV8j6SvHPYWouxT1FFg4SwFZ0pkjnTnSUSCdJcqVD1rzhCPlWYuD6qhJzOqmGM2r0NJzUv0DufiMUP7BWcb4Nm2Yylqnci5ZAZbnAXkZkhadopxTnLNLsvb5rH025xAVnaIyoi6jC3lksUmat2NQibKXGXAjGwo6F5zqtzb5C1Q9bZG8cKqm1t7+1a5441JO03aNe1XFAAZUIyVtq4D0pV89m3UuZQ3islFcNcvq+tmqYbpuEW/YZA3jbNsm23LI9iH1rlOx61rcsioOoZV9cOUQXDiCNUd21blb/8FnPvMaz72mc4/+zGs49+gvvGtXIctVyHLtN/X91lEY7oedHdJ+FXR0CduQQ7qUq8c6r0KOLunq0UCHdHaCjnO3sUPCHa9zzGJdCupHsS6N9MP4MOIesPiAhfthaBDBOhTYDyOXhG1AucZRT5+DekF7j3T2GHQQggcMNgzjAxYdsOht3DuOoKOIu0dDAwYYhj09v2lEAcMwNOSQEQ2M41iXcXVp14hDRlF0kPSOEoE+DQ5j2FggehF4GMdvMuQ4HbjJUZM0Mc5Sk1xgkg+M8lQ37elm/GdJ31WRPUwSNQrdToY2E6H3zXyJwQo0WqaQIonQ1hUG0Ka89qTPTjtWKVCXC+OtYmSrFm9kyf114aCVPFpP7rb4nWZiuxHfbsT32sm9dnK3xW834pvV2HYlulmNrZcj69V4uxRtl2OtcrSRD9eyTD1NlwWikiRqKaImEDWBaKaJeipQjXuLLJwjTElQFTfNJnRTnPZNVPMqsvoquvRH7kFi7XXS8DZrnSu4JAVQkYcUeacka53JWed+v//VNp+1z+ZtooJjvgQry9hCybNccC/VKAuP61qpUNxjsMleQQtThum/6Kb/2aH4ce3tv4KKqaBR6dbJU0GcsGo9OqX21V8Q1QyplfJGeVo3XbZIKsa5mmm+YRbVTfMNk6Smn21bZesW6aZLve1Q7Nhlx7hmH1w+sMqO8ZVTfO0Y1Z7gq+/81veE5SJg+eBZe4euXgZM5wFjx2+68hquvIbroK1LOXu0q89CHdrVJ109FuyGHR0WvCAdl0HbOWnvBB2doOuKsF/67Rdu06Xb1A04u0FXh3T2w9iQQYacexTxdGmkQ4EdyjmI4h3KNeSwIYcNObhHgoMo3mPQHo30GfQqBPZoqBOyXxHmPg0MI8g46h5z+Ij1Dmh4SMFDBhmF4SED9UjHIAx2SUePg4YsOuK9Iz4wjrpHEXCYwPsxfJjw3KQCo6SvH8FGvHuc8t/kqFE+dJWAOynvWdJ7FkO2KXu/LhQ9zh0h1GS8Z61iKx6qcf5KxMchhpTXzoF6FlyNoXoGMkRwM+HS7jQTm9XYwXr6YD19sJE62Eg9sbXXTu62hMPN9NFW5mA9vb8ubDf4jWpsq5HYaiQ36/x2U9io8xt1Yb2WbFUStXKkUYq0ylyryLbL0Y1KdLse267E2nmmKfgrYSCDLiXtooR+OqGfimvfxLVvEyt/5FIlLXMpm6gAysrYQglVV9CFIqIoucQ5x1zOJcs5RDmXtARK8oA0D0grqKrkXiqhyiy6WCXNTd7TSHhdS9Mm0Xd2xZulV/+09PxPym//zjj/DF0R4auSoHmBsKwEbauL3/+DSzHtWZkLLb7l9ZKiWVYxiquG6bppvm6abtllDYu0ZppvWsRNy/yGTbELKPbsygN0Zdelbi293HXJ96HFQ0B1jGlO8NUz/9o7j+6DT/cOVJzhuvdu3RVhusAN135rJ2C99hp6tKsTsvYoZydgvQxYBiHbVcjSIZ1dBuhSrh4NXBP2axK4wM3nXns3BFx7zNdeS49BuzTUpcA+BfQo5Npv7VNQJ+QahJEJ7+szyCiCd0iwGwIGNNyjoS7l6lBgL+ruhlwdEuwF7f2Qc8QhfRrt0dA1iVwFbJ2gq0fCPRIc0PCQhfssMuSwPouOwvAg7u7znpuk/1YIjHn3bZoYJfBhHOtyrlEEHgnEMBm4yQYneWaYIy8iwJXgPYshJwnPFgMeZ9hNntgWyAIB5UPoST2do+AobIjhlghqjCHGCKrPBlwUtMZiplaR3WsJh5vpg43UbovfXxf+vYftr//O2dFWZm89tVmPbzTi201+u5HeqAubjdRGTWjXkxt1oVVJtCqJZi2+Xk60a4mtqrBR57eaie16YrMSaaQCZcaVca+krPOCaTZpnOXXpnnDdGz1f97vNJuxzBVdiiKiKKHKMqYqIqqsfa4ISHIuWR4Q5wF5GVOVUHkRkldwddW9XERkJXw569a0EzjtWmFcqy7FG6v0hUX6EtdJrLJX6OI8vDhLWZejsJGwaJyyNzbRy5B5CZS/DizNJozSil1ZNUnq1vmmXVYzztaNc1XdVFn7pm6YrepmNqzKXbt81yo7wrR7DsWOVbRrkx4iy+/9uiN48cSt++DTv0M0Ry71KaB6jy2febRn2MoZorvwmC48xivCfB1yXAWsHdLRDYF9GrmmnNeE8yro7NJQjwauArYLj/4qYLsi7JeE49JvvQhYrimgR4N9yjUII/0w0iNdHdx0HXAMWHTIop2Qs0uBfQoe0HCPRjqE/ZoEuiR4FQS7lGtAo1dBVyfk7ARd1z5rl8b6LD7k3H0G64SQHgkNSNeQhfs01GfAccLf59BBFL+mgREHdylXn4UufLrbtP8m7Z8IgVEMHSU9Y8E/TARuheA4GxpmAgPBd8mjpyxwEsN7tcQ2i1e91m2BOSrGjoqxVoJqC2QEWPMb5ZRLy+MmyrFEA6teszoRdB6tp7Yq3MFGcn9d2GkmdpqJ3Ra/24rvNBN77eTBevpoM3O8ldvbyO60khuN+EadX6/x67VUu8FvNJLrtadKbFRTG3VhvcFv1IWtprDdSm01+J0av1WJ1dOBCuPM4RrBOp+0zCVt8ynLDG+ZTf57nmPKNpdxiPOAtIotVvDFCqYqwYq8XZSzirJ2ScEhLjrFBVBWAiUlUFJDVWVsoQSrKvhiNWDIE/YS6w7al52LM5q3/6yf/84sfmESv7CKntmlL3CN2LemtEpfOpVv3VoppJjyL81zRmXDay2YZXnDXMUiqdskDbu0svqmaZYWlp+XNNPVlddti2QXUO8BSzsmyZZNuW2X7UPqA3TxEFAfuVQn0PIxuHAKLR5DqveY5gOuOYGW3yGaM1x/BmuvvIb34OIZpr0krJdeUydgvQ6C1yHXZcByRTmvSOiChi6CtnO/+cJjvCbsHRLoUGCXhs79ll7Q3qOhIYv0aKhD2K4xQwc19EhXP4wMWfSacF4RjmvC1g1B3RDQY9AuCV777Zd+54XH2KegLgV2KaQfBHo00CPhbgjoBJFxJNAl4UEYGZCuAQMOw/ggjEyEwCCKj+Pey4C567Pc8b5hDB/HPcM4NhG8g5h7nPSN4r5JJjRO+CeZ4E02MMkFrpOeDzH0XcJ7lg3t88GTYrxGOCNO7WE1tZuLNiLedAjzrIp5j4W0LfNeW8ixwqGmhM+2XqSP2vGDVmKv/TtkO83Ydj2yXY/uthJ77eTeZvpgM7fTSm43k9tNYbPOr1fjT3L5VBs1YaOe3KzzmzVhu/l77bSSO01+ryVs1eKtbKgRgwr+tRykzDgVaZciZROlHdKUTfTv39FlOVBaxlRV91LVs1zB1UVEWXBJCi5JEZTlAWkBkJYBSQGUlSFpFVNX3KoSqq7giwWfPuUzJ70mwqJyKN+uvP6zTTVllvxokb40z30PKF6TZpXfoAIXZuHlebvkJaKa8S5LOL0iqZ3LG+aLhumaRdSwy+sWccskLWveFjVvqvr58upUSze9Y5Vs2eSttdktm3zLLD2AFnbt6j1AeYIsH0NLJ+DSMbB4hmneI5p3bv0HXPferf+Arp4h2guP/sKjf49o3+Fr7yDNpddw5jVdBWxXIfDMazwP2K+CtsuQo0M6L9xrVz5LJwR1QmAnBHVIZ49COiQ0YJAeDZ27jRew7spv79JQh3T2w3A/jFwRwFXAfh1yXQVs1yHXNeHs+h1dv60fcnRDQDcEXQeBHgkOQmCfQjqEqx+EOj57P+zuM+g46u1TriEDjqPuG94ziqIjDhvFkE7AMY57blO+ccI3jnlGUXQUx68Y54j3jnnfOBUcCt5ROtDP+LupwEXKc8qBuzRwIoTOq8lqCN2IB9sxohLxt3hyfLKVIgDKthyyLhPmBca1SoNrQZdmo8QeteOHrdh+M77Xiu21EjvN6E4julWP7DRjOy1+v5062MgcrKd3WqmdBr9Z59driVYl0a7yT5xtPbHVSm2tp7ebwk4rvdtO77RSu630XkvYqsc281Q9jhZD5hy6mIOUWZc845RlHJK05Q/OSqCsAsrLmKrmXqq6F2qe5ap7sQDLS7CqiCjKiLIAy4uwtAjLS6i66lmuuhdKnqWiX1sMGIsU6NNLGNeKQfzKKntlEv/VLPkRUE9bpC+diteMdRlWTq/8+CfTzDdenSykV6Oyl9yatADpi1ZV0SSqWaXppZctq6iyNlezKMpr0+W1qbphrm2YXbdK2yZpc216x7m4YZHuWuWHroUjYPEQWtozS46h1VNQ8w5eOYE0x+DSKbp6hutPoeVTaPkM1pxiuneI5gOmPYFXjlHde/famdd4HXJdEtbLoPM8YOwEHVdB57nbcAotX3qtV35HNwRd+61dEu6y7i4FXgVslwHLJWHtBB1dGh5y7t/DOwjHdRC6DNm7YXePw7sk3GOwDukckM4hBUwi3nHEN2Cwrsd25bOcYZY+Aw9ZbMB6hjH/0xjRC7r6tGsQwUdRdBBDxxGkH0XvUt5RFBnz7kEEHCWwQQwdxtzjtG/Ee3oR+C5PDpK+YSbYS3ovEsgBB26R4FYIOEwxR4XIcUWoRQJ7+djlVnUzFS7TGA1ovRZ1hoLLLJ6nkITPvlPkjtdjh63YYTu+34weNhN7jdh2I7pVj23VY3vt5MFG6mAzd7CZ2WsJOw1+o5ZoVBPNcrxajrUqifVacruZ2W6ltlupnadq/8FZO7XXFvYa8a0C3Yyh5ZA5hy1kEVUaVKUcEsEqEqzzv3NWdIoKjvkSKCkjyqp7oYwoS7Ai4xAVAUnBJcoD0oJjPusUFwFxAZCWUHXVs1jzLJc8y9WQqUY7opCWca1YpC8ditfKH/7eIPvRMPuDVfbSvyoOGdSgcgpZmLWJn3OOFVj6KmxeYIzKqG4+o5/L6KYbVnnFOFvRz1T000Xt2/Lq64puuqqfr69Ob5olbbNs3SbbNM5vWcTbTsUBvHQILe3aFNt68aFTfQRrjlyqQ5v80LXwAde9Q7SnmO4UW/3gMXzwGM/ca+8Q7QeP4RjVvcP0l4TtMmQ/J51XDHDut1wE7T0GvWbA6yDwAdO/h3WXfudVwHVFAB0K7pHgVcBx4TdfB2092tVhwV4YGEa8Qw4bR739KD5g8R6LDML4VcDVo6FLCrgO2oZRbyfo6NLOMQf3KHBIgz0KHIShYRgeR/BJzDOg4QED9MLgKIqPiyZPTAAAIABJREFUE/htwjeOoBPed8t7RhF0xLs7LNgJg10WmWSIcYoYp4hB3D1MuAdxZJQOjNLBXjrYSQc+8O73QmCfDxwkqTbnbYaxs/VChfXVWO9uIZEh8bBTywCGhN9RZN0Z1gvppLGA/aSdOF5PHG/we+3E79WIbdai2434ToN/GgX2N9JPItiuxuulWL3INUrRdo3fago7rczeRna3Lew2kzut5HYrtdNKPj3utvj9ZnyrQLbiWDlkzHlWcqg6i6iyoCoDyFJO+R/7GvbZgkNUAiW/Sye2WEJUebuk4BIVXJKcYy5nl+Sd4pxDlHNKCqCshKrL2ELRvVjyadKohsdXE7gRWpoziZ7J/vU/yb75z0bxc9Psd5R5wSH9EVZOOSUvIcUUqpqmjSq/6i2rE8d1ohq6mjfMl8zigvZ11TDdMM1V9DMl3Zuydqq8Nl1bnW4ZRW2LaMupXDfMbdiUm3b5Abp86FTvO1S7DvkhqD5CVo9R3bFT/gHTvkM1p8jqe7fug1t/6tG/85vee8wffNYD18IHdPU9bngftL4P2i+C9sugqx/1XYXAS8LWYeAOCZy5jSfQ6gVuuEDXOkFbJwRcE7Yzj+kiYLoOA92ws8+CXQ7qMlA/ilyH7FdB27nX0aXgPgUNwvh1CBjGfKMEMYn7J1HPkMM6JNhn4D6N9kOua5+l47N1/OZu0N6lXH0G7tGuQQTrsdCAg2/iyDiGjuLucQwbJz39KDLgiS4NDWLoIOm9ydDjlH8QxwZxdJwhhgnPME2cJzwnUeQkhndb2YMktZsIHVeEnNdRprGtXPywIuzk4xsCnafxHIPmOR8fhFi3tRjznm4mTzaTxxvC/jp/sPG7f7bViG814jst/nAj81Tb7eRWM9GqxGqlSKMUWa8lthr8zrqw20ruraefDmQ7reROM7nd5Hebyd9Hinp0u8g0eaxCmrKoOgsqsi55yibKOCT/s5/lndN552wFllbwhap7qYypSqiyCMyXIWkRkpchaQmUFCF5zinJOsU5UFaAZWX4CbWlDKIK2+URaBnTzNtVr1en/lk7841F8hxdmvetyZ2SV7DyLSB7414U+VZEuPKNV/EqopcJRlnRuVCyyatOZc0yX7dIK/qZsnaqpp8t62YbVlnbKt9yKJom0S60vG1XbVkkO9DSnkO+Dy0eQCt7TtU+tHiM6d7h2mNg8RjRnKKaY2TlHa49AZfeeXRnAdM7t/69z3gRsF0EbOc+62UQ+OCznmJrx4iux8CXIdsVBb33GM995jOf6YPbeGRVHllVp67FM4/xwu+4JGxXQet5wHhFOc48huuQ44pxjQRyFA+MEsGe33kbC4w5z10qdCuQk5jvIUc9ZIKPGfpTMvSRDz6mQl8yzC+FyM9F9kuR+1Lkfiqwj+nQfTLwWGQ/Zpj7NHGfoXuU/S4b6tD2YQToRaAOC454bz+KDGLYUPBN0qFx0t/nfUMeG/GePu/pJz29LPmBd58kvBfFyEUjfV4RWhFivxivc96zjep6mm3y5E4huZ7mShFvzG2vp8MhlzbhsxxvCccbyYMN4XBTOFjnf/dp64kna+NgPX28lTvayuyvp3Zayc16rF2LbNbj2+3kblvYW0/ttYTddnKn8bu7u1WL7zT47Xpipxnfa8R269HNbLCVQKqUJYctZkF51iUX7HMpyxRvnvvD1zC9Ltimi865EiIrI+oyqihB8rx9Jm+dzTnm8s7Zom0+5xDlHeK0XZyHpAVIVYTkBViZxxby8IIAqgRMjy+80s9/K//2/16e+Wblzb8iC7Po8qxp+ntI9RZdmPUsi0H5K1IroXRSbk2ctCjLdnXJJitbRRXTTNU0XzPNN6zimllSM8xXtLM13XRVO1vVzm6Dmm2TfNep2naod6yKLbN0xyrfs6v2HaojXHOELh1DqiN05QTTnvhNp9jaO2TtzGs8xddO4ZX3HuN5ELwgXZchZz/i7oTxLoN2KLgb8XQj2AdM22OxQRTtRz3dqL/Dei6DUI/BrxlkEPX2Ir5e1N2PoaO4Z5yhJoJ/GMfHCf+IQ28T/knEcxv330bd97z/Ju7/kiIeU9TnLPMlTX5Jh34pRT9n6QcheMfhX4Tgr8X4Jz74yJNfsvRDOvSQDz0WqU9p8kk6b4XAJI4NE75x0tePIn0WHPP4KIH3Y+gkRw34wChFDATfUAgMkt4u7+0J/ou4+zTu7tT5o0TgKBO9aGT2s5GTevZ9K9OIhfbyscN67nyrupFPkLCpkY5wbgfrNh9vCMebwtF68nBDOGglD9dTO0+oNRP7beFgI3W8nT3eTh9upvfaySfvY7vJ77eT++vCH34bv92IbdVjm9XYdiO+VY/t1CLb9chuPbpbZjYLRDOBlEOGokeTRdU5bCHrkmdc0rTjj3zavHWqYJkqumaqkKwAy8uIuozK8/a5kktceFp1tM/lzNMZy0zWOpe3zxVckoJLlAVkeVCedcl5pywBLnlW3urn/yr77r+szfxFP/cDuiIyz32PLs7ZRN/Dymn/qgRXTRFaKWdU5hFDwijLWqR5w1zZOF0xzVes0jagaNkVVZO4YZHVjDPVtbm6UdQyijZsyi2zdMsk2bDJt+yqLatiyyRZ173ec8j3XOpDeOEEXz3xaA/AxVNcfxawfMD0517zud9y6Taee80Xfse5z3QdclwF7V0K6DHIkIUHDDzk3AMWH3LuQRgZRTwf+WCfRgc0PGSQQRgZ8sQoHhgn/D0K6VDwgEWfloh6DDpg0VEEv4kTI9Z9E/FOIt6bsPsxRX1Jk19y9OdU6JdS5Ldq8rdq8tdC5G+l2Gc++CVNf0nTX7NP1xKwH5OBjyn/bdTzJU3f8f77pP825RtG8dssNRH8Ex6/Sflu08Qo5Z8I/iGPd+N4n8eHvHuQJvop4ioGn8fwc95zlqUGjdRhkt7PcbvZ6Ltm/l0zu5mNNnmywVNbxcROVSjHQ6VUGNEvtPPc0XryeDN1vCE8cbO/zu+3hb12cr+dOthIHW6mT7czR1uZ4+304aawv5E62EgdbaUON9MHG0+Obny/Gd9rxPbq3F4tetCM7tbYnRq3U2P36txOld4tUq0EUqFMWVSdh5VZUJZ2ipKWuaRl5t/ngLmSY7oEisq4rIypyoi6hMrzgLzoEmed4gIkKTjmC475gn0ma5st2UVZ61zeIc46xU/qmwFVAihnTVJcI1589Q9W5Vur9CWmEVskLwD1W0D60q+RoKq33mVRxCjnnUu8RR03SDIGkaCdyuqmC8b5p+3thlVSN8zV9DPltemKVtQwShr6uXWrtLU21zaJ26b5tlW+Dah2XbJDaOEAUh8jq0fg0gds7dStPXSq3mGrx8jqCaq98Fgu4LVLSHeO6S99lmvSeU05+wzUCzquAvZBCLyJE30GHjBYn4FHrHtAQb0g2CdcPdJ1Tdj7EawfxjokPGLdw/DTkd/do6F+GBly3mEYH7LoTdw/ZN13fGAS8U5o6Jb1PKaCD0n/lyz1mSceBfJvRe63cvxvldjPhehPOfqLEPiSDD6mqM8Z7lMqeJdw38YD9yx6F3PfJnxDDp+kyC4N3KZD91lylMD7EaSf8IxTwVHS04khVxFwkPT2ec8oG+om3KM8fS343yU810X2opneT9FFAjgs8Rdb9ffNUitJVSL+o3a+LrA7lXQxHoz7XesF7qAlnGymTjZSxxvC8YZw0H5qUcJe63fyjjaEk83M0VbqdCt9tJU63BSe3jxa5w9aiSfO9huRozp71OAO6+xhPXJYj+w3Iof1yF6d2y6GWgmkShoL+GIeVqZAeco2l7GKBPMfuaEFx2zZOVcGRCVEVsHVJVxVQpVFSF4AxSVQmgfkeUCSd84XXKIiIC6BsoJLXgAVeUCecUiygCTllCSdcko3BS7MGGUvvXoFqhH7jSp8VYKuiPwGOSB75V2R0CZ13Lkat6p5m1pYE+XtasEoLlokReN81SKpmUU1q6hmFNdNs3XTfM0ir1uVZc10bW2mtTa3YZK1LZJ1q3QHUO1Dy4euhQNIfQKtHFiVJ+jqCbR8AC2dQisXPsul33rhs5zjhktk7Qo3dimwR4I9GhxEvSPOM4l4x5xnHPWOWLwbcvZI54iCuiGgT0E9Bu+ScCeM9hm4x+GjiG/AejoEPGDdnYCjF3D2SKDHuocsOmLgm6hvQOGjsPcm4r0JY5+E4Kdk6DETfEgSX7KhX0rxn4uxX0rs1wz1JUP/VAh/yYUf0qGPKfI+ij1myFsheBv1DMNPwTP4KIL3I/gogU+Snru07ybp7yf8Q8E3SgcHQqDPe/oJ33XcO+K9w3Solw5dJ32Xcfw6Rx1HPe/y3Id6qsl6BdRy1s69a+bbQrgt0B+2au+3apvFZDOfyIS9dYHaaycOWvxhmz/c4I83hL12/KCVfHI0nr5BHW4kjzaFJ7xONlOHG8LphnCywR+0YgetxGGbP2hGT1rxw1bkpBk5akePWpGDZvSoFT9qRA/r7HYh2HjizLOYh5VFRJWFpFmn5H/qZtExW3LMllzzFVhWQpQlVFlCVSWXuOCYzzvFBcd8zjaft4vy1pmsbSZnn8s7RWnLfMY2l7XOpSwzKZc8YZ4LWZTo6rxTNYVppYhmHtWIkeV5WD2DLswEdbLQmtS/PEfpVUlQGzPIm4SjAutyBlHFLisaZipGUdkiqZvmmzZpTT9TN83VjHN1o7imn24YplomadssW7fI1q3STadqF1Dv2mQH0MqRa2HfrnyHaI6A5WNk5QRYOQO171HdGao/xwwD0jVkoCEDT2KecQwfsvCQgSYMNObwm6hvwABDFh6yaJ8Bu5Szx+E9GuoEHaOYp0cj/aflMwa6JoAujfQp+ArRX3tt/SAw5tx3idCIAodhfMIHRyx6x7lvWeRjwvs5G3pI4A+C71Pc/ZD0f8kQ91HPQ8L7MeH/pcT9XIn9lGe+ZJhbPnSfJu95/4ABRxw8DOO3Md84go4jyE3Mc8t7P+boG4HoxTyjVGAgBHoJTy/hvgyDHQ7rJXz9pL+XJK6TvivBdxRBb3crRwJzVOaLAaBK4xsCU48HG4nQSTP7fqt2cbCxWUlnOX87S+5WuN0a+yR5T9q314jt1p+kML7XSBw0E0ft+GGbP9ngj9f5043E6WbydJ0/2eAPmtHDFn/Yih02+cNW5LgZOW1ETlqxk1b8qB07aHKHdXa3GNzg0RplyKPqnEuSA+RZhyhlmUkZ/sjbLoNzVUhcReRlVF7GVBV8sYKry6C06BT/zplj/mk7KGObz9pm8475vF2UsUynTNMpy0zSMpf3rHF2VcCkwlal8LIoYFKbpS/hhRlsadankfp1UsakpnTShFMbNas3ooG4XlJ2rZRsirJdWVh7U9BP1+2yqn62ZZO2zOKGWVTRztb08y2rpG2R1PWimm6mrp1uGGe3Xco9l3ofWDqEFo6Q1WP0yTPTnkCaI1hzimquCOtV0Dni4B7l7IZsgzDcp12TGDyJeSYcOgojEw69j7nvI/hdBJ/EPKMwPAxjAxYfxgIDztOj4A4FD2jkmoT6FDxk4QGD9UJgx23u+B1dAuyRcJ9GRxHfmPMMGWxAwyMamETRIWm/i2D3cd/PRe5zmviSox9SxKMQ+pqhHnnfL6XozznmMUM9Zuj7NHOTJD4lQw9p6o7336fIAQ3esNiEQz4mffdJ4iHH3KZDQyEw5P0dDr6K4j0+cEE7B7y/G/N1E/5uwnud8JzHPEccshdG95Ohg0z4opVthD01zrslMK0ktVngL/YbR+18IxcvC2yWAhoJrJHA11PejbRvI+tfz/jWs4FmNrCRC7QzgfVscDtP7RRD28XQdjG0XwkfVJmDKvP/M/VWzZFk6ZboDzjTRd3VUJSZxVmVDGKlIMVSMHhEuHswezAzo4KZGcQpTgYpJaWSqrsPzJmZc++cuXbt/pD7oK7uY7bNzfxhvy37YK31fXu/Hd3vhHfbsZ12bKcV3W5Fd1rR/U50rx3Z60T/njf3u7Gtmm81Y2wvyht2TtkAlvW0nIpUVBBzsl/1zZYFblvpXSuj7eK3Xfy2k9d28ptWZtUE1ayMmolRMzGqRqhigkoGWtkIVwxg3UCtaIglDalp4xZ1cNXCyZhEUQ3Hp+bZRBS/nBOUM11iyC0AnXyaV0z3CmlRBScqpbcXrQUtLyOhFWRgRQK21FBLCzdVYEVKqoiBtozclQNdOa0rpzXFhK4cXJJRV5S0rhi/oqQtyykbanhVQtrSMff07H09e9/EfugQPbQJ9/TsRxbBIzP/iY1/6JYcexVHQfXJouF1xPwu5XqbtL9J2t4nbe9TjjdR05uo7V3E+jZifhuz/jXv/0vG90va/S7mPAnbX8dcR0HzcchyFDK9TrpfhayvAsa3YftpyHESsp8Gbe8S7pOg6U3UchLQvVk0noaM7xPm90nbn9OOP6fd78Km91HLXxP2X6LWf8sG/jXr+SVu++eU818LoTch61/zoT8nXL+kvO+Szr/mg2+Trj9ng68WDa+9mvdxx/u099/Kkfcxx7us75ec/3XGc5L2vk57XheCxxn3i7D5ZcL6MuF6lfUeZ/3HBf9hyv0oYn6U9myFbfdS7kedctWjXYq76ouWVsK7t1zeW63vdMrbncJyOVFb1Na84oZf0lxUdEKKVkjeiqo7EW3j19OMaFpR7XLKvJaxrmSsqynLWsa6lrWt5Wz3sva1rHMl51rPuVbzrpW8ezXvWs17Vgve1ZJvoxy4V/VvFd0rGUs3qqn7RQ0Hq2qGKybojNcoKH7FWcMAtSxwwwQ3reyWk9+wc+tWVsUA1nS0igEuGaCKAa4Y4KqZUTZCNROzZmJUDGBVTynrqDUTo2iAayZmxiRImkRmMc3AB3wafkDJtPEAjxQOKdmLMvaijB1Xs5sBc0EvLplEZR2npIDbBl5TzarJKUUhpi7EtVXgsgZqSYAVNdiWUpekwLKYtCSndaXkZQV1SUFZ07PXVfQVhHxPCW0budtK6p6Js28R3bcIn3nkL3zag6D2dcx8tKh+EzO+CZvexMzvzijQlP1NwnYa0b9Pu9/Fbb8kXX/Nek+j1pOQ/l3K9S5qfxcyngYt75Lu92nvacz1Kmx77pS/jlhPI87XUcdpxHkStJ1GnK8j9hO/4U3E/Cpkfhe3v46a30Rtb2PWd0nnacR44lWf+Izvw453Ucv7iO1d2PJL0vUu7Pgl5nobdx4FLa+jjrcx+5uo7X3K8S7pPo3ZXoXMRwHDSdD8LuV6n/S8jvxtVeCrhP1NPvi6EHyVdr9MOI5TrqO05yRuO07YXxcWj9Ke45znRdr9LO26HzI9KYaW/fqH9fRuLb1dim6VEyvZ4Fot9WC10S5GV0rJlWo6Y2QX9WDRABVMcMnKKluZRTu7aGUULcySlZu3sgt2bsnJqbh4JQ+v6hNX3MK6D2kFpE2/pO6VNPySVlDWCCqbi6p2WFNfVDVC6lZI3Q5r2mFNO6bqRDSdkKruFVft7LIRLOrIRS01K8VlpdicFPtf+k0DtWEC61ZWy8Fu2HkNG6usp1X1lLIeqhnA2tnXSK8YwKoRqhhpVQNc1VEqOmpFB5S1lKqZWfbKoirYJqK5FWyfihtQcUNavkNI9SFwQEJP6ZGcTZ7S8fJmpGgQNizimoZTkVNKCKGMEBtSSk1GbCioHSXUklOXVbSOjNqVg0sy2pICWpICq2r6mo65pmeuauE1FX1by9xRUPdN3Id25Jlb9ciOPLQIX7hlLzzIoQt5FdAee5Sv/dpDt+x4UfsmZn4TtbyJmV/7lW8jprcR49uY/W3UcTa2/ipkfhO1HfsMp2HL64TrbdT2Ou48CdlfBSzHfsPrqONt3HMac72J2N9H7SeL5pOw+VXCcRyynkatJ0H9S6/62KN6EzYd+zXHXs2pR/PSLjkOGt9GzMc+w6ug/sSrPw3oX3hUBz7Dod/4OuE8DplOw6ZfcsHjkOkwqH8Vtb2KWP5cCP6SDf41H/pz1v8u5XqX9b7Le9/mPCdJx5Og8TjjPcm4j5Kup37tq5TrOOF4ETMfpJ3PUs5Hccte0vmkFGm4ZJvZwFLct5pfrIQdtYSvlQs1UoHlYrSZWYwiQMXESEqxWQ0lZ6SXrOySlZU30YtmRtYApXW0pB7MmOCCkZkzwnkbM2+G82Y4qwcLelpOC+QMYNYAF03MkpVVsrHLVlbJysqZmQUru2hnF2yskp1bsXNKFkbZDBX11KKemleTMzJMRoLNSNC/8mcmWt1Ma9nhloPTcrCbDm7dzqyb6RUDWDeCNRO9ZqI3TFBZT2tY4ZoJrpvpNRNct0DlMzHKQK/q4YKRWbZwfXJ6UCcI6/hBJS+sZLv4lKiKH1XxMyZRzq7IG0UNt7bqUBQ07KqG3TFwyiJ8TU7JMyfLYlxTRumo4LYSbivAloy6rII7MlpbQlqW05ZllDUVtKZhbOiY6xp4Qw3vW/j7Zv6uhvPQJHpoFj4xC55Z+C/8igMHcuxWHrlkJx7FsV975FEdB42nEeOxT3nkVZx4VCc+7UlAd+rTvI5aT/yG46D+uVP+0qt+4VS/itqOQ6bTmOs0Yn8Vtp2EbEcB02nI8Sbmfh2xHvn1LwOml27NoVd96NMcepQnHtVLv/qlT/PCoz70aZ475U+t4hdO1VO79IlD8cyjfGJBHtmRp075Y4fskV321KF46lY9d2sPA/rjkOkgYHzu1RyGrAcB/UHQ+Crm+HN+8W3c9Sbte51yvS/6X6V9x3HXccZ7mg8cRCynWe9RwnEUtZwk7S8T9oOY7TDvexyzbYcMawFzxSqvB82PW4VOzFULO1ZKyVLEVQzZmkl3N+kMI5iEjJTTgXkDo+wU1v2Kml9e9SmqPlnJhRRd4pJLXHQgJRdSciJlD5K3cbJGRkZFjooWovy5uGguJpiPi+ZSckxKhktKsSkZLiHBpOXEpBSXkOFTMkJaSc6ogZyGXNDRinqgpKNmlcS8nJiV/5o3a3piXQ80zbSWjdW00Rs2dsPGqpnBqhFqWBhNK7PpYHVsjIaN3nawWg52w0Zv2llNO6dhozcsjDMSpGqklSzcoIaTsMmzDlXEhLgRakTHD8lZKT2StSlKDmXJJitbJAUNu2QSlZT0ihwoiwlFCT4O9FfEQFNBbanhlpy2rGcvKcCOFGgjwLIC6iDAhoa5diarK6nrSmjXJNizCPb03H0t/4FF/MiOPLQij0y8Zy7pC6/yuVP20qs6sIoPzcIjt/LEoztwKZ7bpQdO+Uu38tCleB0yHnvVRwHdoUd1smg6iVgeW6WHfuOBV/0qYDz0GY6D5qOA6ShoO3QbTsO2VxHnyaLp0K8/9OkO3aqndvkLj+rApz4OW5/apc+c8gO37LFV/Nguf+xUPDJL7lslD2zSHaNoyyTeMvB3TMiGQbihF+641Q9cqqd+/TOv4YlD+dSjfuJWHUYcB2H7Y5f6MO54FXWept2vUq5XKderjOd1IXiS9hzF7cdJ54uw8XXWe5p0vS4Ej5POlynnQdb3Iut5HDHtRc33IpZ2wFRxKKsBczPm6OZD9aQ/77cWfIacR1/yG/I6sGhhFi3MulfSiug7CcdS1rOU9nQSjkbUUg0Za2FDM2ptRK2tuKURNdf96opLkjUzUwp8EkFHBXNxASounE2I5+MIKiXBxBFMEkGHhTMxETomnI7xp+KiuSSykFGQ8mpyXk3OqvBZKS4twf6jD6hpyC09rWGgtG2stoPZtDMaFqiup9aNYNNMa9kZXTuza2O2rfSODW47OC0bp2FlNGzMhoXRsrFaDnbTRq/bOHUHz69g5gPmlFObtkoTZmnMiKQNkqJbnzEiWbOs5tLkDPy6XZ6Xw0UZtSim1CXkkghXEGArPGIVoTSkQEcJdVVwU0xYEpOWFNCamr6shFeV8IocWtfz7unZm3rOvgXZMwp2New9o+CBSfDQxHvmUj5xSh/axI+d0kdm/hMT/4VL/sgkfO6UvfSqX3pUT23SZ275gVt55FK8cCJPreKXXtUzh/KZTXLfInzhUT13yo9DhsOg6ShgOIk4jsP2F27tC6fqpd946DMcujUv/frDgPaJS/7MIXtgFT21Sx8axU/t0gO38r5Z9Mgh2dZx9y2iLSOyoeV2ZYwWQisIqRUFMy8gNzXcspjaUsLret6GEdkyI2sqzp5Tds8o3HfJHzgkTyPWBwHdQdxykHQ+jzueR82HScfrYugo4z1KeV/lA8cZ98uY9TTtexl3HsadRynvcdp3XAg+ilqf5X3rAcN62N4JmqsBczft6+ZDpaC1ErJXPdq0U9UOamt2ftHAqHsknYh2LeNZKwY2KpH1cmSlEOzk/d2sr5F2t7LepVxgpRBcznm7KVcjpCs7+RkdLSUjxMSYOIKJitBJ0XxSgklIcH+LahJUHMGmJJiEcC4hQSWl+JySWNBRCjpaTk3OyUkZOTYn+3t9ZiA1TUDHAnXszCUHq2Fjtq1w3UirG2kNC6NthZYcrK6d2bEx2nbWkpPVsnGaVlbTym5amW0bq+PgdN2cjkfUdgvjGnrBb8x6DGmbzCdnxU2SvE0VUwuiSk7Vo82ZpSWrNC2H82pmXcsuSygNKZAXLFRExDIPVxLgWzJKR0pdVkJdKW1FAS8poCZCXpbR1tWMbaNwy8jbcyC7Rt59i3DfItw2cPb17B01a98kfGDiPzQLH5gEj+yiR2b+IyP/kUn01Cp5YkeeWIUPtdwdNfupSfzCrTizqb3wqB5ZxI8s0mcmwVMrcuBSv3AqDrzal379U7v0uUP9wqM68OpeuA1HXt2BXXkYND13KF+4FA9Mwl0D94FFvGPg7qh521rOfQNvR8u5p2WvKeA1FWtFyayLaFk6JkFdSFJn4uBciDK1CM+lBMSChBTjYcL0hbqWW5fT22p2V8tdN4l23PKuhrFuRR5GDQ9CumdZz7Oc9yDjfZXznxaCp8XgUdr1MuF4GTGfZr3vcovHad9pLnBSCL7KeV8knPuL+hWKzrZHAAAgAElEQVSHortoafgNGau8lXCv5EIlr6Hi0tadmvWE9/Va9T8frP1fu63TldJWMbSaC2xUItuN5GY9sVGPr1Wjq+XYSinaLS0ul0Jr1ehGJbpWXOzGLWWPOKsHMwpSQoKLCdFR/myMPxMXzCfE82kpNoksJCSYhGg+KZqP8adSYnRags7J8Vklsawh5VSkopqYUxL+oQfUjZSuFe7aGUseXsfFXfLwlzz8toPTsjM7Lm7Xzeu4uMteXtfN7bi4HTe/7WQ17KyWHW7amG0ne9krWA6I16KajaQpb5MU/JaMS1MOmrMudcapypglGaOk5NRUXbqyVZLVcCpmSUoEVBRQQUIq8FBlIa4up1T5mBpCqomJTSmlKSU3ZdRVBdiWgG0JaVVNv2cUbOmF2xbxtlmwaxLsmvj7VvE9KXVbw75vEe7puXtm/r6Rv6th7+m5ezrero7z0CJ+aBY9ckh29Lz7ev6mnvvQLHpgFD60iPaNoocW0VOX5IGev6PhvrBJnljET1yqp07lgU9/GNA/tsseW6TPPfpDn+6xSfo+4X5kQR6az+4K7ikZOwbBhoK+oWDsmoRbBu6Kgt6RUJdkcE1ALHKJfvxokDTmQPU7UP0ebJ8dd8cHjPspY25gLMzFpgTEogIqKMCMiNg28MtqVsfMW/PIVxyCtpG1H9buh3QHJc8vS6mnWd/LYuAg7X4asZ6k3Ucp78uE/SjpPky6X+WDBwnnaTF8kvM/izu2Q+aVsK2xaCm4tY2YK2FAonJG0SDouAwHYeO/VBP/uVL6f1fy/1EP/z9L6f++2dmpJTdric1mcrORWK8n12qxlUpkpRxdLcfWa9HNemK9GO4mrDWvJK+jpZXkjIKUlBOScnxajE6I5pPihZQIlRAvJEQLSdF8TDgd50/FhZNxwWxGgspKMFkEnZNjMzJMTvZf4llTT2pbqEs2esfFXfaKuh5hx8Vv2NgtG7vt5LSdnK6L03Vzum5e181b9grabl7Hxeu4uG0H8wyUKz7xsk/Y8gjzTkU+YE671AWfoeI3pi2Kgl0RUwvyNnnOqkiruQWzKC0DGyZRTkzKCYkNFbOEEKsIucCaqyD4mgSoIeSmFGxLKU0E6EioHQllSUZblsIbWv62TbJjRbYNvDN30KaCvqVm7Rj5W1rOtoG3rWHvmfibGvamlrul4mzruJs63tOI7Z5dsWOR7hj5G3J4V8/b1XE2VMw1BWNHz9szCrbUrD0976EV2dNyHllED03IpoLx2CJ7qBY8NSJPbJLnbu2BX/fUKnlqlu8ZBftGwa6J3xVTlmRwV0jtCmk1Hq4pIrUQoMAnZrmEAGk0SJlykabM870O1KAFNWCeueUijWtnL2mnr3koo1ZMrwk7kpZDTyshDxuTQag5JVTTMRNCfEkC1TX0JRNvP2ZetyNP0u4XCefLjO9FwnWU9b2tRk8yvsO4/SDjfVUKvSr4jtO+18XQYc6/HTZ2g+b2ojFplaQsMh0N7WcQViyyPbv8dcr9b+Xov5di/14K/EvG9X+3Ev+7kXjdSm21s5utzHY7s93ObrYyG43URj2+Xk9s1JLr1fhGMdRJWOseWUEPFLW0rBLIyvEpGS6txKUUhIyKdJY303JiWo7PSjFJGTotRael2JwMn5VjMypiRkHKKAg5NTmn/FVHbxqpLROtbaOdwWjJK+q4uE0ru21jNe2stpPTtTO7Tm7XyW87OW0nr+PgNe2sM3t3x8Vt2VgNC6Pt5DQdvLRTUY3aS0FLwW/NOtRxI1L3Gasefc6hiqt5eTMSRSg1M5ISU8pKZpaPqYiBihCfY84WGNNFAaYmJdYk1DpCrfCJLTHQRICWAlrTcTdMgl2Xet+h2LNId038XStv28DbNvG3jcJtG7JtFN8z8bbMyJIEagqAe1rusoK5pmB2pLSmFO5q+S0FfcMuX1awmkLampq9ruetKulrKtaqnLUio2+rOZta1gOLZFfP3VexXgYMu1rhQ5tiV8O5r+Y8NAr2VezHVsl9Pf+hUbijF2yrmDUepsbFdyTUNkKpiYAKF1cSECPwbIyO8ZKn/NRZHzBpxw6bFwZUE7f8tEnD3A3T3C3tzC3VxGULesCEG4nycH7atAe6uxE1ry2aEwglxsOsB3UlNTMnBncStvWwfsUq3V407gT1p5XYcdZ/kls8TvueR+zHWd9pYfEo7XmV85+kXEf5wM6iYSvlrgXNdinLzgZySt6Kjrdj4B34dX/Juv+S9f4l4//nvP990vk27vjnjPt/FPz73cJet7Dbze52CvtL5e1OYbOVPnvE5F4tuV5YXE7Ya15x0Ugr6ih5NSUjxycRdFqKTsvxORUpqyZnFKSMDJeQYJPIQgJBp0XolBiTlmIzUkJOhi+oCFklsaAEcqpf/WdNM61pg7p2ZsfDW/EJl7yiJa+o7eK3HNy2g9d18zoudtvJ6bjYHRe34xZ0XLxln7jtFbUc3IbtrEqjNx3cphuphixZr7kUNBcDlqgJKbg0ebui6NKlrdKsXpxWcxseXVzGyEvhDA+T5qLKElJJiKuKiVUxqSohlAX4ppxW5ZMaQmJDQqtLaUsa1oqWseNU7Vgku3bxpoq5qWFvGXmbWta2ib9h4N/Tc+7ZxCt6wZpZsKRidpWsjorRlNLLAiAvoGTYxCiMjtJmygKgJoMrErgph9oSuC4g5hjoGh8oc0kVHn5Nzd7Vce4pGbsG/r6O/9AifmgU3FezH2gF+3rhI4v8vhnZVrF2tZx1ObSqgJY1jK4MbopIVQGhKiaVuYQ8ayHNxS0SRkK0mUVgxoUbdxPG3Ng7+pk+41yPfvaGATOsXxjSTN9QTt9Qzd5WowZMxBEd+padPOYBRv30+RifmJbDYRZ2ySWvGngrbknDwO2ahMt25Fned1Dw/cf+8qtq8ijtO0y4D5Oug6TrJO17nV88THn2QsbuoiXuMlh5cEbJW9Lxdy3CZ17lsc/4PmF/E7W8y3pOU9YHBu4zk+ilU/4+ZHzRzu4tF/aWcnvdwv5ScbdT3O7kN1uZrVZmo5bYKIaaMWPNJSxqKQUtpaQD8xpyTkFIyVE5BTGroORUlLyakldTknJCWopNidEpETopmk8huJgYlVcS83JCXk4oKIh5BeHvfg1Sw0BpmqGWk9Nxcbse0ZJX1HDxWw52287uuPhLHsHfkqZP2PGJloOSbkCy9Hec2RlNK9y0Mit2QSflrSV85ZCzvGhJWuQVv7Hg1GYd6rxFVrarilZ5QsEoqllpLjYnIBT4uJoEqIgIdYTckFLqMkqFj6tLgKaI1BRT21KoKYeaSmZbRlvVctcUrHsa1rqavarkbBiEG0buloW/puOuaNhdNXPJIKzJwZIYzArIOSElIwCSImoAXrBhhtzE0QB1zou9EwamUixcgQckmJgIeTxFR0fBmYIQyHEwy0p4WQ6tSqF1KbipYOzpuXtqxo6a9cAi3lbQN5XMTSm8pWbdU7O21MxlObimpS+p4DIPm4KmEtB0mrmQY+MzTFQCml4kj0VpkzFoPkybd6L7LahhJ37Uih204Md1831G9KAZO2wljGumb6gmLulme0wLAw7CnRATrVvo8dBnQzxcmg/ERZQkl1iQUEsqZtvIX7JJHgQMjyLW5yn3Yc5/mHAfZgJHGd9x0nmaDbwtxza9mqrfZONDJRG4pOLue3WHUfNTm/jIozoOGo7C2uceebH/Uhs3tspYeKCgPzcJXuSDu93sdiu73cltd3KbrcxWO7vdSu80M1v1xGrB3whpqw5hSQdWtGBJAxRUpKySnNOQcyogr6YUtWBRC+a0tIIWzKqAtJSQUZAycnxGQcqpKAUNtaClFXVQQUvJq8l/5zWIVS2xYaC17IyuW9B28Jt2dssCN0xQx8ZqWZltC9QwwR0bvePkdl3Crk/c9Qg7Lu7ZqVtoTRtct7Lqbmkj4a7H3Rm3NmZVZB3qolubtilzNnnWiBTM0qJFnFNzygp6io0uSIAsG1USEqoIpSGiNKS0lgIscTEVEb7KI9T4hBpCbsnhlgLuqhnrRuGqjrckoa2bResWyYpBsGLgd7Sse3ZhS8WoKulpHjnGwecU9IyI4gXn0jLYAUxacKNmVJ928oqLMGJF9cdoCw70cBiYDEOzYeqkmzgShub8xPEcn1gTkJcktLaIuipnbKqYazJoHaGuItQ1hLomBHbk9PsWyY6RvyGD7qmZy0p6UwrWxMSalJLnoqsSUoY1H4dmEtBcGBgLkYYjpKlF8liANO7CDfjAOQ9lykObc0MLduKYaa7XgB0xoYathDEXdcZFm3FQ5+zApAU35gPnPPQFLxPlZ6ADTFSEQwwzFvJSKCum1LXs5wX/fsi8GzDsL1qP8v6DjOdFwvky6T7NBQ9z/pZZ5hDADY9lp5JeseuehCxPgsZHTuVzl/yJTXzfxI1f+rLSc7HR+1N76OIaPHtfTn8Wte2009vt9HYre6+Z3mxltpvZ7VZ2p5m8V48vZT2toLZi55R01KqJVtRSimpyWUM7A1leTclraDkVOasEskpyVknOKEgpGSEjw6WlhLyKnFUS8xpKQUMtaP7LvFNNT6wZSHULreVgd92Cs8KrYaU3TGDLwmhZ4I6F3rbSm1Zm087quLhLbuGvTQCv7eQ0jXDDxqw7BE2vvOg15H2GUsCUdxsSJknZZ0zbFHENv2xXJjT8nFYU5GAzYiAjpuZFpDwXXeJiOipuS0RtyugVPr6GkAtcdENMbsqhOkKtioC2krmsZbfVrGUtp61k7sesTTWriIA1Bb2loJcklDALW1RQIqz5gpoRERDiEshOHjfg7xjQPQb0kHrqqm76pmauxwtM+chTURYmQl8IAXcDuOEoOBUgjcXBuRQ0U2DhK3x8GUa3hJQGG9fmEToc3JoU3JCA9yTgpgzakEGbKsYyj7QuBZsiUl1ILgrwecZ8lr2QpE/nOKgEPBcB7kSoU4vkMR/hToA8EqCOL4KzISbWS5t1gPM2CKWmzAuwd6iDP5Bvfk26eYE9fJk/3cOfGeTc7WXfuQX1/kC69gW1/4oMPxLWCjthq58HLDLQZSVzyci7ZxPv+XRP4rZncetBznuQ8x4k3c8itoO4c8WpyRulJZvu5dbKw5Xmk/XGy1r2Wdz9wKV64pLvWXj+W1+lrn1THelZmh5YvnOti7q9JSA/ckruNZObzeRmI73VSm01M9vtzE47t9fObNZiS2l3M6Aqm5k5NaGsh0o6akkHndla8wpyTgUUtGBOTc2qKGk5MaME8mpqVkNJy4kZOS4rxeQUuKySmFMBRRUlqyD9XUentcyUlgVuOXlLHlHXL+54kZaD07LCTTurbWe3Hcyz0NVycM9m7/7GfTg5LQe3ZqFXTIyGTVBzy6p+fSVoTdnUKYcqYZbFjJKURZzRilJ6Ud4iS6n5RQ2rIKfnhMQCn5DloMsiYk1MaUjBqpBSFVKaYmpZQqkIyVWEVhYANTGtq2K1ZOCyUdDS8WtKVlZIKYqApICcRWhJHj4ro4RYmAA876FNeOgLNsqYATugn7uNDH2vuHNRPPyDYuyyeq5HNnxRPXHTMj8QoM76SXcSLJSfOBahTcSYCxkmJsuYyzLmqhxcmYOt0FFNHqHBxdfZ6BUhZVNBX0eo9+Twlo69JgPXVfQNI39JAVXFxAIPm2bO5xnzKWgqDU2HqRNe8rCXMOTEDTqIYwFwRoMd0TMINi4VGr3h4QIZJS+r4mYl9AiHlOZTsiJqlk+JM/Fe8sQiAxNnE2JcYpRHCNJRftpsmE9MyqGQmI679k1IwcpLoRWbdMUk3g+Z7/u1D4PGp0nHo6i1a5JnrfrXxy8Y4/3rIcuTbul/nr74y/P7J/e6L6rpB1HXllWSoU7GRy6nBn6qjt3ozg6sTvZ3UIMbHPxjC2+zlthuprZaqe1W9gxhe938Vie1WUl0U65GUFUyMvNqSllNLWmoZT1c0sNFLa2kg/JqckkD5LXUog4saICSHipo4aweLBkYZ1cKarCog3NaWl4HZv8+j97UEltGatsMLrl5Xbdg2StqeYQdB69tZbRsrKaN0bKxllyClp1XM58t5GZ0HNy2ndOysdpOXsMhKOnhulWQM3JqAUPapcu69eWANWVTZR3qhEmSs8oCEnrGgGTUzJyKkUFoOTGQ5eNLAlyGjaoIyVUxqY6Q6xKgKYcqIkpFRKxK6U0xravm1hFqQ8W+H7flhUBOAkbYKD80H+URfPB8XgUGoekAbc5JHdUt3NLh7vigCdnIJfbNC8Lhi5KRn3g93ypHr5rmb1kW+uyYAfNc/yJ5IkSeCFMnwtS7KeZCioFOQ5Mp2nSOPldgLpRYqBoTXWZh6mxMlYVu8vBdEXlNTNk2cDd0zBU5uKGA2yKgwsEUuPgkOJVkzMehqRBl1IcfCJBG3cQ7VuyQAtUnh1Ccuz1+AZiQsoJccpxPjvOIYfpClIldBGcjDGyMiY1D0zHaTBhGJRkLYXjeT5kKgdMhcDIITS7Cc15oNsQnL/LwCQSI8UjQ0E9JGdTRctsm3r5P8yzmwPX153yetVpxtZxtea1LdvmzQvCwnX/7aPs///L6f78/2aukqjrJXsAQw46k0XdSw1cad/u7U30r80NLM717Qsozj/xeI34Wyc5Att/J3u/mdlvpe9XYUtLZCCgLWvBsx8/ZhFxBQy2oKCUdtaiiFNTUrIKUV1PyOjCno+a0YEFHy+vgvA7OqcG0ippTUTIKckZJySh+rc8aOmJTT25boCUXf8kjbHtFXbegaee0rPSmldV1C7puQcvBrZnguh6oG2gNM9y0Mpt2dsPCqpjoNQurpKJlFdScDs47ZDmnJuc2xE3SpEWWsCkW1byIThBRc7MmSVbFzWg4CQE5IyTmhOQUY77IxpWExJqEWhaSWgqwIaNWRdQmQiuLKHU5syljtjS8plG4EdClxZQgC2UnjXhps27yeEwE2PF9TmDSA9xVTV7WzN5UTN7WzN+2kCZ0qEHZ6FXNdK8VM2SYveVA9zuxQ3bMoJc06sENhogjIep4EBiJgjNh6mSYMhWjjMeokynGbIG5kKPPpcHpFHg3D93NQtMtDmrDwNw0cLb03FUVtCQD23JaiUvI0OcS1Bk/YSAKTgXII25sn2FhQDgzwJzsCQloi3yKl4G3EUcdpAkfbT5AnYwyMFEGNgzPJwXkpJCSFFBSPFJGSMkIKSk+OcohpEWUlBCIs/FxNibGng8x5/zwbIyHSQhJaRk1ISTirn/jkCMOvUIr4kjp1Hw02CpkA05zxqi451Xvx2wHhcVX3cK/v3zwf/7l7cnexsFqcyvlCxPu5iBUAT+RuXO5MnKzM3lrAzvWnbi+zcIf+FVrpehSMbxajKyXY2vlyFYtsVmLb9bia4VgN+GoehRZDZiTk3Jycl5NKaqoBQ317LeoohR0lIIKOAtsBS1Y1EEFIzOrAXNqMKuGc2pqRkFOy4lpCS4lwfyD1+jY4LaDvupHVvzIUgDp+MQdj/BMCVjyipa8wqaVWTeBVSNU11PrerBhojds7KqNnVGQ8gogr4EyCD6nhIpWpOhUpiyyhFGSsiujerGdR/ZJGHENP6UT5w2chAwsqlgJLiovAvJ8Up6NLQiIVYRakVLrUmpDBlbFtKqUXleyOlpBTc6sa7gVNS/JJcW4RCt2yDDf4ySMO4AxM7p3kYny0ue0qOu62eu6qVtm9KAZNWye77XjRz3kaRdu3IoddOJHnNgBLzDtIY4EKBMe3JATdTtMGvURh734Xi+qP4AdigCjcdpkhrmQot1Nw9NJ2t0Mcy7HxdRFxI6YeE8Dbem5q3J4WUbrIECNT6hwsBkmKkib9pLueIjDVsygcOoaMPBTgA/42UQvPO/Aj2tm+7TTN0zzfcb5227KjI8y4yBP+qAFH2U8xMZ5wOkANO0h9bspw4uU6Qh9LszBJEVAGgGTQiDFx0XY2DBjIcSaCdCnozxMUgwEWNiFS+embl2Z7u+d7Ll56/LPN37+WoTr2/Kqt33aZyn3cSl4VIuerlb/55uX//H+6N3DnY5ZXBBQlmWMFhOXG7leHb3Vne5Zmx9emu3bE5CeeaS1qCMbNOQWjblFYyFsKUWs5Yi1GrZVFo05hyxj4idllCRCzCnJORUtrwKzKmpWCWQUxLyCXFARcipSQUPNqYCillbUQUUjo6iD8jq4oKfnjXBeD+Y1tKyKnP07T9swUdtmsGWBlz38JY9wySvq+sQdt6Dt5HXcgq5H2HazW3ZG3QJVTbSqltq00KtGes3MKpsYGQUlLcYVtFBWCiQRQkHHypjFKas8oReHpAyfhOkRQm4RFFJyo1peTM6KSVkZKZQQ4PIiSo6DLfNwRQGxLCRUZFBdSqnL6XU52NJwm0p2XUJvKDkZCS0KLyQ4RB8wFRMC+tleE3bAMH/Liun1MRfMxDEnbc6GHTXP9ZnnBzzk6RAN7afO2YFpA3FUgRlQ40aV6AEluh+Z6VVih+yEERd+wI4b9uKHPcRh58JtD6rPj+sLEUfCxME4bTQKjKRZCzkepsLFVnjomgDbRYB7Ova6lrmqhFoiUoWLK/JxGTbKD4x5yWMO6gQ8dNHDo9hBlBrVp1sYMuPHdLM9mrHL2pnb8vl+8k9fjH3zx9vn/zD47WdDFy9cOvfptXOfXDv3u9vnPr705Sf9Fz4ZOvfJ9DefQNc+N6OvOwn9YXgmJSKlhECMhYsysXEhKY3Q0jIwgVCmv/909Os/Golz+zHrbkC75VOs2aSbLvnjmO0g532ecr2pR/fS3vePN//Xu5d/eXp/M+WvMPA1BqpBR2cneqrjNztTPUvT/SsLAw9FlAdGbtSqsMsZVgXDIqfblEynmu3UcLxank/L80vpLiHRRp/2smYX+egYQkjJiBkFOSsjZhWkvBLIKcgZKSErI+YVQF5NyShIeS21oKPlNdScmprX0XJ6sKCjZf6rb7ump5xJAl0nb8UjWPaKOh5+28Fp29l/kwHsnLad3bQzqnpKTUerm1k1CzOvphRUtJyamhHjUiJsTk5OS4lJCSmuZWftyrxFERNBPh7ZK6I7mAQXlxpA4KiKG0DAqASOcrBZISUvoFSlUEsGl4RAWQLUJFBNQq2IwKIIqMjoJQE1wwNSAnIaobpI4wUN24UbtaD6jXM9xoVeZPh76ejPRvwdLXpYSb4rwg4xJ2/irn/NHLqmoc7ZWeSAEAwKwIiIGZGwowg9hjD8QroFxNL7rxEHLnPQww4BTTHT6yKM2DF9AfxgkDQcJAxHaJNh4nCeh68h5LYEWJJSN3XsXYtg08jqyoAKB5uGZ3McdJKFClAnffA81Pudm45RLfTLJ27K7l5Tjd9STPXIJm+Sf/oC9/MF1JWLU9d/7vv+q54fz832/DD4wxeXvvv00oVP+378441zHw189Qnu8pfzP/wB9f2n6Iu/v/Plf5v54Xe0S59aMNet2P4YF5dBwI4VKUppeTEhK8RDQz+sOKVLJkFLw9z0abb86g2b5KFXdVwKPohY35RCJ+XFp+XI6e7qfz99/v/9j78erLRyPLDJwqwKKWXUWO3uQHPs2ur8yCp6ZI8x/1ADa1kECDsAo/upc7cZ2EEW8Q6HfFdInZJAMyLSMEIYkGJvakh9Ruq4nTkR4M6Fhdi4EJ+TErNyUkZKSIqxKTE6c8acyQgFFTmnIuU1lIIeLOihoh46K+/+gbOGGagbKS0TrXtGiTl4bQevZWe07dyzjrLj5HVc7JadWTXDFR2paoCLZkZOBaQlhJyKkpERU3xMVgkkRYQgazqh5JRd2rpZlhXTkkJKTMYwESa0hEkpZkyGn/AhUETBXOQRkhxcU8OryZkNBaMigWpysIpQ6lKoLIWKCJgXUbNsXIpNWIRQYTo6JQI9hLsO7Ihh5pZh8oZhbkBJmgT7v6f2fGtnkpIIIyemlRSsjICW5FMTTFyGB2SFYJRLDkEoL2XSSRy1YQatuFEnZdoFztkoU3bylAte8ApA3NUvdEycGz+2SBnz4XsWgbEodaJAx7ZElCUFtK6B7+kY+3bhA59216tdt4iXjOySAk6KgAB9QTx8zcnGSyZvcIZ+5gz+jIxfEoxdBa9+zRq4Sfz5u/lLP1L7rlNvXyVd/w64+R3p+jdg/yVS70XS7R/Bnm8Y/d/Dvd9yR38ST12TzNwWTdxg3blCvvYZ+sdPcT98qp+5FqFNprnoGGs2Sp/NK5kZhKInjbX0zKocbmmYLTW8bGA/iTtepJ3HBd+TqPm0EHyesD1IOp4vFf71+Mn/+eubw+XWo3xqRc1bQ6g1/GR1rL893bc8N7iGH9vhkffVdMr4zdGLn9358bcjP306fvG34xd/O37pD3evfD5z86v5m1+gb3wG3P6COfoDd/ZnBf62hjxgo93xsaYjXHQKwadEuLgQHeHNJ4SopBibk5NyCkJOTiqqqSU9XDIyijqoZICKZ4D7ldegNIzUugXqeP4mlndc/I6L37GxWha4YaO3HOymldm00Rs2TtlAzyuBrBLIKoG0GJuWELIKICXGR4W4AGfBDt71ish1h7quYOeFYJxLSnFJIQHohvFq1BB98Ao42evkAX4eKcrBZ3nEuopdFZKrCKWugJpSRlUMlXmUipxRkkA5PhClY33wQpiOyUjpTtyogTCKoMdJ1y/YoNkkAsU5QJiOiTCwYXghDM/GGLgYiE7QMWkeIc0lpzikEIjykO6aUX3q0cu6qRum+SH97G3d9DXl+GXJyI/S8avS8cvSkZ+9PDz66hc6VL8b1+/B9wWII1lovs0jrBt5eTZWOn5bjptzqSQpj7ORSq5UikulbLuQbOUS5bjfRLormbopnemTzQ2IR65Kpm6Sfz43//UXcgqDcfuiamFMjZtRzA2rCVO80Wta4l01ZshEWbCD805o3klFeekYFw3lhmatxDETeUxw9zLuxz9ANy6we845yMOLjIWkgFSSgRUVmJeRbLSpJA+XgKeWjbyWkr4XMj5Lu14W/ESjsDkAACAASURBVE+ixkdBzVHadVoIHBQCKzHH83vdd4933u9t7HotWxrei4i9A2PKI73t0WvL03fWKLN7YnhHz6WNXe3/9qOb5z/s+eaT3vMf9V/4ePDcx0PnPxn6+uPhC78dOP/hnW8+nbz4W8yNz2h955hTFyULN3WkARs4EuDMhtkLcSE6JUCnRKgkgk6L8VklsaimFjTUgoaW14F5I/S3FlVL+3Wvu5pQ1wN1Hbllgdp2dsfF7bh4bSu9pqNVtUDTBLes9LqVUdbTqiZGxcjISUkpETYtA7IyUkqESyL4iADjhe+aaaMq/IAOnKkakLqKXVawshIor2CVDZK4hOkEMYyJm+BEL3PsppmJDzFxKR6ppmC2VdyajFERA2URuSZjtDW8ohgsCKkJGO0lTcT4RA9l2kKdBAcvaokTUT4YZuGCtKkQNB+kzfiB2QiMWaTOBEkTUQYuzgUyYlqUD8S4gB/CKadu437448j539/95vOJrz/HXfqW+NN59IXf0a6eF9y5RL/5Na/vG17fN9zeC2r0AHnge/V0j6j/R2rPFbdKysWj8IO38Td/wl79ltV7mdVzSTXR56PMLcLzAWg+KCRJ5noFCyM63IgSM6IjTZsIE1bsIPPmt9zbPytnR5TzI5q5EQNh3kxGuRhUF4T3QAsBFtYPLyzC6BCIikILSTYuLQCSQiAhBCJcvIt8VzPbIxm7JJm8Lr5zSTz8o2bmsmn+ip8y4iYPujC3vCxURAzU1fSOkbtul+y4JY+j5gd+xX237Djt/HMr+a4ePy0E237L427lzcPNo9XWfZd2xyDZVbNWWZhC/8Xu7MAyZmITRO0JabsG/sSPX9z59re9Fz65ff7DwQsf3fryN7e++mDw/MeD53/T99Vves9/0Hvh477zH/Rf+M3w9x+jL/+J1vMVb/JHCeq6kTxoo44EmTMR3kKUj0qKsUkxLiPBnhGzRRWloIXOarWiipJX/Bfdqa4l1bWEphXuOHhLHlHbI6pbGTUDrW6kNQy0phFsWBhNE7OoBIoqalYJJIWYpBiXkRIzQlyEv+BlThmpo3LUVfjuj+y5G0keJSOg1NScpllStytzSn5KwY2KIZ8IdPNpIsIkQpy006bjHExNwalKGXUVp4CAFQmcF1CqClZeAsXh+TA8vwjO28l3xQuDVnBukYVZpGNDMDpKx/gpM2F4PgQuhFmECIcUZ5MiMGYRQvnoeGTsxvT3X85e+Xb+1pWbF768eeFPgz98OXXj56Fvv4bGB9HXL858/Tnm4leky+fpvd8BP/4e9/UnwKXP4Vtfm4Ep6kTfwu0fJi/8Cbz0TQDGNRDaspy+a5M+DugfBw0PvZptm7Sp5KT4ZBdjnjd2FcGMaMkTDvJUkDYX4+Md5LtW9JAdO2InzDnIcwb8tB47rp0acjHIfgYhSMdEmdgkH0hxyTk2vsSllBGoLIeqSnpWhPMThuPwTIKFygiAFI8cYWLMuEE7acSKu21C3zBje52EoQAHHWcv5LmYIgI0pJQVLXPXrTwtBP7STf/SSvy1kz4t+g/TztWwvWIUrwWsFY3gecCyJgL2NOwNMVAev706O9pZGN2GUftS+q5FOHX5D33f/a7/298Onvv41rkPbn71weC5j2+f//D2l/9066sPbn/1we3zH1778je3v/ynW1/+U+/5j8a+/3Th+p9oA+e5U1cU6Js26h0PdDfCRScRdFS0kBbjslJcQUHIqf4mRuXVlJyKnP2Hz9FAqunILROt7eR03YIVP9L1iVo2Vt1IO3tIoK4H60aoZmLmFeSsGJeVknJSYoI/nRSjozyMCx43UIcQ1HX6xPeE/vML179YlEBpPhAhTmTZxCyXEKLjSnZ12alLG2VhOcvOAQTYcSlhQoMeigihshQuCKllKVgUA3khsaxgpEXUNAcfpM76wBlo8CcPG/CCKAcw6Sbf9VNm4ixcBMaFYHSMS47zKUE6ykGaYPRfpPZdnb3xw93LX0/f/nnixo+jP38/dPHrwW8+n+u5PHnpu4lvPqMP3QRv/0C+9SPx6g/4y9+RLn8jm7ymnrvCuP4Z5eKn8NXz0OjP2tmrXibKOd+b5wJLOsGamrtnQZ74dQ898gce5b5LvqxgRaCZAA9npk0xJ25wcXf9dFRWCsYY8zE+Mc4FQgxiXAx7KBgPSHAD6CANE4DxUS4xziOlRdSyjF5SMCpiaolLaKk4bR2jICIkWdiiiFKX0uoyoCoBGgpGVUmvK1lVBTPLJ6YF+AJCKkupAS7unkd+3yd/FNIcJm1HGe+rgu9l0vLP3dTrnPMorj8t+h/FLRkhJUicyDFwqxr2kpC8wprflABbMlp1qq81O9ZBDe8ycTtSuKpijP38u8Effzfy4++Hvv649+uPb5//cOjCR7fPfXzrq496vvyg98v/1vvlBwPnPuj5/INb5z7oP/fB0IWPBr79cOqnTwnXPqMPfSOZu2ok9vtY02EOKinEpBBcCsGlpdi8gpyVY3MyYlZJzqmAvPZXX1BDTWrqyE090LExl72CZa+o4xI27Zy6BWqYwIYBahigsoZc1NCKKkpOjE2JUGkJLiVYWGRNuukTesqgBHWVMfYdvver2WufTV75XEmfzwJTdT61wKfUtIK239II2sMKbt6ha0QdaavcI6SZyHfHf/iUNn4bGL9FnRpVkWZF2NmFS99kJMwAD7QwyEoGScsg+ASAhzZnI4z7qXM+YDrOJkTp2EU6LgjO24l3lQsDYO9F0rUfyTd+AHouYW/+NHPl+4mfvh3/6cLkj18t3LrCvdMjmRoWTd8Rjt9WLYwopoeEd27IJwcEQ5eEw5c4t75WTfyknroon7zMvP21ljajmO2zUac8hOESn7Ks4Kwg9C0tb88ufWhF9m3ibYtsWQZnYPQiF+MAxom3zqNv/aDjgTkxLcYl5KRwSkhJisAIDwzB2DCTHGMRQyAuAhOSXCAGopL02RR9NgHerfBJdSlYEhJiwGgYP5yBFwpcfBWB122yVbtqET/eQMAVNWfTJt12SnY9ivt+7V5Q7YbnWxr6shK675E+8cgPEtajtPMobj7NOV+lrac595Og+mFI553vXZy5FZ3vqTLRLSZmhYXf4ON2FLQG5u4KZWEZM7Ivoj2xSEzQzOS1z8d++uPwj38Y/v53g9//vufCR73nP7p17oOecx/2nPvw5pe/uf75Bz3nPr751W96z304eO6jgfMf9134uOfCh2Nffzx7+VNw6AfBzGUtYcAOjoW5cwkRJinEZBBCRkE409ozCkL+bBXy3/NmTU1s6MhtK33FJ1j2nknpnJaDXdXTaiZG3coqqag5CaGoAvJKYoI/mRAthHhzTtqQgdQjQl+DR74h9J6buvKH6Wt/mrr8x7lbXyaYmDymN3z3mp+Orzg13bg7a5KtpAKthH+rlkloBX4OwU+bDpDvmAQ0aOoWMDkwP3iTg53lE1F2BeI3m4oR7+APXwSYWDdp0g/MeoHZBIec5gNpLjnKxFnwY9yRy9DAFXjwKnvoKnv4umimH5kbYA9cEQxf5w3fVKPGxeN9fjbNQcPbqVgfSPQzSBbctBPEmoFpE+aOATVkmLtuQfXa0NdM6Nvovu8kxHHe3csO5rwbM1hgkzpi2pKIdk/H2/No9pzqB3bFjlO1rudVhNRFcG6Ri8P/9Cm256KaiQtziDERFBFACT45IQCiTFycR8rxKSkGPsmBswg7yYEzYk6SR4nRcYtUdBzGFcXcTbduxaLqanjLRuGqGWmr2StmZMMmu+dUbbs0DSljSQxs6jm7DuSBR/4oqNPhx08y1td538u4ZdvEexpQPXCKnkd0T8KaTS39gYP/Ima6H1A4+s5Hxi4n53sL5MklHmmFS9wQ4neVQBuY3oDxm7S5B3L6rpqFkO5OXPnTnct/Gv/5T6MX/3Dn4h97vvtt34UP+y582HPuo76vPrz15W/6vvr45hcfDJz/sP+r3wx89dHwN78bvPBJ7/mPhi/8dvibT+aunaMOfSuYuaQhDDjAsUXudEKEySD4FILLy0gFDTUnw+bVQNEA/2NOuKUntc1g285e9go6Lt6Sh9918Vo2Tt0EVQxgzcTMq6l5BJcVYbISQlqEjbLuuuFxA3FAPHMJuvPtwq3PZq5+Nn3j84mrn81c+dPs9c/01NlVtWDFacjKeQWnrmCULcfc68XUUjrSTfjzRlESocX55AhtJgJOx5g4jwS69MVHd29evXPxm4mL58d++nb85++Gvvujmzrjp84tMjBBBjovpGb5lASfZMEOc4YuUW5+zx6+rkaNG0jzVgBtBzBuiPD/M/WW3W1gS7Pw9zuJWSwzk2zLEDDJtizJbDEzMzPLsmUmmZmZOcY4cXAymQycOc+9v+b9MM+c8661f0Kt6q7uqt5+entIQO1mE3t5xD4RfZBH7uVRO6jNAVpbJ5fSySIFGa0OYn0HvTnEIYZY7Z10XBcT6ySVo5GpEny1oCrXSqjsaKqc57etSun7Wv6BjnPuVF93md749Lce9ZlbtaHlDFEx/aJ2J7HeyWnoFhLmVKywjBqWM0dVnBEpbVRInpLSl9TcVbN02apaMKnmdMplo3pMRFs0SBdUgjWzdNMuX9LyV9XcBRl916rYs4p29Lx9s2jHLDywiI9tsgu/7qbXdRE0rstpKyL8tp7NKsu9cksfes0/z4Q+DDt/Xhy46jKf2IT3Q7brftvtgPlhxHPSoe58kTWILprEV86QMSvcth0V5dTCPjOy16joXVbrCa/t0iw6sUoayxLqC6C1BZCaPEBtPrgiJ7YqC/A6PbY0LepFUuSrhKiyxKiXiTEv4iNeJkS8Top+nRBTmRRTkRz5OiWuMjW2IjWqIjkKnQWglyVIG/INbSUd7JoBcfOonDimIkxpiBMa0riOPG2iT5uZ//Vtr9jpG17emp+77hNuB6UbHeJNH3/ZxV1xC+bNzGkDecZAm9ISx2Qt4/LmsLwlxKuzk16qW4uYqIzmMhimEFKHgNUXwhqLYGgEpA4BUZBq9yyiUXztIAk3phOt9vjWhjs3w73HK7M7E71LPv28TTompw3xWvuZuEEmbpjTOCahjomJk3r+vFk1axGNqFjEwvhOSm0nHdPFbhrktfbTm/oYDf1CvPh1tqK+WFJdaCPWB1ntIS65V8gYkbPHFfywlDUsoU2oeONy7qCAOiSkjQioISahh03qpuN72IRuFr6L1drLIfaL6P0CYjenNcBsFOPKXmWBpO01cnSRue11Vztqlk/cVguO9Lwrh/LGZ3gacj8NuJ96XVce3YFeMCskDXKbxg1MTm3esulvBy9zRcMOi8kTMtqIkDSjYk+LKAsy1qSQMqfhzym4S2r+qlUxLaIsSVkbGu66nrfrVO/aVftG8YFZeOFRn3nVpy7ldcB8GzTf93nuemxnduW1T3PjN9502fbdanFlwbf5vttO/bVL+GnA+m0y9OtS/19b06cuwX2f8f2458NE4KLHFCrPHEQXTeBrZsiYNW7broJ0oCLsacgbjOYDVtO5gnpu4Z/YxRgEsA4BqSmA1OSB0PkwVB6oOieuIjPmdTagIhP4d5dWmhBREv/8RWL068SIV4lRFclR5YnRrxIjXiVHVSRHVybHVqXF1mbH0V8mSuty7ZSKDmbNoKRlXE0aVxLGVO0Teuq4gfJf3/ayhbJsp6y7WBtezrqLs+7jr/n5qy72uluw6hPM2liTGsKkhjClIU8q8SPChl4hzsNEqZtzOagMfDGkvgiCLYLW5QPrC6D1hbCGggRcIYz4KmVTQJij100wmhetujGban0otDU5tDveO2yRbvS4Z0z8GS1nRsuZlBBGua1DTEyY1zbMbQ2LSP3spiC5xk+sJeRDQ4ymAQF+XEqbkNGnlawJOaWDVGtoqVTUIU0tFX4KpodLGBWRx6XUCQltXESZlFDn9PwpDXtMTB5XMIYF5H5Wa4iICZEbeznEXkZbH7Oll4PvpjcNimidHFKQ1R4g1srKMyozAEYmztxebm970d1WNS9o39Py3ziU9x71207zl5Hghx73e6/hXZfzwqrY1AqGGI1bXiE+B7ZkFuyZJYdOyZ5NvG7gLmk5C2ruopY/JaHPiukLOv6cij0nYazqpOtm+aqaPydjzIjJK1Lqmoq7b1fuWORbGt6mmrutYuypWccm/plVfOlS3XrVd17DY8jxcdD/bsA9q2Fe9jm/TnT/Mh38Y3X0t+Xhhy71xy7l73PBP9dGL7u0d52Kh37bx+lgZ3X+EK5sorV6hlK/ym/bllH2FIRdOXGPgz/iNl/reTd22YpNXIeA1OSBagpANXl/P0htPuR1JrAiK64iE/gqLbY0JbY44XlZYnR5ctyrhMjXCVGvEqNeJUa8SogoT46qSo2pTI6tTI5Fpcdhc4GUsgRZQ56Z+DLIrR+SE8YU+DEVYUxLmNCQJg20/+431/3cLb9gzcPd8PLWPZxVF3vVxV60Meat7Fkre9pAm1S2T6jaJlTEYUlLB6PSRCgTNeSSXsU3FEIxRXAUAopFwuoLoJhCGBoBqcsHtr9I2hS0LNPrpoS0abVguds17tEdL02tDHasdjnWgtYFm2RKSV/Q8afk1HEZeVTQ2sdsHBMTx8WkEK2mi1jlaX1FzId20HH9fPyokDgtZ84omf3cNk9btYdY20nDdjIa+/n4Hk7rlJwxp+bMKFgLas6ckragZMzJ6HNK1t/IC3MJA7TGER5hgNEcFlCHeJR+WtOoiOwjNXUzm7qYTSFiXTf+1QAXYyBUBZn1vvbXg6TaBSF+V82+cijvArp3XdbPwx1f+v2PFvXnoP3WID+1yqf5hClew7ic1MkmbJv5Jw7phVt16JAdOmUnXs2mRTarZM/JmGtG0aKUsW6Wbpilu3bFllF46Dfs2NSHLu1pwHjq0x57NCdu7YlHd+43nXdaTwOmc4/hQCc4UDIvzeIbl/o+YLoMGLhVBd/HQ7+M9/yY6/s87PpjdeiP1YFfF/s/9em/Tfj+XOr7bW3kfdj9MGQbaH09XFMwjq+cIdWviYl7KsaBjrolajvkk89FpBuj6MYqdOJRtflgdAG0Jh9QmweqzQdXIUAVOYDaPHB1DuBVVlx5WnRJcnRZYmRxwvNX8dHlyVHlSdGvk6JfJUa+ToysSIp+kRRVlRpTlRpTkRJbmQ5szAWxXicrmwuclIpOHmZQ0jymwI8qWyc0pCnjf/xnXu5mULTVIdnwcVe93HU3Y9nOWHJy5m3saT31P4aQMVnLiKw5JEDbKa8luDxqVSoOGd+EhGOLoJhCSF0BCIcAoQrg2AIIGgHCIKCrIvy6jDr0Kn3DaVwO2tZD3s1w9/704ErIsdJlW7BKliySOTVzTs2a1zDGBK1DvNYRftMwFTXCaRkWELppDfzS1ACltofZOioijfJaQzRcN7u5h9nkbCkPENF9zKZhAXFMTB7n46dExDEufpzXPiMmTQlJ8zLGkpo7o2BNSBnjAlpYQBqTcWa1gmkFr5fePCIgDfDxPbSGEBk7xGqalrImuG1hfhutJKmXX9/TXjFGRS/w8JcO2amK8cYivvfqvvR5Pg/4P3e5fu70fO713rgNG0p2mFq/auCQcqFHHtV1QH/dYbj0am66TOduzZFLu2fkb1tEG2bphk25YZMvG4XbJtGeTXnsVp/69Ccu1XlAd+bVnPsMb/u81532mw7Lldd47TO87fW97fe88egeOs23ftOtV+/nNj/1uL8NBP+c6Pv3/OhfS6P/Xh3/sdD377WRH8tDX0ftX8bdP+a7fp7r+jTuOnBIB6sLJ9sr5ukN66L2fTVjX0XZFBH2ee1nMsqVlvfGo6C+SK3OA9fmg+sQkNpCaG0eCJUPri4AVeUBa/KhFTnAipy4V5mA1+kxr5KiXyVGlSZEvEyMLE+MrUiJLk+MKk+MRiVHVqfFVqXGVKbG1GVCqlNimgog7OpMRXORg1rZxccMydvDSnxYQ5rU/jOnXXOz1ny8dQ931ctf8/GWbYwlK33RwZ23sad0lAkVcVpHmtCTxxT4EK/WTS1XtyFZdRktJQn1haD6QlhtAQRbBEcXgusLoahcMAoBrc0FYwoTFhTMDSlt06wYbK4I81uOZoaX+/17Ez3LndbVLseiQ7blUKyaeLMK6qKOPaNmDvPxYUH7IBMzyifMqFhTaraPiu5gNISljFEpdUxBG5UQ/YTqALE2LKZMyxiLSvaSlreiE8yrOAtqzoKcvqrlrutFaybJgoKxrGLOy2jj/PZRXtuUjD7OI4wJScPctnEReUxIGheRR7n4MQFpgtU6K8BPM5uHhe3EfOgAD9vXXjFBa9iQUvaVzEu7/MIoeQjYvvR4vwYtX/tcP8Z7f+73vw8aLzvMKzLmvIC0Z5NaybVXPu1t0PwQst11Wq47TJdew4XPcO5RXPqMJ07Njlm2a5Xt26QHdtmxXXHi0e3qxCcm0blDcR0wXbo0D0Hb207rXYf13m946HQ8hly3Xv2NW3cXtAT57Vsm+ecu55cezy+9/m/9gV/D3b+Oh/61MvTbfNcfS32/rw59nfT8Mu37sdjzba7rfsA2UFc22VK9yGrelBAOdMxDNXVL0L7PbbtSs25s0ju/sqEQXpEDrMwCoXIAVbmQGgS4Kh9cXwCtKoSj8kBVCEBFLqgyM+Z1BqAiObY8MfplcvTrpOjy5LjyxOiqpIjy1Njq1Kiq1GhUanRteiwqPa4uC1SfEddeAOdWp+nbit206m4+dlSBD6uJI8q2/+CMs+7mbnh5mx3CVZ9gyc5YsNDnzaxpE33SQJtQUyeUhEkNYViJ97Jr9O1FvPpM/It4DBKCQ8bXF0FQhSB0IbiuAFSLgNTlQWtygfWFyQ0liRNiwoGOP4UrnqbWTysZ64OB7XDX7mTPco9z1qmeNQkXLaJFPWPFLJhTs8PclhF+85ScMiWnTisY42L8qIDYQ8eZ8RXdtMZucm0/AzvAahoTUSYktFkZdV3D3TCINnXMTR1rw8hfM/LmZYwZAXHHIt9QsxaV7DCzuZ/W2ENr6Kc1DbNa+yiYEXb7qIA4xm2bklLH+O0TAvKimDonoM6ymqZIDUOsdllt/gC5aqStepbVssIj7CsYZ2bRtVP+1qX/0uX+ZdD9vc/5+1jot3Dnx5Dlbbf1wKFeEFFWZTQbqnDJKn4IWR57nDdB47Vfe+5S3nWaz1zKC5fqTdBw4dcfWmSnTs2xU7tjEJ+51Cd22YVTe+5Q3PiNly7VqU35Jmi69+puvLqHTvuNU3/r1u57NApc1blTf6+XvHWqvo91fx3w/Nxj+zbc9W2k47e53h9LQ99nu39f7P11oevrhOf7bOfnmY7HEedwE2qi5fUCA7PBbduVkY/19E124xG//Y2adueU3fr0FemgV5mxLzLiSlIjX2bGVuaBK3NBdQXgmgIICgGuygNV54Aqc0GVWaCK9Njy5Jjy5JiKpJjypMiqlLjXiZFVKbGo1JjqlBhUemx1UlRtajQ6PbY2NbouK7a9CC5B5xpISB+7bkDUNqJoGdP+4z9b8wu3/LzNoGw7KFx2s5dd3EUXZ8bMmFaTJrWkSS1lVE0YFDf08LF2RpWoKZ9akYBFxqMRIBwS2lAAwSChdfngOgSkrgCIygVWZYNfZcaiMmOD/OZ9FWO28UUYgxznYBf9loOZofkOw2LAOm2Tz1okszrugpa5oGFs2kTrDvmcmjUuwPfT6npJFb2UmnERcVpCJCGTZ1WMOTllTkVbVDEXtOxpGX3VIFpRspdk1EUJeZyKG6fiZiS0ZTV3ScmcFxBGKLgJPnFcRJmQ0KZljEkhZZxHmBEzlnX8BQ1/Sctf0QvWjKJFJXtRylyT0Bd4xHkuSVtfPMSp7m1+FaagF3jEHSnjSMG8sIovzeJ3Xc6Pftv3HsefE6Efw8Efo50fQ7YHn/amw7BlFM9z27cUXFJW/H6H+k3QdN9lvukwXBplV07VdUB/5Vffd5lvA6YLh+raq37Tbb3tdr7pdrzpMF37TLdB67XfcmGVXbm1p2bpbcBy1+248Zp3AwYzvcncjD41Ca9tiluH5l3Q/BA0PfVYv474PvXavoWDv852fV8Y+HWp/2PY82Ol78tsx6dx14dJ34dJ3xS7bYpcu8Ru3pFSDjWMIy19m9N6wG+7VNFv7ZKroLE0JRqZEJsbH1GQGPkyLfZVBqAyD1qeB6jKh9QigBW5kKo8YEUeuCIbXJENrkiNe5kc/SIpqjIlGpUKQCVFv06KRaVE1aXG1WQAUOlxtZlxqLQYVAYAnQmozwFRXyTJGhEW0qsAu3ZQ0jqk/Ce/ueYVbPj/vsUiWnPzlpycJRd/1sKa1JAnFG1jCnxYie8VN7oZVZr2Mm59WjMSikVCsUgQDgnFFkBqCiDYAjAaAUJnA1G50IpcUGUmoDo7Touv2Jcy5zGF4zjkgpI6bRRuh7tmg5bNfu+C3zhnk80aeLM69pKevWzgrlsEKwbOlkOx7VRu2kQbVtGGmb+kprNLEqfk5EUFZVnFXNaw5+XMHbti2yRZV3MnmE2LYvqCmLEgZ87wiFPstmkeaV7FmZUxF7X8VaN02ShaMYiWldwVNXfDLNkwS5dV3DUdb13N29Tyl2XsRRFlTcVd0wnnFSwiAj5ExQwT6ibIDQvM5n0l98IouTJI3nrMX/q8H7zG7z3e3wY7/z3Z98do14+RwOdB351Pdx007xqF89y2HRmXlAXbCxquu2xvu2x3AdNNQP/Qa7sNmW/8+rug/m23/bHHdR80vu1yvA25bvymhy7nfafpxm++9BhvuhxXHdbjDuOMW8WqQoS4lDOP5sqpOTdKrz3GR7/1bcD8GDR/CJk/D7i/DAe+jgW+TgY/T3V8nQz8utj3ba7zx0rfx0n/h7Dj06Rvitc8R2taE+K3JZR9BfVASdlmtxzLqG8MvFu77MCjeZkKyIZHp0CisiHPEPHRJckxZemxlTngmjxIdT6kFgGuyQNV5YJQebDKkSFLngAAIABJREFULGB5Wtzr1NjXKbGo1LjK5NjypOdVqVFVqdG1yVGo9Li6dCAqNRqVHoPOBNVmQdDZkNYCGLMyVdlc6KCW9/AaB2T/3Nlb93C3AuLNoGTTL1zzCpcd7DkTbcZEnzYxxlXEsKxtUNzcwUObyC+FDbmk8sT6IggWCcIWQdEFUBQCXFcArkVA0AXQ2nwIKjeuKhtYkQWozQMRXqQc6DhL7a9mm19OCRrnjOKN4c65bsdKt33MLFrz6Wb13Dk1c1rcPiUjzWtYG1bxrlm0buDsWAVbFu62hb+iYc4I2r3cxnWLZE3PW9ELDhyqPat0Q8neVHP37apts2zPKl9TcLdN0k2jaEvHX1ELNyyKTYtkScPbNku3rNINo3hTy1tRMfessj2rbN0k2VBzN7WCZSltVcbYMIgW1Bwvs76bVD9KxY2RW+Y5bVsK5qGOf2qWXNqkb/2GLz3e70P+Xzqdf4Z7/hUO/TEY+Cvc+30k+KHP/a7XeeZSras4y1Lqvl3uaa50c9sOQpbLHsdNt+MuZH/ba7/vcb7rsb3vdd4HLe+6Xe/6PI/d7tuQ5bbLet1pOvAatkI2Mw3LrUQOCRknNuUbm/bSrnkI2B78pvug5dZvvPOZ3/d43nUaH4P6L0POT/2uL2H/04jrqc/2edTz82znl9ngl+nAryt9n2c6nsadew7RHKNxU0Y50HLPHbIjFW2L1XgoJF6bxdcOxZCMXpwcnQmNTgREpAIi0sGRObCIoqTIl+kxVdngqjxILQJWWwivzYdW54Be5QAqswAVmbEV6YDK1JiK5KiKpOjq5Oiq5NjajLj6jDh0RlxdFgiVFleTAazNBKKzoOhsIB4ZL6jL1OFLXUxUr7jpHz7zcNf84s0O4bqfu+YXL7n5sybqlPZ/F+/DivYuDtpJq5S3FlJRyTgkDIuEYpFQdCG4vhCMyQXWIoB1+cD6PGB1FrAiM648I7YyF0CpQTAwyBU5eYWBXmBjZzmNkxrO+mBgtsM622Fe6LBN2xWzOu6ijrOgZc+pmbMqyoyKPC1un5eTVtXkVTVz2ypYM3BmBC1kZMKMkr5rl596NIdWybaOe+LRnXn1p07FkVW+ZxTsG2VbGt6ylL6sZG+ZpDs29a5FdhowHdmVOzbJlp69KCbs2WW7FsmBRbap4ewYRZtazrqKtaphrekEcyoWvTB+mIgebK+bYbWtSOkbMvqRXvDGrbxxqR58+qcO6/d+31e/5feBjj/Ggn+Mdf3f2cHfwsHfJzo/9tk/jfivO807Bu6mhnvm15z5VOsmJa0kTdZa2W2Wb4YDhxPBw6nQ/mjgeLrncCI4FzC5RTQR+gX9dSG/qnTFoLq1a+98pge/4d5vvPMbHwPme5fxyWd+9GgeO0yfBwOf+j2fBwOPXZYPfdYPvY6PffZPI+5PA563PfanYefP851f57qfwu5fpv0fJ7zvxtzXIdOaiHhk4Z3qOVcO8b6EtMtsPlPS7+zyG6/aL8TnJ0VlwiJTQNFJwOcJgOdp4GcIeBQyMbosDVieBUIhwFUF4KpcCKoAVlMAq84FVWUCKrJAFSnRFSmxlamx1WmxFclRqHRgdVpsbWYcNhNclwGuzwGgs8H1WeD6HBAuH8wozxBj8kzEVx1c7H/mZ8w1n2DDy1vx8Jdd/AUnd9pEm9SSJtT4KQ15UNEeEGDU7UheXVb7y6TGQgimEIwugtYWgdCFYHQ+uA4Bw+SBULngiszY8mxAVXZcVR4Qkw9pLIAFaPXrfPwCHb0kJ03JqBv93o3R0FK3a9prWO1xhRWMaRV9UceakpGmZPhxYesQE7OiZx/6VHsO4YaWOSdqGSFXzcnJVlrdvlOxpeVsqthHLs2RU33i0R7qRfsG8Zaauyqkb+uEezblgUN14NDum0THFsmJTXni1h45VUcW2bZetGOS7en5hzbZrlG0qWFvKNkbGu6alrug4RAL4YO0hu6mV9P8lnle67aStaPiXtjk9x7jQ6fx0W/+ud/9pcvyNeT4vc/712Tf/5sb/p+pwf+ZH/oxGvrS5/s84P407LnpNu8aBftm0ZlL+W7I8zTie+y2v+9zPXaaH7rM70L2pw7DjUv5GDQ8BC33HeYbv+kxZH/oclx7DLd+w9uA5cFved/l/DzU8TZofxcwP3W73/faP/a5Pw+4v4x6v/bZvwx6PnSbn0KmD/3OT2HPh0HH+0HPuwHn5wnvLwvdn2e73vcZvk74HkdtN33mNz71TYfhQM081TN2uC0nUtKVnvvgUt37tYrWisLUuEzY81RIZDo4MhH4UyrgWSrweQYssighsiwdUJELrSmAoQqhlQgIKhdakweuzvlbEwAq0gEVybHVSRGoDGBtOqA+G4TOAtVngdDZQHQ2EJsFbMgFNeRBsQhoSxGcXZmlbi7yMFD/yTux1tycJRdr2clasNJm9OQpA2XKSJvQEIYlLd3CBjujStKEIFUkNSKh2GIophCMRkJRCCAWCccgoTV5EFQOoCYXWJUdU5MHK88BoPLi6nLicEUQOalukd2yzG1ZVhCWdYLFgHGp17064F8M2mccqmEFe1JBnZTgZ6SEOQ11VsfZcisOPdJtM29DRlxVUEfpmFkJcVnFUKPyhtW8I5f2wq29dGneuA1nTs2pXbkp55w4tIcO1ZFRdu7Unto1J1bVmVd75lAeW2R7Gu6+Ubhvlu0aeAd2+a6Ot28Rb+sFWxrBlpazruIuGITUwuQxRus4q2mIipsV4dcVjB0V+1DHPTEKLl26xw7LO6/2c4/nS8j+fcj352jXv0Z7/j09+NfM8L/nR7+Pdv4e7v08HPgyEvg46L4IaI/cshO34jKgu+3Uve9zPA1533ZaPw0FPg97H7utH3od74Lmpx7nU5f9PqB91+s+d6jehexPvd6P/b4PPd67gOHep33qsb8LWj90GD922x87LA9+w0NA93XE93nI87nf8XnA/b7L+DToeN9v+zTmfz/s/jzh/Tzl/zrX+TjieBo0vRtz3wxYfg4H7zsNF27VvoJxIKacKRlvzIJbu/xtp4WBQSJTYhAJkXlJMenwWDjgWQIgIhHwLB0anQmNRibFFGcAy/NA5QhwNQJaiYCgC6CVuaCqbEBFJrAyNfZlUhQqPa4mHVSVGvN33cRkAtBZoKY8KC4fiskBNOQAmvLArfkQYnGCAJ1lIb74bx592cZYcXJW3Pw5K2tSQ5hS4Sc0xEktZVDW5mPWaPFIVn1G4wt4fSGkvhCMKYTUlUCxRTBMIRSNAKFyAag80OssYHkWCJULrskB1+aDGgugDUhIYwm8g4pa4pGWRK3zItKEmjNhVw+qeeMmSdgsH1Wzh7i4UW7jjIK0ZGCtWQV7Nt6eibetYy5JCNMs7Jqes20RLvHbNrUCM67CL2rfMojPraozg/hAyTuzKM/N8jOL/NKuurQpLx3ac6vq0qk5NksOTJJDs/zQLDswi4/N4hOb4tSjObAptg38Pat81ypfskrkrSgVqmCOT57mEiaYLTPc9g0tZ88q3lHQT3S8C6v0Pmh+7HG+9Zs+dJi/D3b8GO76MeD7ZSjwP9MDf031/zHe++tw6M+ZoW/DnY/drk9D3rte64lLsWcTHpgF5y7FgZ59F9RdO+W3Ac19UPvYZXoKGt56NXce/bVd/i5kfReyPoZsNw7FY4fpQ4/7qdv6vst051XfezVv3dp3HaZrt/LWpXgbML0PWT/0Ot712D72uz90Gj4Nu576nR8GHe+H3e/7He+HHG/7jJ+n/I8j9ndh7+OI837A+mOy8/N44MQs2OHjT5SsCy372iS6togufbqydBAyHYBMBWQnxGRBo1OBz+PjfoLHPkuM+ykDFJUdH12UHFeaDihHwKvyYPWFUHQBtCYPVJUPrsgGV2XFodLjKlNiq9Ni0ZkgdBqgNjUSlwnG5YKwOYDGbCAuD9CQA2wtgDQgoK1IMKciTdVS/N/85pKNvmxjLNhZ8zbWtIk+riSMyZrCyrY+YaOdiZI1F5Ark3FFEAwSWo+E4Yph6EJQfRGkvgBakweqzINWZgOrswGVWaDKrNiaHHBdAbS+EIYphmEKE6iVaYt88qKwfV7YOoyvDEupo2LKALslxGic1LBGBS1j4rZZJXVRRV0zcbaNzHU1ZVnYsqSgbBn5+zbJnoG7oxceWKR7Ws6RUcgtLxpQs7edynOH4dKmuXTq39g1V27ttVt/6dRde40XTvW5W3tkVZ549KdOzZFZcuZQHjs1xy71nkO96lJ1yBkCbKmPUL8sJ6+rmOtqzoKQuCCiLEloW1runp5/qGHty+kXdum1V3fvt7z1Wj52OH/utH/x2j87Tb+Gu/+YHPhXuPeP8f6/Zkb/XBj9bbL355GOD33ex17niVu9b5dumwQ7Wv6umrOnYh5pmcc69qldfGoSXLnl12bxnUf14NM9+A0PAe2tW/PgNd53mB/cugeP6t6vfezQ33t1d07lnUd1HzA8BAxvQ6YHn+ber3nboXnfa3/sMrwNaO+Duvd91ocu40O36bpLd9ejfz9s/TDhvR+2PYw47occP+Z7f5npO7RKzgyCCzPv2iy+dyuvnYqLLtvr9Lii9NiCtJjspJhcWHQqJCoh9nki4FkS4FlC3E9p0Og8WHRRYmxpGqAyD4opSapBwqrzQbVFiRV54KpMUGUmsCo1rioNWJ0WW5MWV5MWW5cBxKTH4HKBTXngplxgUy6wOR/ShoA350Oor5KFDYh/+MxOX3Wxl6z0BSttRk+cVhMmtMQxZduQqLGDVakjlAmwuS0voOhiCKYIhENCcUg4tghaVwiqKQDXF0ArMuOqc0DlWaCanLjqPFh9IQxbBMEUgnEl8NaXyYzm4j5m8xynaYHdMNRUFkTleF5mWkrTx4WkWQ2zn9s8KmiaFLQvaunrRsa6hrzIb9wz8w+ckmOv/MjM2zfxj+2yM5fy0MDbVzCO1dwDJaOT3Mx4ka4mVI9bpCs9ti2/ca9Dv+s3b3p1ex7Dvt+47dauu1QrPs1y0NKt50saXzJfI+S1yAUVb1VMXxUQthX0XTVnS8Ndk9KWxNRFAWFJTN1Q0re1nG0xdV/Lv/ZqrgPma5f2Q8D+odP5FDB9DXk/hzxf+/zf+wN/hHt+jIb+ZyH8+8Tg73Ojv070fR3t/DDoe+j3HnmMR17djlG6ICAusJvWFbRVCXFNQtrX8k7Mwl0V+41Hc2GTXztV937tjUt569ffuHXnFum9z/jg09551fcdpnu/9t5vuu8w3QV0937NjUd57ZRfuuU3fs1tp+7CLrnxqW47tNcB3XXIeNWpedMhfxPS3Q3bHkbdD0P2mwHLz2P+b7O9153Ga6/y1i66sQqfOvS3Pt1G0NzwIrM4JbY4KaYgKSo3PjoVFpUIfJ4SF50CiEgFRiQCIlNBEXnw6IKUmFdZ4JoCUH1xYm0RtKYAWpMHqsgGl2eBUJmxqPS4mpSY2rQYdCYAkx6DzQA05oKwOcDmfHBLPrgpB9SWB2ktgOKRMFZVxn/r5orr7/8AmNNa0rSaMKkljqkIvaIWO7VM1YKgVyfXF4HRJTBMMQxdAqsrgqALoOhCcF0etD4PXJUHKs8GlGfFonIhFXlATCEEVwLDFcOxSCgOCcNXplk4bRMc7AIDE8aX99TmeV+lWxBJCyrOgpw6wGkOC1vmFZRlPXNVTVyRNK+oGbtW7qlPfGQX7dukR3b5iV1yZBUemwTHJsGZlntm5F+YRJd6wZmWe6Lnnen5qyruvEbcxyK4ic3u9hovsbmP0T4lpG8oeQc25aFesK/l7ShZe2rWkVG0p2VvyWmHOu6Wkr6hoK1IqfPc9hlWyzy3fVVOW1cxN2T0Y7viymO4dqnfdTmffOaPXdbP3a5bo/pbj+9Ln+drX+DPke7fwqE/Z4b/mB78eaTn1+mBX8Z6Pg/6Po74b/pdJx7jXb97x6YI05tHKU2DJNwUs2FRTFuSMLY1vB0V+8QoOrMrL+2qN07NtUP2xqG89WjvAoYbu/LGrnjjUtwFDG88qruA7tarvrSLru3SC4vw3MS7svKvPLLrDu2JTXDpU546FW+6DKcd6mOv6LxDddNnehi23A3YbwYsH0Zcvy4M3IbMb7utbzu07zr0b7tsNz7diEX2MhuenwoqSo0tSInOS4jOS4hNBTxLAj6Pj/spMeb/JMQ+T4h9ngKOyE+MLUkDVOdAaoqgNQUQNDKpvjCxKh+CygZVZsTVZQGwGSBMFrAmA4DJhqCz4xryoLh8aEsBqKUA1IaAtRfCW5HxTYUw2uuUf3Dm4s7bmPM25pydPW1iTGuIE8r2EWlrJ6/ORH4lwOa0lsXjSmA4JLS+CIopBNciIai/3Ut5IFQusDof8jI7riIfXJMHrC6EYQohjaVQXAkch4TWF8MaS6EtL2FT/PY5bvMktWqg7XUAlWMvTVnVMZc1zFEhflzcGhY1ruk5S4r2NQ1lx8o/dImPnMIjl+i0Q33mlZ945BduxZlVfGqTXNjkly7VpV1xbhSc6vnHGuGFTXnl0F6YZVcO7aVddaoXX1gUR2r2iUZ4qBWdOzSnVtWxQXhikJxbZUcmwalJeGoR7SgZOyr2ioy8pqRNM5vDFOy8kLqlE24o2VsK5plDe+HSXzm0l1bVo1f/ocf1udP13qv/ucf9fazr5x7fj+GuH6Oh3yf6/5wd/nk49Md8+LfJ/s/h0LfJnq8jXW/7PKc23a3PfOZQDTLbhxmtYTJmgopb4OGX+G2bMuqWnLYlZxwZxMdG0alRem6UXppEVwbJtVl0oGAcqZjnBv6VU35m4p1ZxZcuxZVTdeOQnVqERwb2sZV7bOOfOiQXAfWJU3rglBx5NXtO0Z5LfNWpuB0wvR8LvOm3vusxfw173w06fw67fh52fx5yvu1xvOmxdxqkefGxuYmxhWlARFocIiU2BxaTAniWBIyAx/yUCoxIBkUkx/2UGBeRCo0uSI57kQGozoWii5JQBfF1JfE1BZB6BLQ6O64uPbYmI7YuI64hB9yQBarPiGvMBrYgII15wFYEhFCURCyE4hHQ9iJ4e2nSP35aJ2fBzpq30GfMjCkzdVpPHVcTB8U4D71K3VZMr86oL4ZiS2DYImgDAoJDwrDFMGwRtBYBrMkHoLIBFTnAylxQVR64DgGpR8IxpTAcEtJYltBYGt9YDMcWwxqKYMO85kkGZpaBniBX9zUWBuoKts3CNT0nLGwZ4jeMi/FzEvyKhr6uJu2aeYdO4a6Je+yWHLllp17FsVV8Zpeeu6TnTumNR3Vpk17apFd2xblReu1U37gNt37jrcd459NdezS3QcuN33zj0V+6NOdO3YVNcW6RHhuEZxbpkZZ3bBTtymk7SvqalLwqIiwJibPs1jFm+wizbVFM39QItrSiHY1wXy+9dBsurcrHbtdjyPXYafvY5fplpOtLr/NLt+PboO/bgO9bn/9LX/D7aPe/Zod/mx35Y2r41/HerxM9v8/3/TLR/bHff+c139h0lwHrGI8aZrWN0xsmGQ0LXPySgLTEbtmSM7YVzF0Nd0PI2Ffy98T0U73wTM19Y5Ueq/jnesmNXX5mFl3YZOcW0bVPc2YTH9tEx1bhkZW3b+YcmHiHDsmRS7prFezYZbt22Z5ddN4he9Ojvh+03Q5Y7ru0j936pyHH9/HAj1Hvt3Dg01jHcdDMJ9VlwwG5ibFFqbHINEBuQkRWQlQKODIZFBEf+ywxLiIJ8FNSXERC7PNk4LNMaHRhQsyLTGBFNhiNTKgrikch42sQ8ahcaFUWoDYLUpcBwGUDsLnAhuy4plxQWz60DRnfXgghFsPxRbA2JJRQHI8vTfz/4czJnjHTZo3UWR1lxkAZ11F6xA1OWoWwMYdYnoArS8AgoVhkfF0RBIuEohGg6hxALQJQkwtE5QCq8yGVWYCqfAi2GIYtgtcXgHAlMGwxDFsMw5XAscXQxtIkNxU9y2qaodfPMetnOU1DlPpNPXdFQZuQtPdzMbNK8rwEv6Klb+ho+3bhnoW3axUc2vlHPsWhXXRsk56ahScW4blNfG6VHBv4x2rBpUl0ZVfc+IwPndZbj/bGo75x6258utuA6cajvw1Y3jg150bpqY53YVOdmeUnBtmJTnSgYm2JSVtK+pIAP8dtGcLXz4mZiwrRjIi+Luds68RHVs22RnBgkF05tHcdxnedtvuA7V2H40uX+0u//4Nf/0s49GUw8OgzfA76fxkMfR3p+j4c+n16+Oexge8zAz9P9P463f8/S+Hv472/jPU89QZvA44Dm2aU3R5mNM/wCAs84iKfsCQgLvMpSwLippKxJefs60S7Ss6JUXRuFB6pWOd68YlWcCyjn9vE5ybhmVl05pCcu2WHTsmBgbejZe9bBNtazr5FsGPh7Vh4Ow7Jkpa5ZeMfOgSXnao3PebrfvOXma7HHsPTgP3bqOfHeMe3ia5P4c5RraitrjgNFpuTBCxKiytMii5Kjs6Oj06FRCUBnyfH/pQIeJYCiEgFRSQCnqUDIpKBkfmJwBfJcRXZ0NqCBHRxYi0SVlcUj8qF1OZC6rLBdZmQphwINhfenAdpzwe1I2BthfD2Qgi1BEZGQsmlcFJpAqUs8T96k7NoY8/bmHNmyrSROqUljspbgzyMiVLOqs9oKYlvRILrS+GYv/VmMayuEIgtglbng2vzoKhcCCoXjMoD1eSBMEhoQzGsqRjWXBqPKYVhkOCGUngzEoorgbPQmXOi1hlmw5KEuCwlzQiImwbeqo47r6AMC1vGpe3T4rYVDWXHxDqwCXdMjB0Ta9fCObAK9i38LQX9yMg/1PHPrdILm/zSIr6wSi4dsjdO7YVFdWFR3Hi0107VpUV25VJd2eVnVum5RXqs4x9rBadG8bFBeKIX7oooB0rmtoSyq2AtCcjj9MZhUu0IrXmGT1uWC1aV/C0t/9Sm29dLD0zyA6vqyqO9sqtuXMZ3HY6nTs+Tx/LktzwFbZ8HAl+6PZ9C7vdB58cu3+ce77fR0Ldw6ONQ11Ov733I9XU09NvUwLdw19fhzq8j3Z+Huu/7vTNC6gARPcFsnWK2TlCxs5yWRT5hRUhZ4bZtyxibMvq2grOnFx+ouftK5pGGt6NkHGpYB1rOvpZ1oGPv69h7Jv6+hb+jZ+8auHtG/oaeu23mbhq56ybOhl28ZBIsKcgbSvxFp/K613jTb/4+3//bQt/XUc/PI84/pzv/mO39OhHyKDmFyYA0WEwGPCY/PgKRHIVIictNjMmCxSQAf0oAPEsCPEuO+ykJ+DwVFJkQ91Mi4FkqODIXHl2aCarMBaML4NiS1IbieHQBHJMHrS+AYnPADdnQxlxIUy6oJRfYkg/GF8W3F8LwhVAyEk4ugpBLEsgv/sHZgpU2ZyTPmWkzZtqshTmtpw7Lmr3sWnUrklqVjCmBY4vBGCQEUwxrKIZjiyDoAmhNAaQOAavOBlZlg6tzYlEIMLYIWl8EbiqNby6BNRTDm0vgDaXx2GJYYwm8qTSeXZ2zpmLOsZsXhfg1BWtWSJqT01bUzBkFZVhMmpC2T8vwa3rmtpm9Y+XvWvk7Nv6Ohbdv4u3oWDsq9pGBd2qXHxv4pzbZlUN5bhQfaliHOv6JRnhhUVxZJJdWyYVdcWZVnJjEx3rxqUl8oOUdGcSHWuGemrsvZe0pOHsK1raEscQnrIjIYQq6H18zw6cti7irMt6mnLurFZ1Y1SdW+alDe+kxXTg0bzy6O6/hzq2/8+o+hGyPTv2HgOOT3/vU5frU7f0a8nwKOr8MdL4PuT91e9/3+h9DrrdBx43X9KHH83U89Gkk+GOy/1u49+t4z2WHZZCMGaZiwhT0JB03w26apOHmue2LPPwqn7QioCzzyesS8q6atytl7MqZuyrGnoa/raBvqVkbcvqmnLapYW5o2Bsa9qaBt65ibGiZG0beukW0amQv6jgrRv6KhrahI514hOedmrMu7YeJ4JdR91+ro5/6Lb+F3f+eH/o0GnTIaGmg6GRwZDY8NjcxOj8psjApKichKg0WnQp8nhz7f5KAzxMBzxLifkoCPk8APEsGRiUAotJgMQXJcS+zIdUIeH1JEqYkqR6ZXFcAx+bDa3PAWASoBQFvyYM154MJSFh7UTypCEYqTsKXJtJK4illidSXqf+Ls2kdaUpHmjcQZg2keRNtykgfkOLdzBpxY377i4SmYhi2BFJfAsUWg7GFkEYkFF0IqisA1eaDq/LAqFxgdW5sTT6gvhDeUBrfUAjFFsMayxIaSuGtZfCGEgi2GNZUApe2vFxTs2ZZTTPsxjUFbVHDXtTx5uS0OTllVEQYFRNmZPhlPXNDy9gwsrZMrG0zd0ND3TeyNxW0HS331CE7MAiOjLxjPe/ULDlW8051vGMt91QvPlKzL8zCc5v4VC/8W36emmVnJvGJVrin4Oyp+Ltqzq6Ku84nbfLJG0Laqog8TW8eaq8eJGDXlfx1OX9HI9pS8Q80gnOn+tAovfBoz73Ga5/pxq2/9pkf/JYHv+nBbXz0Wj50uj4G7F+Ggh86ne8C9qduz7sOx2OH877TceXW3/iNN17Tjd/y0Gn/MOD7Ot791Ov9NtLzcTR06TKNcwhj3LZxduswsXaEWjdGrZ9h4WeZbbM03CIPP89qWxHQVoSkLQVzQ0TbkjM2ZdQNFXVdzdyQ0dfk9DUVc03F3NQwV+W0ZTltRcNaUtPmNKx1l2xRy5yREhcUhB0r68AnO+vSnId0b4ddvy/2/t+tyb82Jz8PWb+HPTeDHhK2Ch4XHQ94ngKNTodFZydF56bEZsOjMqCRKeCIVFB0KjAqCRSRAHiWBHyeBopMATxPBv2UBonMgUeWpoOr8mH1xYmYkiRMCRxdkFCHgKBzILg8aHM+rDkP1J4PakVA2ovghAIIHhlPLI4nlybQipPI/+nP5ozUGSNlRk+c1RFn9MQJFbFb2GykVnLQmThkfG0huKEE3lAMbyiGNZbE15dAcYXwunwwCgFF5QKrcyDujdzMAAAgAElEQVSV+XGYInhDCbyhFIZBQnElcFwJHFeW1FiWgEFCcSWwhmIYuSZ7WU5dk9InqfULguYtu3TVKFgziqZFhDEJcVTYFha3LuooWxbulpm1aeSsaxi7NvGemb+pYh2omTtq5r5ecGwUHOq450bhqZZ7phMcy5mnOt6pSXyh55/pRScm8bGBf6jkHKrZxwbhkV6wrxUd6MQ7Ku66nLMmpK7zaUss/CStcYJUN0qqm+FSd/SSPZ1kXy89tqsOdKJjg3hbxdk3SK7c2gub/NQovbKpzu3qMxXn1qZ869K+9Rjeuk1Pna73PttTyP3Wb7p2aN54jccWyZFBeGyRnbrV1122+x7Xjd/yNBL8MNDx2Ol86LRfeQwrWsEkDz/Nax9jtowyGkaotRN0zCy9aYFNmOPg5wWkRT5hWURYZLWuiohLQsKWgrEqo6wr6Cti6pqUvK5mbRh5a2rWooiyICSu6VmzMuKCjrNsEc/pOZPS9kUlcdslOvTLT/zC6wHz3ZD7x2Lvb8v9/9oY+2sz/HnQueBWJAKeweIi4oERiZDoNFhMXnxsTkJEFiwqExqdAo5MBkSmAiOS435KAUckAp5lQKISAc/SQRGpgIgMcGRBYtSrLGBdYWJdaSK6LBmDTKgvjMciwDgErAEBa0LAWwtgbUgooQBCKY7HI+PJJcnEYjitNJ5SlvwPnxnIkzrSjJEyYyRPG0gjipYAu07ZXkypSMEUwNCFYFwJHF0MwZXAMCUJ2GJYXQEAhQCjskEVOcA6BKwGAcEi4+tLoI2l8Q3F8KZiCK4EhiuBNZbFY/6X2+LNYuKinLIpp06Ta4eaik9Dpl0Tc1VBmZWRJ2WUsIQ4JmmeU5FXDMxtE3vDwN7QsjdUlG0de0PD3tNzNxXUPQ33QMc/NvLP7OJ9OeNIzT7TcM+NgnOr7EjHOzUIjrTsQzX33Cg+MwmP1PwDJfvAJNk3Src0whUBeY7RPM9onKc3jxPrRsl1Pa11SzLmuop/oJfuq8WbCvaOgrOn5G+oeZsy1qGevytnHyj5hxrBhUlypRfdOHR3Hu2dW//GY7j1WR6Crnu3/samvLKrT6zSHZ1oS83fkLF2DOIDNf/Mrrz0GC9cmtuA5dJtOLMrD23KNRV/Qc6c4rePc1qGKbg+fPUgsWaMVDtFbxyn1M/xCXN84iyraZGHXxK0LQkIGzL6qoK+rqAvyxhrStqWjreuZ23rBesq3oqCvqiizyio80bugpE3p6Eu6WhrBuaeW7zvlZ4F5Och/fWQ62nE+ct86LeFnj+Xhj6Odba8zIXGRkFjI+IBUYnAqBx4LCIxKi8xIgcemQmJSAU+TwVGpoAjUgDPk4DPM0CRaaDIdHBkGiQyDRSRBorMj49+mQGsyoWikYlNZam44mRscXJjUXwDIr61IB6PTCAg49sKwQRkPBkZT0bCqSUwUkk8tTiRVAL7X5zNaIiTGsKkjjijJ08ZKQOyVjejWtSQ1/YisTIXUoOAYoqg6BIorhSGK4E1lsTXIaA1BZDqHFBdHhyVC0YXgrFF0KbShMYSOAYJbShJaCiNby5LwBXDW0oTGl4mNJbAml7AR4SELTltRUiaZDSceiR7RtqOgbmgpI2L28NifFjYMq8grOjoG0bupo61LCCuysmrCsq2gbOtY2/KybtKxqGOe2QUHGiZR2rGvox+pGad6ninJuGxUXJhlR7q+Ic6/qleeKyX7MsY+xruhpS2q+ZtqdiLdPwiG7/MI40Qagfb0YPtNT0ttctS5oaCd2yQ7yr5+2rRtpy9puAuieibctaqgLwuZW5KKIdq/qmOd6xin1mk51bVdcB847Nd+823fsOZSXZpFh/q+Lta3pKIMS+kzQmoy3LWppKzoxPs6sX7esmZS31gkW/rRZsa4aKCvaBgzfAIU9zWSW57mIHrJ1QNEGuGCNWTNOwUo2mShp1lt85x2uZ5rbPs1jk+cVFEWRBS16T0VQV9SUpZV3M2NOwdg3DDyFs3clfMgiUDZ8HIm9NzFjW0NRN708bZcYkOvOKrPtObQeebLv2nMe+nSf+nEffTRCgNGAuNi4ZHP08CRCWCozLgUdnwqHx4TDYsJhManQh8ngiISIr7KRUYkQKKSAM+zwRFpIEiU8ARacDnGeDILEgMMinudTYIVRCPK0tpqsjAlaU0FyU2Fia2FsLxhYnEkkRKcSK5CEZGwinFCZTSFHppPA0ZTy75h88mtIQpHWlKS5zW4qdU+B5Rg4Vaya3LbUBAavMg6AI4pgjSUArFFYMbXyTiSmCNSDgmH4LKAdTkQWryQFhkPK4E3lSa0FQW31yWgCuBN5TCG8tguGJY+4vkxrIEXAmMhs4NiihrYuKqhLRjlZ86BYdWzp6Zu+fRjInxYQlxVNg2oyAuamk7Zs6qgjLLbVtVUJYkhDUldVPF2NIwt1X0PTXrQM0+1LAOFYxDUfu+gn6s555ZZCdG0aGWc6RmnxgFx1rOkYyxK6fvShnbCuaumrcmZcyRmmZozVNk9AixZri1aoSC6WtDL4sZmwrutlq8KWVuiJjrUtaimDHJbJ9lt86y2uY5bQs8/DKXuK1g7mvYRwbhlph8F7Cc2dQnOsGRhnOsYe8rGNsazqqCNy9lTkvoc1L6gpQ1J6EviBkLIsq6irckZS3L2PMy9qKSN80jL8hYcxL6nIAyK6SMUutHaNg+Qs1Ae+UwvnaMUDtGwU7SGiYZzVPsllkOfpZNmGYTZtntc0LCgoi2omQuSIlbevaGXrimYSxrGEtG1oKOOWcRzmqo80rSupm7YedvW1g7Nu5Vr+mi33noUlx16d8Oe+4HbesBKyQuGhgdERf595AsMg0QlQmNyYNFZ0Fi0kERCbHPU+OeZwIjU4ER6cDITMDzFNDzNEBEKjAiAxyVAo5MB8dkwaNeZYDqEPGNxamYF6mY0uSmopSW4sTWokRCUQKpLIFckkwtgVHK4mklCZTSFFpZPLMsgVYC/6c/M9OmTdQZM21KTxqRtwW5aE0rklaRVp8HrM4F1iMTG0sTG8visS/iG0rjG0rgdQV/bwLANXmQWiQMWwxrepHYWJbQWJLc9CKxpSyhqSy59UUirjS+6UUCthTe9DKp8UWikly9ZZXtmMX7HtWxW3riVRx7ZcdB/bSCPC7DjwjxE1LispY2JyctyoizAvySlLgkw68pGWtK2rqKuS6nbiuZ20r6jpy8r2Lsyul7MvaxjrMnp+1ruIdqzp6UeaTiHGrZ+0rWvoq/JWesS2nLAuICs2WSXD9Oqh0loIZItYPEujCzqZeEmxP8f0y9R1cj67au2aox9l5IEXKAvBcI4YUk5JABeROKCHnvQhbvbZqVnsTKITxJZpJAAkmabc69Z5xW9WrUqGpVq35C/YlqrL32uc2v/4z5zneabwY+YqGLbPSqELkqxM7SwZOk7ygB1yOuWti147ftBcy1sPss4fmSD1+XIvcT8Z8zmfup5EMpfBWHbrDgbTn6oRBoJrwNLHiMhQ5SvkMseJAKVGO+StSzH4MqUc9+DKlmQo0EepYLHSbQ05T/KOw5CDmbYXsl6Hzv1W8iunce3RZs3PUad2FjNWipBM11v+kwAR8nkcO45yQXPsJ856XgWTFwUQrfrpVvFjM3S9nL2ejpdOh4On6QsZ+V4OvlxO1q/G4j8zAf//vb6b+/W/gyh90vZB6Xscffpy3K/lYARyOC7SCeRQbZRIDfCnbTCSIaQdQG8ig4AQUvaMWxKS3sthZhOyikE0VtgLAd7KQROlpbRFRCZzvYRQWGBBRNF9UyJHSrO1zDIqtM4B5kuwZZ8CDHO8T2S5kBKdM7xI4q+WE5J6JgRxScpJz1p27OIudzwbOl8MlStD7hfZ4wj7sHUQVbJaaM9jBGB+g2GdMuZ9nlTIecbe+njQ4wRnppul7aaC/VKmXZh9hWOcs5zHMouU4Vx6FgO4c5biXDMcx2DrOdw2yHguVQsJdzyM2Tif+5/eTb71MPy+lfz8cfVjLfVpMfSv465q3m4DoGXU6FPxS8h1nkpOj7UA5dFgOnGc95DrkqR65K4S/j4ety8EspeJX335ZDj1OxrxORh8n4/UTsvhj6MRW/K4a+TUavS5FrLPAhgXxIeM6S8FHU0/CNVr2j26iuErRWQ2PNmGMHGTuMIycx9EPGf5n0X6R85yn/cQw5iHkaUbgacm3Blm2fdRu11iP2syT8GQt9TiHXmO9LIXQRdl/lg5dZ32UhcJwPVyKuRgqpp7zVjG8zAuWkomwPL8Fry4loK7rBZzZNI4Zc5KMfsOCHfOQ8g16kfScptBaw7QccO37Le3Tsjcf4FtZveUd3vWO7vrFtRL/nM1WCtkrI2og5G1H3Ydp3jPkPU8hxxvtpInSzkLhbz31ajJ8vJE6moo2M9azouVqIf93AHtZT39fy/7G1+M/Nleul3GUxejmVSbmNbQCegMeRgd9aCXg6EU8jtLAooLAN4LeCAgqe14YXtOE72nB/9J2E7UAHFRRRQUEbKG7Dd1EBfmuLsB3oohL6WWSluN06yHEMd9iG+C6FAJIJ3FKWZ4jtk3PRIXZYwfXLmSE5JzTMiwzzoipuVPmn3zye8R/PeU/m0ONZ/37Js5EwZe29tl6aTkLTS2hjgyy7nGUf5jgUbIuMbZexLQMMQy/T2Ns21s+0DDIdCpZLwXYqOVYF06HkWoZYbhXPPcyFhjm2YZZTwXIqOU4Fay4F/Xi/+l+7G39/vfDz1fyv57lf69jdfOxqKljD4Crmq2TdZ+XAx8nIedl/XPJflgLnGfgUg88L3stS5BJDP5cDn8uBz6Xw54L/Sz54Uw59Lfi+FoJ3+eDjROxxNv11PHqb81/n/JcZ70XcfRxyHIccdcSw59ZuejQ7PmMtYq+FHLWQreId2w9a6hGoGYWPI/BRAj6Iug+CtnrAvuez7PhtW6h112fe9ll3/aZmzHWehC8z3ksMPU8hJ3HPecp7mvEdJn2VpK+aQitxtJIJLVhVyS5OvpdTHuAv6AefOjTbYaiRDZyU46fZ0MdS4jwb+rpQOE34TpK+w4S3mUT3A7bXqOE1PPLcLn/tVr/16N7DI/t+SyVo30X0laC9EnXVkp560nOI+Q6z3rNS8ON48HYpfbeK3aznPy2nTiYDF2X0ajp0tZy8Xss+PCv8WMv98/3C394u/H133dTJ0PYJAHxLK76FDOJaCbg2IkADATrYwiHheK34jnaCkIwT08iCNry4ndBFBbqoQFcbIGxtEbbjO2kEYRvIawc62wFxOyhqA3uZBFUH1dDPsg8LnCqRS93hVAjcco5niIUOsb0yTkjG9g0ygkPMsIwdlrNiCl5I+m8fsBQ4mQ+ezgcbU8i7rGUlMJI2dZn6qBoJ1dhDsw4yHTKOc5hjUbDMQyyTlDna+8d3DFSLlO6QcZzDbNswy63iuZUCp4rnHOY4lFz3MNetZDlUHKuM5VZyHSpuClLfvVj8z63l/9hc/PVi9vtK+sdy+n4p8WUqXE+7GkXvftZ1Mhk4L4eOcp6zPHKR957m0KOM+yznO8O85xh8iSFnWeQ677vM+67Kkati4LYYuM757nKBr6Xo11zgGvN9THrOk+6PKfhDAj4OOWqoYcepeWeSvvUo94Om/aDtMGI/CFsq/rFNp3Yv4NgPOCpe2w5i3fc59kPOXZ9tN2DfDth2/LZN79he0LYVsO36bPWo6ySFnKTgo4SrHnJWgvZGzLsXQ3bj0F4craUDk0ZpUSqYNSo2PGPPobGduGc/4T1M+i8KiY9T6S9zuc/T6Q/56GUpdpELnGPho7TvIIHUE2gl7HzvN7+CdW9Q00un+pVb+Q42vkcMuwHzXtBRjzkbKfgA8x7lfSfF4MVE+LLov55LPaxnHzbK54vpjwuxj3OhrxvY3ZP8w1Psx4vxn8+wv72Z/vF67uHlPBH/GwnAA/gWEoAnAXgivqUdxFGJOCqxhUfBCciAsA0vpPwmaMML2wExDRTT8V1UQEIldNKADhq+sw0npoMSKk5MBzuooIRG7GMSZXyKrptuVfDdmi5opMuhFHgUfJ+cBw/QAgpeUM4LypghGTuq4McUnMgwL65k/y/1sznfyZyvMeN7j7nnfMqosVPXSVGLKMYemrG7zaHgOGQsu5Jtl7MsMq6pj6aXtI/10SyDVIeC7VZxbQqOS8lxa0RupcCj4rvUfEjFdsrZLiXXPcxxqgSQmhc09x4uZH49K/zH67kfG+WfK5kfy+nvK+m7xVQt7ahhcC0HH5UD52X/UR65yKOHGaiZcjVT0GEKOU65TjH3aQY6x5DThP087bnMIdd535di+HMucF2KfMl6P6eRjwnPeRI+S7hOYs6TOFRBjXvukfdu9UuHcj9sqoUsVb+lFrIcRO0N32jFa3o1OvjCpn5pGV4fHZwd6pju5xTEtIke/lSfoNzDWdb1vg/YdkK294h5x2utBV21CLQXce0Hndte67bfvh1x78SgnYRv3qxcsCh+9ztfht3vI/BOFG3mIse50OVk6jQb+jKHXc1kPk2kb2Zy51joMhf5Mle4KEWPsMBRLlRPoPtR+/ug5TVqfIkan9iUrzwjm8joe8RQCTv2g5ZG3FWPWg+y8FEGupyKXBQCn6fjNzPh+2fFy8XU+bT/ejl9t449PMk/PMX+/mby58vSPzfn7p+P/9haagdBMgjgWv4K4FsIIJ5CxLUCf6ES8EwywKEA/Fa8qA3sbAM623CdbYC4DZBQgU4a0EUjSmhgFxXoohI6aIQeKq6DDkhoYBeD0E0nDHKJGgndLOW71B2O4Q5Y2YkqeP5hnk/Giii4EQU3JKMH5ZyogpdSchJqfkz9p99sTqHHU8jJNFoped6kLXM+ZUAr0IjbNV2tum66VcqwyRg2BduuZFuHGGOD9D8+ZbAOMWxDLPswx6XhORRst4oNa3kuNd81zITVfKeaax/muDRct5Lv0Qg8Kh6s4cTMvbdL6R9PCj/W8t9X0g8LqZ9ruYdV7LQUqGaRag6uZlzHBfg4Dx/nvM2UsxE1H6bdzYT7II1UE/bjpOckC52mPedZ5DKDfMT8n/K+T5j/Y9b3Me35EHWd+swnMfdZwn0YcdX8ln3EsA/rNj2at17drn+0ghoq8EgjZGmG7U2/tRq07/psL/X9T2WdT7Xd60rxilq8IO9Y0vQuqHtm5d2Luu5yP2tRP/ASGX2HWt7BY+9g41vU9M5neeU1v/Fb36DmdwHHrEW5aB1+FXFtp4KbYfdOFG7kgucT6Yti7Go6+2Uu921t8m6xdDdffFgp305nb2fz10vFr7OZj1OpD+XYeSnaiMONrG8n5t6KuX5HjYvG7ueu4TeodttraMQczQx8nIY/TYQ+TIY+TAYvxkM3C8mbxeTXjfzFXOJ6NX27kbtdSf14knt8mv25gf3jZfEf7+e+v5n/tb1KBXAEsAXAtwD4v5IAfBvwGxXE08kAnYznthJFZEDUDvTQCeJ2UNwOSqiAhEbsYRA76cQ+JtDFAPpZ5F4mqZuG76EDfUyChAZ20wlSDlEjoY9J2U51h1PdAWvEXqXAK+N4pcyQnBeUsSMKbmyIFVfxIxpOVMX9b85OZ7zNSbg54drL2V7GRiadfbCMYxC3a8RtRgnV/EcSpuS7FGxIwbb1M0YH6MYBpmmAZpUzncMcSMVzqXiQVgCpuW6NwKnmejQCh5LjUvOdKh6k5kNKgUfNcav44zHr2Vzy6xJ2v5h+mE/ezca/Laa/zsY/FP21LFov+CpZz2EBOcrBjbSrkXA2YrZmBjqIu5tZuJpy1xL2Rtx1lEKPEtB52nORRs9T0GUGOYu7zmOu05DjLOI4TniOY45G0FL1j1a85m2P4Z1H+95v3PebKqjhIGg9CFoOQ45m0HHgNR2EHLuo+a1V/R4efevUvvOa3qJjT0zDv8Ojv8OjT936VWP/krZvwTg0q+v9HTa8QEZfek3PYMNTZOwpbFizKec1PWv24c2QYysCVbO+Si7SLMXOpzIfFgqflkvXS8XrpeK3J9OP65M/NmYe16bu5nPfl8fvlgp386XvGxOfy7HPE6kTLHhSjh4WQpW453eP8RmkXzEPvHDINl2KSsB8lIbP896ryfDNcvrzpO/TXPJ+Ofe4UXh4Wr6Yid2sZb+uZe+Wkz+eFh83Mt+fZP7xZvrvW4uPr2b/vrXUBuJxuN9AXAsB10LE49rAlnYARyfimMQWfivY0YrvohG72gEJHRS14bqo+C4qoYOKF7bhu5hkCZXQQwckdIKEBvYxST0MUheVIGkn9jIJKkGroY/t1oohjQTRdaDKTq+cG5ByAgpeeJgXHebFFNyEVpDUdaZ0orRe/C/OTuZ8pzOBw2lkvwg9C+snHP2ojKXpaBvpah/tpRv7GZYhuk3Bsg9zLEMc2xBb39s+2s+2yZhWOcc5zHGPCJxqLqwVIiNCj5oPqwUeDR9S8zxqvlsjQnQih4rlUXPcKgGkYudc8o/l8NV09Loc/DoTvR0P3JaCnyfDNczXyCH1HNrM+w9z6HEabqRdzZijEbM1Eo5GCt6POSoxx0EcasY95znvccp9mkXPMshJwvUxi57GoaOo8zhoPQxbGwFzI2ir+Ea3XbpNt+otrN5BR6tBayNgPgiajyLOht95EHUfRpwHIWcFtez5TLuIaRs2b6GGrZD1LWp657Nu+h2vfebXqOm5x7g+NvTEMjw3LJqVcWflopkh7rK6c14lWjH0v4aNWxFXNeNrYIFmIXoyHj+bSl/MYp8W85+Wy7frUw9Ppm5XSo/rUz83pn8sl74vj/98OvNtMX83m7tfKFxPpz7PZD9MJE/HYw3MW01COzHX64Bp3SVbswy8dPTvBQ2HUdtFBrqaCN0spB7WsJuFzN164ceTwu1a+fNy/stK6nY18/0J9v1J8dfT/Pen2V+vJn6+mX54NfNrb7WNiCeAOBDAAfgWMgBQCXgGEaASWxiE3zgkHI+CE1FBCQ3obsd10cAOKlHchu9sA/4IbL0MsJcBdtMJPXSchEbopoEiKtDdDvTRwSEe2dDHtA8LEF2vz9CHarq8wx1+BT8oZ0eV/LiyIz7MzYwIUjpRRi9OGTr/rZtQc8J1OOHZK7qehPXj9gFXP03Jpyg7qFpJm76fbpazXAqOfZjjUnLNUpa5nz42yHAo2DYF165kukcE0IgAVgtcWj6q6/BoBC4lx6PhwxqBS82HNAKPRgBruJCaDym5HhV/JWC+yPs/5b1XRf9VAf0yHrwseGtZ917S2Sh6D/LwAeZuhB21lPsg7amGLfWUsxK37oTM1ailnnLXY+5GHGqELAcJ6CTt+5DxnqWgo5j7MOI8CJoPQvaKf6ziNW0jxm3PyDuPdgs17vlN9bDtIGyt+cx1v+U46mqGnfs+cz3kbkThbUi/5Rnbgy27flsl5toLOrYClu2Qaztofx+wv/aZ3wZsL3zml7D+NTL2NmB97TNvxaH3EddOEtlLeqtpb7MQPipGDouRg3yomQ99nMt/mMFuns7evZj5tJD59nzmYaX8ba30Y3Xi59P5ny+W7ueLtwuF66Xi9Xzuw3i0WQgf5AJHxWA969tLeN6FTG8j1tfoyCvnQC2gP8u6rybCV+OB78vZm+no3XLmYTX7uFH49mzm03LmejX9ZTn+uJz5+bT4uJ7++bL093ezP97OPLyY/v5mhkpoIRBaAHzLn6i1UMHfaESARmhhUHDCVry4DSduB3sYZAkV6Kbiu9r/FdJ6GWAPk9DNAProQC+D0E0ndFPBHjrQQwP7GUQpm2zoY1mHOz06CazvhtUiWCEMqYThIXZIKQgPs1MaXkIjSOlEKYMkO9bzb87g5jjSKLm2M/Y1v6Zg67H3tSsFpGEh2dhDM/Yz7QqeY5hjU7IdKpF5gGHuZ5uHOA4516HkudR8WC9AdSKXlg9rhbBW6FKykH89BbBW6BrhekdEsJbn1QkgldA5zHYpeOtpXzPpOUu5L7O+swxymPLsJZy1HNIsBxsFpI5B9YS9krRVk8562t3IIPWkuxJz7Mdt9bi9EjDVo45axHGUgOph51EUavrNjaCt6jNXgvYdZGzfP7aNGt979NtewztUvYnqt9HRasC5gxqqXmsVMjbDjqrffJjyNiKeSti1jVj3g65K0F6NQLth+27Y+T5g2wk5toL2nbDrfcC2FbRuRVw7YddeDNqKuHbjnu2oey8B13KBSgo5yIdOyrGjYvi4HDubitUyvu2U92w+dzaRvl4t3T4p38ynH1bK9+sTdyvj90uFT1Op6/n8x8nkYSF8MZU6KUfrWV816dpPwjUMfR20bcds2yHLftrzBpIfhI1nCddV0f84n/i2mLpdSN4tZ76tF348K357NfVlBfs8F3xYSz6upL6vZX5uYP94M/3z1cS3VxPXG6VvbxfaQTwe9xcQwBHxOAL4GwVsaQfxVPA3GqGFTWwRtOE7aYTOdoKECojacZ1tQAcV7KISutrxEhoophMkNLCbAfQywEE2oZ9B6KHjeulgH5Mg5ZJGJAyHXOjRdiOGPkTf7VN1oHJuQM6JaPkpbUda35HSCrP6rpRBnB37c9/peB49nEYOJrxbWft6QJM3dVn72lV8krazTd/DHOtj2GVsu4zj0vBcw3yHjGMdZFqlHKuc41LxoBEBpOUhI0KvvhPWdXj0IkQrhLRCaETg1XXAGr5PK/TohLBWAGsFiJbn1vJtUpZNykqODWxHrPWou5Hw1JLoTgKq5uBa0d8owA3M28i6DjLuWsLVSLsPslA96d6LOXbjrr2IoxK31aO2etDaiEO1kL0ece0jxlrAvB+0vHNr3qP6bVTzHta/R3TvYM0bVLcdtO/7bXtBRyMG1SKOesBe9dlOUuhJNnAYR5tR+DDhbcTRegSqRaFqDN4Lu7eD9p2QYy/i3gk6twKW3RiyFYb2UshuCtlPwtW0txq2VTO+RilyWEo2ypGjcuR0PH5ajp1NJE7KscNS6Gw+83Ep/6q3jUEAACAASURBVGku+2W9fP906m5j4m5t4ufT2cuZ9MVU6uMcdlqKNrOBw3K0lgvsJdz7SbiSgnejjp2IfT9q345YKgnnbnDsIGw5Do7e5n3fpuPfFtOfyr7HVex+o/j9aeHh7cLHxeT1YuRuNfW4lvnxtPTPV5P/eDXx8/XM93cLX57mbp6NtwJ/AfAteNxvBFwLEfhrO76FBgI0EM8g/MahAMI2vLgV6GjFd1LwEipO3EboasdLqICECnRRgV460MMgdtMJvXSgjw72sgh9TOIAC+xnEKUcoraLahtiI4YexNDvG+3zq0UhpSCmEv1hMJMaQVojTI+IsgZxZkT8736A/3ASPRhHNzHHRlCdMYlNXRQFl6wWthl7aGN9NMsg0zYscKq5DjnbIqWbpGybjOVW8j1aoUfDh3RCSCdEdR0encijESAjImREBI+IUH0HrBMjhg63VgCNCJEREawVupRsywDDIGlTCcnDDFDDISESqqen3dHNqGDQQcHfKHobOc9B1n2AwXsxaz3laGKeWtqxn3RUk66dsGkvaqnHoWYSqieRSnCsHnPWA5ZKwLSFmN77x3Z8Y+9Q3XvE8Nat3fQa38IjO6h5y63bD1gqYUczBh3GoGYcOU54jhP+0yR6kvafZkMHMbiZRA+zgb2wu5rwVuOeTZ/pvd+0F3VVY3A1je7Gof2U74/DK7Wst5rxHRTD9Vygng8eFMLNYuRoMnVcThxNxA+LkbO5zOVS/mq19GE+9WW5eLNS/jifvV0rX07EzicT5zPpZiFyWIw0i+H9jLeK+d9HbO8ijlc+w1ZwdCs8WolZGxhSiZj3/WOHwdGLuPN+Ov4wFf7b09L3jcLjk9zDWvbxxfjjm7mbtcz1UvJ+LX2/nP7bi9LfXk39ejnx8+XU15dTN88mvr6cbSXgiHgcEY8DW/5CBP7aCrS0Ay0MAp5FbBG0gl1UgphO7KCCYiogbsd3t7V0UYFuOklCBXqYYC+D2Mck9jAI/Qx8P4MwwCZJ2aReJrGXAcp45BEJzSzl+0cH0dFer7HXq+70q/gRNT+iFiQ1wpRWmFQLMrqO9Kg4Pdr1L84Op73NcbhWtL2LGZe9Q5kRvr6DNMwnKkWUsR7G2ADHIedaFCxIJXTIueYBlk3Gsg1x7cM8ZEQE6USITogYOmBdh98o9uo7YUOHTy+CtTxUJ0D0XciICDV0ePWdqK4D1nW4lFzLAEMvbtPyyUOMliEWQcYmKthEBZu4nYUrGahR9jdynnradZhDGmlnE/M0Mu5qwr4fM+0nrNW4uxJzVCP2aty5F7G9RQ21qLMacuz7TTve0feo8R0y8g5RvoW1r93aTcRQjTh3fbaq33wQcp6k0GYcOY7BRwn4JO0/SnrPsv6TqKeZQI/SvuOM/zDrr8ThehKpJpBKHN6PQfUUWomjB1l/NeXficJ7SW8lG9iLeeq5YLUQbJQje5hvLxuoFMLbCfhwMn6QjxyOxw7Go4fF2Nlc9nwmdTqV/LiU/ziHnU4kjoux44l4Leuvpr1VzL+dRt4lnK+D5meI+oVftxkx7cVtlYTjMO0+KfhO8qGDsOUwaLqIWR6XMrcl//fl7Pcnxe9r2V/Pxx+eFe9fTn9eyV7NRx430t/Ws4/r2b/9Xvz1cuL7i/L1s4mHF9N3r+ZbCfj/Ts5AHBHAtxLw7UALnYjjkn8TtgEdNEInDRS34XsZBAkV7KWTu+nEXiaph0EeoBGkTHCASexhEPs5pH4mIGWCfQx8Dx0cYJPkQsrYAAcxDHjHBn1mqX+kO6DpiKgFMa0ooeantXxMK0iPiDC9KD/W+e++k+9oCmmUoDeJ0RWfIq7iGUUUtbBVK2o3dDFH+9luNR9S8hwqjlspMA1yTUM8m4LrVvGQERFi6IBHRF59B2LogA2diLHTqxMjRjEyIkaMHahOhOpEqLET1YlQXYd7ROBSC8cG6HohWcmnSJnAEJMgZQIDLGCQiXsetmxnXI1SoJZzH+bgA8x9iEENDKqlHfWks56G6mmolvbsxxy7Yct+3LkXNu6Hbfsh227Auu21bMGGLa9+LzC64ze+QXXvkJH3futuxFGLOI4zvmYSbkTcJ+nAURw9y/iOU/7jpOc8hZ6mvSdp71Haf5j2nRQiR7lQLeOrpb0NLFCJQ7txeDfuqaTQvTS6lw1sRd27GX817d1NwNV8+HAqVS9E9rKBasZXyYUOxqOHOW8jFz4sRg7L8SbmOypGTorhZtZ/jIWOitH9CLwTd+2mvFsx9JXPsg7rF8yKKXX3lLprVi956hzYDGgrCdtR1nme9xynoUbQfBF3XRcDj3PJX2v5H6uZx9XM/Sr2+Lz08Lx093zyail9t5q5W008bmDfV7GfT/M/fi/+fDl5tYZ9ezn3uLncSsDhcb8BuBYAwFEAoJUItoN4GuE3FgUUEP9VpO2mEnsZxG4a0MMAexgkCQ0cYADddEIvg9jPIPTRwUEGoY9JGGSRBljgEKetl07oZpGGhW3GAYFT0x0wDwVNQ15dd1AjCgzz45rOlFoUl7GTSn52RJTWdWaNf+4JHy8Gm1PoQdnzNmOb8w7H1JwRAWGYS1DyKcbOttF+tkPGcat4DjXfNswzS3kmKdMu4ziUQkgr9Oo7vMYuRN+JGjthQydq7ESNneioGNaLEGMHMtYF6YQ+Q6dHLwoaJR6t0KkUjvUxVB2tSg6xn4aTMoFBJjDEAqVMIKjo3Ml4ajl/Pe9pZN2Hec9x0VPPuptZ6CDjPsJctZS7nnJUYo7dqKWWcO5GLNWItRoyV8PmbZ9hE1Fve/V7Eet7/9iO37gVMr2GdfWstxZ2HieRZhJtxpGzXOAw5T2IeI7TvoMYfJzyHSW9Ryn/US54mPU3sWAzG6gl0UYuWMn6tsOO/SRSSXsrGe8+FtxJB7bS3q2kbx8L7ibhRinRKCeqWLCWC1WxYD0T3PNbz/PBDxPJWhQ6Kkb2o1Aj7TtI+aoxTzXifO+3vUHNb1HT8qg01cm0k/FQG+jn0mMiVr6DP6PpfmIfeuFV7UT0lejYUcp1nIFP487POe9NzvdtMvxzIfm4lL2ZjX1/Unx4Unp8MX7zrHy7kXt8Vvy6kr5bydzNRh+W0t/XUj9fT1+tlR7eLty/mW8HcSCAA1v+QgDxZDy+lYBvx+OoBIBFAngkvLANL24He+gECZXQRQW6aaCYRuplEAcZhAEW2MchDTCJgyySnEPppYODNHwvA5QwiT1UIredIGGTZF0sh6orYJaFHfLw6GBQI4ppRXE1P6kRJNR8TCPKjQgxgzg3JvnvOceDsruad75JjC54BmMqrkHYquRTNB2tGnH72ADHJuNCar5TKbTLWZZB9piU5VCJXEourO9AjZ1eo8g71uUb7UENYu+o2G8Uo6Ni76jYb+hCjZ2+UYnPKEaNnT5DJzIicqmFY700rYgs4wADdLyMAwwx8GoOScEANCxwM2mvYEg972lk4SbmaWDIQR49yjoPc3Aj495P2atJx17SuR931GLWesrZSNirMVMtZtsPjlYi5kp0bCc0thOybIVGd5Pu3ZCrmkKrIXczBh2lPM2M96IQrkY9+yFHPQk3kt56DKon0EYMacS8h9lAJe46yAV3/JajfHg3ZK/GoGrcUw3Za3GkkvbvJZFGIbwd9exE3HtxdBcL1bFALe2tpP2VkLsRhWoRTyMKVUOOSti1G3ZVwu79qHvTM/YaHn1u0SxoJCF+mwBokQC4kICR6u3KDQ/OGZVPLarXDv0Lq/w1on6Gal7Bylp87DDpPE9DV0X/Vd53NxN7XMr+WEx8W0w/rGIP69jdRvH7i8mvz8tfVtJfllI3K5n7tezDavb7Ona3nr3dKF2t5r+9nPv2brEVbCHgWgB8C74F10oEyCCuHcTRiHh2K0FIxonaiOJ2fA+d0MsAe+nkQRapjwn0sgi9DGI/kzjIJvUyiANMYh+T0McE+uhAP4vcQQW5rSCLjO9gUtTdbKeq22+WeW2KkGkwouuKajsTGmHG0JnW8nMafkYnzOr/l3h2MIkcTLqrJeebhHEelsbUHH0nRcWnqDva9RKadZBpU3CdGqFHLbTK2PYhtlXKdCm5bl0nYuz0jfago12+sS7Y0OEb7UFHxV5jt2+sy2vs8hrFPkNnYLQTHhWhxk7UKEaMYrdSZOqjaQUUGRscZIEyFk7JIytZpGE2OMTEvUm6ajlPLQ9Xsq5mATnKI0d55DAHH2ehesJSS9lrKfd+zFqN2Osx20HScYw5j1KuZtJ5mHLtBfWVmGM/atmNmLZC5k2/5b3fvB92NJNwIw4dp9BazH2Q8TXicDXuaaTgRi68H4MqcXc96q7GPbsh137QWU/C1ZC14rNXg/YtZOy927gXdOx7LfsRaAse3Q269gO2HdS0G4IqMWgv7NmPuit+ZzVo20bNW6hpCzG/Q8zvPKZXdt0Lq/KJTfoyqCurmbOoPKEW2vitIvC3ZH9HSd5blvWvG1XvEOc2Yt6Fx/b91reI5l3E9DZkqCXtpxnPWdJxW0Qf5+K344HHxfTfnxS+zSbuF1Pfn5TvV7HbjcLtk/zVYvpqOXW/kbvfyH5dSvzaKNytY7fPJ65XsNsn49/fLZGAFhDAAQDuj9IGFcBTCXg6sYVOwgnbwa52Yh+L3E0n9DCIvXRwgAX2MXCDnNYhFmGQQZCyyVImcZABSJmEAWZrL4PYSSUK2gg0YguFgOO0k6Rijk3Z5TfJQlZ5xDwYGetOjPYkdJ2YQZwzSjI6Yc7YWTBLipbef/sA9HAKaUzAbzK2WVSW0omMIoKGT9YJW/USmqWfZVPw3UqhWylwDPNsQ2yzjOVSCTz6DtTYhRrEPpPEa+72mbpRQwdiFPtHJaix12eS+E3dXmOX39jpN3cHxyQ+U7dHK4DUfEsfQ8enqNkENY8sZxGGWHgZCxhmg8NsYkDWsZuBawV0P+2qpuFG1nVUQA5z8EkBOci6aylnLWqtx5y7YWsjbj/GXM2ktZlyHiWdjZi9GbcfZaB6wrbpVe1HDJW4bS8K7cegStzTSMEHaaQSc1UScCUOV1JILY3uxNzbIcd22LUfcex4LbuQ6Z1V+daufuce2bRrtm2adxbFllv3zqN749Ds+ixvHZptj/69TbuDWrZ9jl2fZdOpfWtTvXUa30Fjr2y6lw79c4vmiWtkM+15k7K8jBm2CtDWuG+z6JoLjUZ1Ymcf3ymkFYck0wPdzy3a3YCnGnAdJbyHEfdBxL4bs2wGDZuoci88epR0XmLIbTHwYy71YwV7nE3ez8VvZ2L3y7mHpfT9k9L1avZ6o/RlFfu8EH94gj0+K94/Kfx6Pn7/tHi1Uf4wH394Ofl9c7GNBOJxv/0BGZkAtAE4CtjCILWwSDgeCS+hEbsYhB4qvo9JkrLJfSxCHx2UcohSDnGITe5nEYfYRAWXJGWB/Sywh0YUthNZFLAVxJFBgNlOknexXJpu1CyLOlVh02DE2Js292fMfVlLX97Smzf15GwDBbu0aJf+i7P6uLtWdlUL1jcJwyIqS2j4Y+JWtaBV19lu7GHYhtguBdel5ruVAkjNt8tZThnPqRIhI53+UUnI1O0393jN3QFLT9jc4zNJvGNdPpPEOybxGru8YxLY0OEfk/hM3X5jF6wXQWq+qZehF1GkLJycQ1RxCMNcooIDqrlEBY+g5VC2Uu59zNvIIbUM1MDgRsp5lIP/0M1q0lGJmCshcyVuq8ftBynbccZ5moOPss6zPHKSdp5h8EHcvhe11JOugzRST3oaWbSagOtJaC9s2onYt4Km/SS8GbRtRhybAfNrWPcGMr62aZ6bh1+alS/MmucG2csx1Rub6oVB/sqsfj46/Mwg29APPtXJn+mHXphUr+yaV7aRl1btFmJ+NjrwxqV749S9cumfo6Mb/pE3advObKyxVthbSm2W/fvz8d35+FzQMhU0e6RCd48g2c2d7RO/0Ksqfs9JJtyMISdx+CSDHsadRzmklnQ0EvZ6zHyccl1mkJvx0MN88nYm+X0+9bCY+Dobv1/JflvJ3q1kvz6buFkvflxMfllK3a1m7lezv56VHp+V7teLR+Ph243C/bPyP2vPSSCeDAJ/xDMSgG8FcVQAzyDhWSScqI0ophJ6mOAACxxggf00nJRNGmIRZGyynENU8shDHNIQizDIIQ4xwD46UdgK8CgAjQiSgRYA38JsJ8skbJuyK2RVRJyKmE0Wt/QnzT2YTVqwSfOW3ry1t2zrL9j6C075vzhrlFz1oqOas71PmJYQWUrDNUnIakGrUtQ22s2w9LNcMr5rWOhRixxKISTn2mU8+7AA0Xei+s6Apd9n6g5Z+rzGbr+52zcqCVp6fZYexCj2mbqRsa6Apdc71uUdFXvHJKhB7JRzzf30EQFFyScPc0lyNkHFIcg5xD9O8A1zCS8Szr2Mq5b1NDFPPeWsRUePMM9xFqmnXbUsWo059mPW/ZSrlrTXE9ZmynqWg87znnMM+pBHL/JwM+k8yEJ7UctR3nuEodWooxZ1VMP2atS6E7HvRu2bIesLSPXaN/q7XbluGl5Sds9KBVMDolmZsNTLfg5L3/hUq/qOZbnoVXj0bdz6ImJc0vf/HjS+i9ie2Qdf2GTPzEOvbCMv7UOv3OqdiHGv6G3MR+qr2MFGeXs6XlspHDwpVddKm7Op/WVsezY+7pZPeEfdAyJfB3tZKtiDrcdY5GIi+2E8/iEf+DQRryVcxznveSl4mHYdY9B+wHAUs16kXV8mQg+zsdup2LeF9N1K9n698LBauFvJ3q7lr9Zz5wuJs/nkx6nA1/X04xPs2xr2+Kx493zyfC59+7R0u1H6585SGxFPIAAAHg8COBLQ0griqACOBv6V3UoQtYHddMIgi9LHIvQx8DI2ScGl/HE+bIhDUXBJMhb4B3P9DIKYimdRWugkPBmHA/AtFAKe3kqUipkOdbffOhxzq6N2edIiTVn68/b+rH0ga+0v2QcLLlnBLS15FP/irFaGauNQtQy/TVtXfOqEQWjuougE7brOVkNXu00qtMh4HrUI0nY4FTy7nOVU8D0qvl8v9pkkAVNv0NobsPQg5m6/dTBg7g9Z+nzmbp9JEjT1+E0DXnN3wNLrN0kCll7Y2OlScs2DNI2AOMwB5RyikgmoOUQNjzTMI2h55GEuAellbCacFQyu5+FqynGYchxinmbKeYxBRxl3Pe2qJh37KVct5TjE0KMcfJxxn+fgsyx0jnnOsu7DtOsg49gLG45y8HEaqifd+2FTNWLfiVi3vKO/Q6rnbuWCQTIp7xxpBQT4v0jIeKir3ddFnXPLVmHtM6+6Wkb2SuizArQ3HqzMxnYnY69S9p1yoDoXb8wmq9Phj7tPK5PxV2FDbSbSXMudrqVPnpXOXs4cv1qoLZeq6+PN3+crTyffT6V2F3LTQVvWJoualXpa6xuN/Djh+1BIXE5kL8ZTnyajnyfC5zn0rOj7NB4+LXovC95G0tqIW46S9rOU+8t4+GEm8W0x820h9W05c79e/LZWvF/OXa/lrtcKJ1PRjwvpT/PJb08Lj0/y3zewu5Xsl+cTl0u5m6eT988m/razwSSDJABHBgEA30Ii4qmEP/IzkEsGRFSwi06QsgkDbIKCQxxigUNsUMEhyphEGY80xCIoOKRBNlHOIfUxwE46iUnEk4AWCgAQcC0EXAuLSh7qZFiU3QH7cBQaiTtUCac8Yx/Ku2R5l7zskZVhVRlSlpHhCVTzJ2cTnvqEpzYOv8fs6yFtZqzT2UPVi9q0YqpeQrVJ2a5hPqISwlqBS8W1y1lOlRDRdqL6zsBYd9DaF7INhCx9AUuPzyTxW3oC9r6grTdg6gua+4LWvoilL2gd9JskIVM3qhO5FAK7lKUXtanYoJpHUXEIai5BzQVHBBQNn6xik3R88pu4bTftqmbhA8xdTzoOMc9BGm5mXEc5TyMD7Ses9TRUTToOc/AJ5jnJQKdZz0XWc5HzXxbQiyx0noYOk86DpOMg6TxIOvdCo9uhsdewbsM4WOphIVSik9YqB1vkFFBOAcXEFoOI7uvjLwaMT+OulcBodcLfmArtF5CdUqA2l6zMJM+fz1Vm4ker2Ola9mQ9c7peOHxS3Cn7msups+fFsxcT52+XTl8vnr5eOno6ffBy7vDVQuXp1Gpw7P1MigX+b5Tffot2cJ8PdTUR50U29mWqdInFPhWil2n/JYZezSQ/TcU+l8PnBe95DjnNIYcJx0kGOsfgT8XQ9Uzi20LqYSH1bSFxv4zdLWO3q7nrtcLVcuF8NvFhKnSzmLpdyt5tFO+fla9XM5crhavV/M2T8e+vF37tzLcR8SQiAAItJABPBvHtIJ5GxNOJIJcC8KmghEWUsslyDnGIRVBwSTIWYZhDHuYQVTzKEAtUcEAZmyBjE7rpRD4VZFGI7SSAAOKJeBwJaOFQyUMimk3THbAPx90jWbcuaZdmbINZe3/OKZ10K8oO6bhTOomoxxHlv3UTqpWhatGzmR5bC6hzpi7nAF0valULSfoehrmf7hrmodpOl1bkVItsCi6kEkCqDsQoCZn6fabekK0vZO31W3uD1r6IYyho7Q3bpQGrJGAdDNr6IpbemHUwYunzm7tRYyc6zDf30gwdrVouRcMh6/gUjYCk5ZGVPLKW36rlkjQc0rxbvZVy76ahatrTzMKnmPs0h5xg0FHGfZiDKwlnLeWqpVxHOfg4A53kvOc59EPG/QFDPha8n3Leywx8koaqYVstOrYfGt3y6164pMs6ybiUhyn6JhWDWTE/wGOYaWQrmyptIzOA3zyDnWmjdAoZm0PHXiWs1anQZjH4NuutzCV3Z7Nb5Wh1sXD0pHjytHD2BDt5mjv9fXJnJlFfxg43sONnxYv3c6cvpy42V20s0EjGDxJb+kgAj4DT8enDVNJzrWzPYTzNxk5TkY/j2PVE/mEqd1OKXOYDn0qBj9Oxm5nk1UT403jw82ToKO2sBMdOM9BV0XtZ8H6ZDD8sph8WE3fLmdu5+NdV7G6j/GUV+zCXOZ2OfVlKXi+nv65lH55PXa/mPm4UzxezV+u526fjj2/mf+y9onN6CASABOABAkgGcRQCnkrAsyh4QRuho53Uz6TIOUQVl9jPxA+yCDI2Uc4myNhEOYc4yCEOMAkqDrmPSehikDgUgAbiKH+OGAH4Fg6VJO1ku7S9Ybs6AetjjuGUS5a0DeYdQwW3ogQpJjzDU5B8HFFOeEf+9AET6MEk0piAN7P2tdBIYazLLmnV8ylaYauum+6Usp0KnkctQrSdHnWHTS50KwXeERE62hW2Dvjt/WFrf9guDdv7Q9bBkF0WsPQHrb1BhyTsHPRbBoPWAb+1N2TrD1h6UGMnpBRY++ij4nYtn6zlk7UcoppNHOETdQLiCBfQckkaDtkoan0bd2xFrXtJZzOHHOXg0yJyjEHNrPsoDx/l4EbG00g7D5KO4xxykoE+FLyXBeRzwXc1HrwuBq5zvksMOct6DpKO7bDpuVu6Ota3OCpeMg4uGgafjKpX5L2T3fwkl4awaKN0CosEiFoJPWRwAjKU7NLoIOMlhr7JBZ6ELdvjkZ1pbGc6vT0dr69kj9ewsyfY+Xq6uZGvrqTPn44fbJQu385evpgK8El+OgmltbqoZC0FHHdayqPqPZv2CHUdh/2f8tnbyfLtTOlxafx+tng/kbqfSt5OJ64n4zczya+zievZ5PV84mPJf5xynWags6znsuj7NBG6nUt/noneL6a+zsa/zsZuVgqfF7OXS7nTqcTH+fTVYvp6OX23krtZLX1dH/+4XjifTVyvZa9X8w8vpv/z4FX99H8XCvtbiQQKAU8igq1EgEoAmCSATcaLGeQeBnGISxrmkRVc0jCHLOe1KnnEP2LYEAtUsElKHrmPSRC0AWwyvg3417AkCY8ngzhGG2Gwk2VXSYI2ZRzWJ93alFOOuWR5p6IIK8YR9SSsHkeUMz7tlFf3p25OIc05X3PSt1OEnkRHC+YuZzd1REAxSqh6Cc00wHLKuW6NCBoReVRCh4wDqTogvdg3KgnZ+gPWgaClL2DpDVgHwrbBsF0adgxF3dKArS9sHwzbpRHHYNDeH7T1hqy9PlOvWyOwSRljXVQND1RziSN8oo5PUXOJGi6oE5CGuQSdsNUoJC2hus2YaTfpbuTg4yLyoew7LXqPcp6Tkv8Q8zQz7oOsp4l5mln3acF7nkc/ZDyfcvCXnPe2HLoqBj7l/OcY3My69+PWzYBx3SFbt/a/sMt/tytem1VvbZp3Hsuqond2sDvOYVgEdDaFxCIRNMy2iEI8SAbCMuHTOFQ2y5B2QoCH91BwSX77xUbp9Gn+ZCk5oRU4W/8KteI8bWCYCoZopKlu0ebIwKnXeZULn4egM6/9Kha4DPq+pGOfU/Gv4/n72ckfC9NfJ3N3s/mHicxVwvN1JnMzk7xfzn5dzN7MxK+nYjfT0U/jvs8T4Y9F32Ue/oTBn8uB65nYRdF3Oxe/WUjcLqauFjOflrLni9mTiejH+fSX+cSXpdTNCna7Pn69WmrOJM+Wcl/Wy99+n/r+ev4/9p682/zyf/xf/x+rnUUC8GQQRwJa2kEcmwxyKHhxO6GXTpZzSEo+RcUnKXlkFZ+k5LdquSQlB1SzCXIOScYm9jCIojYijYSjAPhWAp4EtIB4HAnAM9uJUjHbPtIbdmnjsD6J6NIuRcY+lHNKi86hMqQouaRll3QSUU/9Oz9rTEAHk/BB2bOVsTwJa0oWCdRH1fLJejHV2MMwD7DswzzXSAes73KrOxxyLqTsgHRdPlN3xDYYcUlDdmnAOei3DwVd/XH3UMQpC9sHwo7eiEMadQxFXNKgvSdi6w9ZB32jElgtsg0yjB2tagFZJyTr+SQtj6zlk3R8iopDUHHJOh55REAyiFp/Dxq3U446Bjcxz3HBdVJAjgvoedl/nIWOs1A9DdfT0GHadYJ5zvLIRQ79lEduy6G7qeiXnPdmPHyRQ04K61zt5gAAIABJREFUaCVhryRdO9HR1dHuN+jI72bZO7Nsx6HddWq2vba3btOGQbk4KM7xGDI6pYPUIqVR5LRWHZVooOAhFjXEoycE9KyYE+O0h1pxoXYgy2xd7Ovcsmr3LLpjp+ljMvg57v0cdd7GfPcJ730x+WOm8H269K2Q/Tk1/mth8ufy7N/WF74vTv9jbe77wsT9VOZuMnlTijwuZO6WsLu55Le13LfFzO1c4st09Goy8GUydD0Zui56r8v+ywJyPR09zXqu5tJXC9mPc4mP89nT2dTxdOJ8KvJ5IXW9gl0vZ29WMl9Wih+W8kdTiY/L2O1G6fHF5N/fLv9X9WXz/fGv//h/Dy/+q51MaSUS2kgEGgHPoAAsEtBJJUvoxCEOUcolaDjkYQ6o4BBVbKKKT1GzSXIWUc0lD7IIvXQyvxVPI4LAb38l4nEEPI6Ix1FAgEUjD3aybCPdUac2gehSkDrtVGQdsrxTXnTJJmDlhHtoCpaNo+pp75+cHZShg7K7Og5tZawbQVXO0gv10w0CykhH+5iYbhrkQtoOSNuJGDpgTYdDyXeOiFCDOGTqjziGgta+kK0vbJeG7QMRhzTolIZdsqhzKOIcCjv6I7aBkF0asktD9v6gdcBv7narhbZB9lg3Tc8n67kkPZ+k44GjQrJOQNLzSGoOeYRH1vHIOmHbEqJ8n3DtZ6Am5jnNwWcl33EeuSh6PxS8xzn4IAPV0+5mGj3Lo4dp1xkGf8x5r/K+j0nX13L4uhD4XAie5dDdqLUSsx+k4WrMvu817Hr1+6ihEbDsebQ76NgeYt5CzC8tI+/sxmfy/iWpJCpheyUdsJjnZDJCAh4mYi7Kul+ODNSdhiPYeu4xfw54LlHrp6DrKhm6dDlusMTnEPI1nXgsZr8XsO+ThX8sTf2Plbn/sbr4X8+W/+fThf98uvA/Xiz/WJn+tTL1a2XicRq7nYzfz2UfFgs/Nia/LeUeV7DvK5m7ueTdfPx2NnIzE/w6Hb4qoLfjgS+Twdvp8GXRdzUVORuPnU0lz+ezZ/OZZjFwOh75vJi7Wc58WcKulrCr1fL5ElbD4M8rubunpW+/l/+xufR/XtX+87h+df9/3zz+PwKuhEImthIJrSCORQJYFIKgjdBFJ8tYBBmbKGMSBjkEBZeo5BFVPJKCR1RwCBoeRcokSmhEXhuhDcRT8DgS7q8k/G8UEKAAALOdLBWz3dqekFuT8BpTnpGUQ561DeUdsqJ7uAwrSx75uEddhhX/7QNqU97GFFIbR3aKnrWIIW/r8/TR9SLKSGebScKwyLgeZQc6IoE1Yo+K71aKEK3IZxAHrQNB+2DEJY06pRGXNOaS++2DEacs5FKE7NKQSxGxD8ad8pBjKOwYijiGQs4h/1g3ohE6pOwxCVXHIxkErUYeySAgj/DIOgFFJ2jVckkjojaDoFXPp5hFra9jY+/jtlrWfZh2HeXg4zxyUfSdF+HjPNLMehoZdyPtOc56znLQSRq6xJDPOe9tOXQ7HrmdCH+ZCF1ORKpJRzXpqMWsx2l3LWxuRK31oPkwOHYUsTV8o3vOkT3P2JbHuu+17nksu66xPafxvUmzqVPuOcx1p6nptpwG0Q9B5HPY+9kPXaHQFeq4iQa+YrG7qcKXWPi+lH6YxH7MlB8nsF8Lk/8/U+/51naW5fu+vPd0lQHlgIgSUQSDyWCyUM5COf+UcyDnaHKwySCBhBA5GbDBAZztcnYFV87TPd2ne6p6enrmdPfMdJ/7oqrOuc+zX+w/4POstdd3r/Vdt1pqb7bVnPY0n3Y1Xau13mh23Gh1XWu0HDSZD+oN205gxwls1+s3nMqDVvN+s3m/VrvfoN9r1u7WKbfc0i2XfK8B2HBI14y8VSNv1cJfs4nXahQBu9jvlC26gVmbcsoonTMJlxzytTrtRqNmvUETrNNstNvn7ApfjSpYr9/ttB30OA677e/N9d2bHV5efb62+9HDF9+HwxFIKAQBDkWHncPCwAnwUDwalIYJy46B58dCc6PBBVhYbjQ4Lxb2k05bEAm+EAGOR4EiIWFw0DlIyDuQ0BDQu78Ch7wDDTuHgYdl4DC0olQhNVfOLlYyLyqpeRpqNkC+oKNkGakZRlqWlXbBxMyxMvJ/+XeyMGcsjCkLa0xHbxVe1FWlMjLCS3CQkkR4eSKKlBnBKEzgXExmlSSwS/CM/Hh2UQK3LElAPC+jZkvpORL6BSktU0S5IKVlS6iZUtoFOSNXQssWUtLFtEwR9YKEmiWlXRBQM0TEDObFOGZ2TBkeXhoHKYyClGJhpThISQy8OAZUFAupiIUURYMuRocUxUCKY8G1rOJeMXFcSZ3VsuY1VI+G7jfxvQa+R8Oa0TBmAdaYlDKjpC1q2X5j9aKG5VPTN0zCdaNg0yFdtcnm1ewZNXNaQZ2UEBZUdI+KOSMlzasYs1LytIg4KybMiSlTXOKMkHaFQbjCIExzKfPVjDkec57HnBVwfTLRooi3qhJvaBQ7BmBbr94zqncMqk0jsGNSbzuNq1rlntu8X2c6bHVf76g7aLCetLlPWlzXGqx7Lu3P/t/1pust5qM6/X6tdtum2HJqgw71Zq1+t1F/tU6zX685ajbsN6j26pX7tYqrDdrtGsWOQxI0C9YsvDWbeNUmWnVI/TaRz62ct0inrdJJs2jBLFxxyVbdymCNcq0eWHYolhtNC1ZZoEG73enYbjFc73MfXnLfH226M31pcfnJ2s5Hn3z1V5OjPRwOQcPAUdAwLDwsDg5KDQ/LiADnRUHzY2AFWFhOLPRiDKwgGpKPg+TFgIriEGmYsHgUJAoSAgeF/DTRHnruXfC5XyFCz0UiQJkJkaSCVAm1SMEpV7BKlLRCNfmClpyhp14wM3ONzDwTM8vCLrKy8/9P3mROmViTZtaIhtwhLLbSzldnR5ViISVx0JJEODE7hlKAYxclCCrwjJJEelEipziJW5EsJGdKqFlSWraYkSVh5Uho2SJ6tpiaJaFmSegXJLQcOT1PRM+W0LJF9FwpI0tEzaiuSmeVJrFy4yrxiJJYSAUWXBILLokF/xTVSrGgUiysBAsqxULKY8BFsZAyLLRVSBqUUSbVtBmAtqDnzGlZHi3XA7A8AHtKybgip06pmR4t26fjLGpYixrWmkmwbhYGDdUrJoFXx5tT0z1a9oyMPKegLkjIi2qmV82aV9DnpeR5KXFeQpmpJswJqyarK+dE9EUxyyvm+OX8gFKwohKt6qTrWummTrauka6rJNsGxaZevuM27LtNmxrpXqNz067fcls2bbptq27Hpj2qt1x1avctwGGN5nqD+bjFfuDWHLr1BzX6XZf6WoNu06LYsCnX63V7bdbj3pprLYaDRu1hu+mw3bjXABw0ag/qtTt1qnW7JKDnBIycVbs4YBUuO8Qei3DeLJ61yiaMogkNz2uT+p3SgFvhd0qCdRqfC/DUaLwuVaBGvdliWa9VXutxHPXV3BtuuDvRM79we3PvzRff/+Pzb/8rHBMbDgehYaBYKCgBCUvDgDKjoVnRsNxocF40pAALLcBC8mMguThIUSwsKwqcjg6NR0GQkFA4KAQSGgIJDQGHnAOd+xU09J1wODgNh64qSBFRixTsMiXzIkAv0NJydNRsAyPXxMizsfKs7DwLq/D/9z6zcWbs3Hk7f8TA6FRUGqkZ3ExMeTyyNBFZkYQkZWGZF5OYxcmsyhRmcSKjEMu6mMArTxaTzkvpOVJ6joh+Qc7IFtEyRZQsKe2CjJErY+RIaXkyRp6EmiWnZUlZORJaloCWKSCks0oT6FlRpFRkSSy4HAcrioUUY0EXYyAlOEgxDlKCg5TgoOVxsIuxoaVYaHkcrElU2SkoHVWSp9T0BYA2q6J5tGyvhrWg404rqJMqxpSCMq+iexQUL8D063h+HSdoFgSN/GUjfwFgLWjZHoDp1bC9SqoPYPu17CWA7ddwvEr6gpwyKyDMsi5O8ypnxdR5GX1eQPSJ6Esytl/BCqp4ASUvqOJuGiQbatGavHpFzt3SijY0gg2TassGbNqAVZ1sr9a649Rt21Q7VmDbqtpzag5swFWn9qpTe1hr2HPqdt36XTuwaZJt2lUbdmC7wXzY5bze7dp1a0+6nYfNxsMW/UGb8Wq96rjddNRh3WwCgjaxz8Bet0v8Rs6ymR+wSedM4gWrbFzHH9YLpvQCr026VgcE3Qq/Q+G1Kz01ugWnarXTttZi3uqwbzepD/tdV7tsT2Y6701d8i/fC+68+eY3/3j/4z/fuvdlFAKGgYFjEKBkNCQjEp4XDc2LgRTFIfJjfy4882PB+ThIYQw4JwaUGg7CwcMwsDBwyDuQc+egoe9AQ96FhZ1DhIVgEJBsfCy1MFVIK5RzylXsiwA9T0PL0lOzzdQcCy1LT7tgZmXbuAUufskvfo5OwaybP+/mj5tYnUqCg5HJy4woS4CXJaMqklDkLCyjKJFdHM8qxdOK4thFCaziOAEhVUS8IKZnS5i5QlqOlJ4jZWTJGLkSRp6EkSdj5IoZ2RJmrpRVoOYUihm5YkaWlJ4lJKazS5IYWRHkFEwpDloeB63AQkuxkDIcvBQHvRgDKY6FlmBhJXHwciykFAspiYWWxsFbBaWXJKTLSvqcljmnZS2auF4NywOwvAb+rIY5oSRPqWgLAHMeYPiM1Utq5oqJv2IUrBiFPmO1B2AuatleDWtZy1rScLxqpl/D9qvZS0qmR8WcE1bNiIkeGW2OT/CIKQsi6pKIuiSlLyuYfil9WcLYMAiWFcwgwA0q+KsawSrAXzeLNwzCNbNyy67ZtGuuNjr2nIarbtOOUbltVOzZ1dfqjFcd6j2H6mq96Wq9cc0ovVpr2m2yrjnVOw2mzRbrrZHWW4ONB82mkx77SbvluNt2vc10vdV0vd2216y92mbcagQ23Yo1u2TZVO01cr0mwbxdMWuXjxr4Q2revEWy7AaCdZpll9znVPmcKk+tbrFW561Rb3daN1r0W83aq92Oo173g/HWZ4uji4EHqzuvv/z+7w+f//jg+Y9JyUVYFDwWCcOjwRmR0IJYeEEMtAALu4iFFsUhimOhRThoXgy4IAZ6IRKchgFj4WFI8DvgkHOg0HOwsHPg0HfhoBBkWEgUApqdEEkpSOGTCxXcCoBTCrAvatn5Zm6hlXfRXl1ir77o4pXXCitqxYRfdFora8rMmbRwxvSMDmm5hZ4hyI4qjYeVJSEr8RhqFpZRlFhdiueVp7CKE9lFCeyS5OoKvJByXkTLktJz5JwCBT1XxsxWsfIktFwZI1fMyJIzcqX0AgkzX8bKkzHzRfRsIS1LTLnALUmkZ0VXpaLKYsMqcOBKLLgCBy7Ggi/Ggipw4PI4WGkctAwHvRgPL4+DlWAR+THQ4piQVkHFgJQ4qaLNahiLeo7fzPcA3HmAMaVmTsrJkyraDMDw6tgegOnTc5cNvMAvwC1p2F4l3ath+DUcH8BaUjN9Wt4SwPbK6T6A7ZFSF+TUGTFpTkD0Sik+Gc0nZyxJqStq3rKMtSxnrqjYASUrCPDWAH4QqF7XCTeM4g2LfM2sWjMpfCrhika4qZdvGBVBtWDbChw2GI4brEeNtl2LfMuu2qo3LmkFW27dZp12w63brjfuNhv2W41XO62HTYZrXZZrbcaTNtONLtv1Luv1Lut+s3GjFth2K9Yc4vVa5YqlesUhnTeJpi2SMaP4skU6aRJ7HTK/SxWoUS85lCu1Oq9LO2dXeWuBYJNxrR7YajHtNht2GoBbQw33x1ruTl1aWXu2tPrs8+//evb4D8d3f7N78lUsBhuPQuDR4KxocG4MND8GUoCFXIyBFcXBS7CIQhysMAaSFwPKjYYnhYNxsDBk6DlIyDuwsBAYKAR07l0YKBQBDsVhoAWpsezSNBG9SCug6aordNUVZmGVU0qskZJqxORGGaNBTmuQ01tV7P/L2biZNWZiDmupbeIyMz2jOiemPAFRloCuTI0gX4hk5MULytN5FcmsEjytCMcpxvMq8RJatoyRJ2HmSpkFEmauhFUgYxbI2cVSRoGaWyxn5skYOXJOgZSeJ2fmiRk5UnqeiJjBL09i5MYRUpCVWFB5LKQUCynDQcpw8GIsuBQHK8FBSuPApVhQGQ5cioMURYMvxoCyMGHyiyldIuKojHZFTlrQMD1qxpKB59WwZgH2rJpyRUme1bLmdax5gLGgY3sB5oqhOqBjBw3cFQPfo2Ys6bgLSoZPx/GrGF6A6VezfQBrSc2al1FnpJRpMXlBwVxSMhcEBL+CvSxnz1YTNvSSgIy9ImUEZYwVLT+oE2yYJJtGyb5Lu+tSr9uUQZNizaxcMchWHeoVo+Sg1bpmlG861OsmyZZZsVdnXTMr/EbxskWx02AKOoGtWv1ek2nZKttttRx2WPdaDNe7Hde7rCed1pMe+0G75aSv9rDTtNdu2WpUB9wKj5HvNwr9dsmCTTJhlo4YxWMmoccq9jtlwTqN3w0sWSQ+l3qp1jhj4AfqdVut1q0O+7JVtmwR7LZazgbq74+1XBvuWNt85Qm8/PLb/37w9IerN7/Z2P96YGovCYPOjEJlRkMLcdBCHLwYBy/CIfNiIAU4+MU4VF4MJD8WmhEJSUaE4VCQCGgoAhyCCD0HDnkHEXoOCQ6JQoLTYlDUgvMCYp6aW6kVMnUCqlVKc0oZbjm9Uc6slbPqFMwaFacR4DYB3F90DZdgyimYdAhHjOxOJdHMuiDIi6lKQVemYH7qP2MUJdLL8LzyNF5pKqM4gVOcyK9KFVMzZYxcKatAyioQM/Jk7FwZu1DGLJCyCiTMbCkrT8bKkTFyFdxCOTtfyiqQMXIllBxhRRo7D0dKxRDioaWxkAosrBILvhgLKsFCq+JgFfHwMhy0Ih5OiIOXYsEXY2CFMaCM8HPZUeCG6opLEtKogrpgqJ5T0ha09Dk1Y0pWNa9jTSqpEwrKDMCYV9F/SqkeFXPdJg4aqn0qhs/A9mhZfiM/YOIv67krep4PYC0C7GUDb1kvWNJVz8jIU2LSvJwxwyd4RKSAhhtQcVfUfL+EuaoWBIHqTRuwYVQEFLwNi2rdIt20q4IG8aZLu2ZVBXWiFZM0aJEFrcqdWtNGrX7VIgmapJsu9ZZL4wP4a1bFRoNxu8Ww26w76rTtNhl2GvSH7abDdsNxh+mk3Xyr23La57rZY7/R6zrqMO+36tdrFT6b2GOXeoz8OR1n2ioZ0wsHtdwrhmqPQ7nskvtc6oAbWHIop0xSj0vjc6lXG3QbdZqNJsNuu3W71bjTbLrXX3N7qGljoPvo5K03+Orzb//y5PmPu9e+Xjv8avfGl8UF5Tk4TFFiVFlKeCkeXYxD5GNhebGwfCy8MA5RlIQuTULl4VAZsYj0SHgMCoSEnENBwqBh56Bh51BQEBYFy4oNJ2Yl86tylaxygF+lF9GsUppNynAqWE4lq17FrQV4NSpurZpXq+H/4q/RafJ0mD0t2olaZb+Z3yinmgTlKmYhn5DGyI0n5WBphfHs0pTqUjy9NJlZnMwtxnMr00SUC1JGvoKTL2Xlihl5Ema+nP0zdhJmvpxZIGMXyJm5Elq2jJkvYeSK6DlCUga3IoWah6vEIyoTkWU4aHk8rCwOVhwLLcNBiYnwikQYIR5aFocgxEPLE6BFcYgSHDQ3CpKKCcuMgrYICYOSqisK6oycMiWnzGuYc2rGHMCYVlAuy0jj0spZFW1BzZxVUBfUjCUte1HL9mtZHg19AWD69NwVEz9o4K4a+X4916OgLWs5i1quzyCYkdPnFOx5BWNGTJ4Xk7xyhg/gemQMn7rap65eBgQ+OXtZJdhyav1aftAsDygFq07Nql21ZlRsODRb9aaAXbHm0qy6Ves21Xqj8aDTsWpTbLiAdYt4r1G/22Tcb7UcdztOel3XOmxHzfrDNsvVJu3NbvvJJfvtfued/ppbPfbbAzVHXebtBs1ajWrJIvDZZYt2xZxZNG2RjhiEV8yiCYDjdyn9NonPIffY5F6XasGh8TiVy/W6lTrtao1sv8Oy22ba6XDsNWvvXHLd6LVNdQzcvvO1J/Di02/+4/n7f1rf/2xp6+Pje99/95t/VGVlkS8kENIiy/ARpUnhOThkfhziYnx4GT6iJAlzMTm8FB+ZnxSelYBJi0JEIcDhkDAENBQW8v9ioOBYNCIDhyFkJLJLMiTUIiWnUsMj6IVkg5Csl5DNEppJRrPJ2TY50yJnm2WcnzlbHWpaHqhfHqj197kXumxXGvQDTlWThm8RUeTUAlp+IjU/gVuayC1NZRYnMwoTGEXx3NJ0PvG8hJYrpmaJGblSeo6QliOj58gYuVJ6vpSZLfrpTs2VMwvkzDwJLVtIyxKSMqpL8ez8OEpGRFUyuiIeSYhDVsTDCfHgn5aGlsbBCInwikREaRy0BAcpw8GL4hAFkWEpmNAkVCg3L6VLVDUsJU2pmDMatgdgenXsWQ1zWsO4LCcPCQkTSsq0gjolJ3t0bL+eu6xleRWkBTXDq2H59Fy/mrViqPbpOH4N26/j+fXcJSVzTs5YULMXtbwlbfW8ijEvIi/IGEtKpk/JWwS4Hgl5QcZaAnhLQLVHRA7oxCtm8bJJtmqRBC2KgKZ61SBas6lWLcqgRbWkFwTs8p0m41Gn4/qlht1my3YNsFev2W+zH3W7jnucNy65D1v0R82G4zbz7R7HWZ/9xiXz6WD9Sbf1tL/mxmDDYY/zoNO81az3WYVek2DOJp13KMYMgnGzZNosXnYrA7XKgFux5JAvuZUep8rrApYcKr8bWLKLN5uNOy3m9QbDeqPpoF5/b6D2xmBda9PM27d/ml1+9erjf3n7+V92r33l2/30ycvffvLVf3UOBukFKcQsLPF8dFkCuhAHL4pHVeCjKlKjSBdiSJm4yozYsrSoosSIzGgUFg2JgkMQ4FBY2DkUKCQGAc6IQRenxBIy49nFaYKqHDG9SM4sUXDKNQKiWkAA+ARAQNQIiFoRVcMn/czZ+kTX+uXOtSud/tFW/2DTXI/zcou5165yK9kadrmwMoWal0AtiKcVJTAL4ghZsaTcOEZhMr8qXUDKFJGzxdQsETlTRMnmU7IklBwxNUdMzZFSc8WUbBElW0TKEpEyBFWZAvL56qoMTkkaozCZdj62KgVVmYQsj4NVxIQVx0Aq4pGEeGgJDlQZD62IRxES4GU4aCkWVhgNyY4ApWHACeFgLBJazy3tF1WNS8jTAHNOy/Jo2R4tawZgTChpY1LymII8ISVOKyjzKsailuNRM/x69pKa7jewfVqOT8v2a9jLWk7QIlnWcpaN1X4dz28QLCgZswqGR8VcUDHnFcwFFderZi3IWF4Fy28QLGl4szKGV8laMgi8QPWyQbys4wds0mW9IGiSBgzC7Rrjska0blMHzNI1h2q7Th+0y9cs0p067W6zYb1GsdtovDfZcdLjuNbluNHrOGjVn/Y4z/pdp33204GauyMNp4P1pyNNNwbrbgzVH/TU7LQavVbRjJG95FLMWKWjRsGokT9rqQ7UAX63fLVO7XOpfXXaWZt60a4M1GpX6oC1Bs1Go3azXrPeYNis15wN1Jz1uQ/76lt79r/7/i9Ti69On3z96Tf/vX389eLm2wfP//D6478G9r9gMyWMshxyRmxFCqYoDlGajKpIiSRkYIlZOFJ2HCETS8zAFiZFZESj4tDQCBgYAQHDzr2DOPcuChQSi4LiMbAcLKY0LYaUncArSRNWZUuZJcrqCgWvHOBXqaqJGiFFza8CBL9wFrzSvXy53TfW6htt9o20eAaaJtpt/S5NvYYPcCuFFZnkCzhaQTyzII6YFUfIxFKyYqlFSZzSFH5FJq88hV+ZUl15nk/IEJGyBFWZfGKmoCqLX5EpIFzgEy7wKzKrKzMFVZn8ykxeSQq3PI2ZG0dKiyDiIyoTUGU4aEksuBQLqYhHVsTBK+KhVUmIMhy0DActj4VUYKEXYyFZEaHpmBAcPBSHAEXCQpv5FcMSypiUMq1izmqYc1rWnI59RUEel1ZellOvyMmTKtqskrqgZixqOX5DtQ9geLVMD8Bc0nB8AMunYq4aBUGLcNnA8+u5HhXTA3C8Gq5Xw55XMRcB9qKS7VVz5xUsn5rrVbC8Co5Py13S8ZaNwlWbImiWrdoUK3bZeq1mu0br0wpWTPKgWRa0ytesioBJtG6Xb9hVGzb5hk150GTcrtdeb7MfNBqOm40n7ZZrLYbbvY7b3Y6bXbbTbuu9odqzobobvY5bQ/W3R9uu97kPel0H3c6VOpXXKfc4lXM22ZCON2GVLDglS3ZRwK0I1Kg9TuW8Q+Vz67xOVaBWvtagW6tR7LY5tlosq7W6o1bj6UD9cbfN09LYN37r17/9y5jn+erey8+//evNB/+8sPb2xr1vX3/6v5a2vgzufPHk1Z+I5RWE9JiShPByfAQhLZqQHkNIjyFmYMvToytSo3Pj0MkRsEgoGBZ2DgYKQYSeQ4PD4KAQVNi7sXAwPhJWFI8qT8OyC1JEpDwlhwBUkwxiulHG1ks4ZhnLIOeaZLxf+jUuOecuOSZ67FOd1skuy1ibZbjJ0GaWWiV0MSmLmB1LPB9BzYolZ8UQMmMJ6THEzBhqThwrP4FXksIvS+GUJvLLU3jl5/mEDEF5Ors0hVOWzi1N55Sm8srOc0rS2CVJ3DI8r+x8dUkqszCZlZ9Iy4iuwoeXx8MrsZAyHISIhZbh4GU4cHkcpAwHrsSCq+KglThYORZWGA3KjQalYcLiUWHRMFA0LCwHi+4RVY3K6RNK6oya+dOUyoSSMSapGpFRRiXkCSV9Ql41DzDmlDSPmunVsOZUdK+OvaBhLek4AR3XD7CDet6aVeTXc5Y0nCUdbwFgzivpS3q+V8NdUNAXZIx5JdsL8L2AYMUiWjGLl02iZass4FAs6fkBs3jFIgqYhEGbeMulCeqFKzrRil29UaNZMyt3XbodF7DnVu06lLt22fVm8+0O240u540Oy3G/zZNiAAAgAElEQVSr8c4l561u+52B+jtDtXe7HfcHG+8MNh1115xOdB701d0ca9nrdK63GFfqNXO1Bl+DbtapnHbIPLXAnFXqc6oWbbIll2LeLPHW6Ka0vEAtEHRKgy5V0CHfbjRsNhn9RvFxh/l2r/uww+KbWx2cuPfZl3+a8r+6vPT00fPfvvzwT1PLH6zsvP/VN/81HXg543+6tPLszpN/ImaklOMxJUnhpLRoUkYMIT2mMi2yNBlTkBSeFgGPQkJQoFBIaAgCEoYMC0GCQqGQUBQoNBwShkNDMiMhZfgIVk6CjFKkqiYbZVy7iu8AxFZAZFMLHIDIpRX/zFl/o2a4Xj1UpxpsUPe6Fe1WUY2KZRBU8AmpVelRxUnIihQM8Xw08Xw0ITOmDB9BSI0gpEfR8xK4Rcmc4lRuMZ5fliqsyOSVpFRXZnJL03nladziVE5pCr8kTVSaxirBsy6msEtS2YV4Rn4i40IcJT2SnISuioMScLCKOBgBB6vAQiviYJUJcEIinJAAI+BA5EREBRZchoUURUOzIiEJKFA0DBQFA0VBw2qYpT0CwqCEPKmkzmu5Hi1rUsPrF1WNyimjEtKInDYkJlwWEWaUtFkFaUFFXdCwvDq2B6Avalg+HddvEAT1ohUTL2gSBK2CZSN/UcuZV9GXtFy/QbAIsJeN4oBZ7FWyvWqe3yj06/jLRtmyUbRqkfj1vA2HYtUqXTGL/UZhwCBa1vNXdCK/Trhhk2+apbsW6XGL5Vq94aTDftJuv9luPW7QX2s2nPU4b3XZ7vS77/e77g3WnV5y3R9tvHPJfXek6fZI8+3RlqO+muPh5qs9zq0O65JbPV9nmnZpLptFMzaZ36UM1KqX3YpFp2rRqVqwKj02YN4s8tjlfpso4FAEnfKgS7XSaFx3Kq512W9ecqx3t0xc2b089+Ta3c93r3814Xm6fvj+V9//dT7w4ajv6YuP//Xk7vcTi49Xt97Mrr8/M7dfmRpFSImuSIksx0eUp0QS8JgiHCorGoZDQTDgMDgoBAYKQ0DAcFAIEhSKhIShwWHhkLAYBCQ9AlqOj2Dnp6oYFQYx06mR1Ogkbp28Ri+vM8lr9HK3Tv4zZ+Pt5rEW41CjdrBB0+1Q1Gmrtfyy6pLEiuTwQiyqEAcvxaMrkzGEtMjSlIgyfERpMoacHkvLjGHlJ/AKE7gF8ZyiBFZ+AjM/kXsxmV2QyCpI5uQnMnPjOXlJ7IJEXkESPTeWlYdjZMdTz0cRUyPJaRHERDgBB6vEgsuw4LJ4SDkOVh4HIcRDqxIRhAQ0IQFWmQCriIeX4pCFUZAUdGgCGhSFBEUgwOHQkEhoSLuA0CcoHxFXTWv5czrODEC/rOYMSaqGZPQRGWlERhkVV06paHNKmkfLXtSyl3ScORVrScddUnOW9dV+HXfZyAsYqldMvDWbZNnAWwTYHgVtUc1YMYuXgGqPgj4noS3phT5ttU/NWtZU+wF2QM1b0VYHNNx1nWDFKN5yAqsG8aZdueMC9mr1h4364zbrzU7HnU73vW7ngy7n/R7nnd6a0x7XWX/t7T73vQH3nUuuR8MN90cb7w/W3h6ouT1Qf3eo+Wy06cFU743BplujjdcHa7a7Hf5m3bRTPW4WzzgUnjrVUo3K65D7XXK/S7ngVC049NM6oc8F+N2Azypcrdet1WvW6w0Bt2bdVH3c5Tjssl9pHegdPloKvhqeufvhJ3+6svhs1v/01Sc/bB59Me595l19unvjk7nAw1cf/2kq8PHXv/57WWZaWTKmHB9Rho8qTcSUJSCL4hAZkYhYBAgNCoWBQhDgUDgYhAKFIkAhCFAIEgqKgIHj0NA0DKQ0EVNdmAJwqiwStlsrcetk9WZFnVFZY5LXmlX1JvUvPnuXaia6HFc67SMthh63qkbD0/JKyBcii3Gwglh4TjQkHwu7mIC6mBxeGIcowiEvxqPK8REVKWjahUh6Do6RFcPIjmJciKVlYmnZWHpOPD03jpaNpWfGMC7EUrOj6VnR9KxoeiaWlhlDzYiuSkZXJIRXJUCr4lFVcdDKeHhlHKwyAVGRiCAkIwhJSGICkpiArEhAlcfBLsZCc6JAaZiwBFRYLAIUiYBgwGEYSIiLmtsjIo3JKSMy8jTAmNNxZ7WcCSVtXM24JC4flpFHhBUTKsqkkjINcGY1zHkde0HD9AJMr5q1rK9eMfH9eu6ygbftkm44pOtmcVDDWVIxl7Vcn5q7bpIETdJlJWvVIFlSs/wa9qKCsWYSrJtFQUP1pk22bVUe1Fv2a7XX6g3XazQ3mi2n7Y7TNueD3rq7ne77ve5H/XUPemoeD9Tf7XI/GG64e8l9f7DurMf2YLD+yVjbg+H6+6ONDy+3PRhqujfSfHeo8aTffdzfcDLYtN1p3+myz7lVkw7luEU641DM2+Ueu3TOLPHZ5csNBq9TM2cHFqzyJYc8UKP02eXBGu2KTbbsBpYMwmudlqNWo7fW8OTe677Je09f/cuY9+WLD3+/d+3Ly4svdk/evvzwTyPe530T94cmz1a23//kmz+P+988fP6bg+vvl+PjKvDRlckRhLTI0jj0xThUdgwciwSjwaEwUBgkNAQODkWCwWhwGAocioGCo2CQxHBYdgy6NCmCX5IBsMtNMp5LK6szKutNqgYz0GBWN1qAepPqlz2vo22eocb5gcaZ3rqhBmODTqhmF1PSo0sS0QWx8LxYWH4s9CIWWhAHLcQicqJh2THIXBy8PBFFTIkgp0XQM8JJqZifNuPRzsdS0zC09BhaRiQlDU1OjaKej2Cej2RkRtDTIwnJqMokeFUypiwOQUgKJySiquIRpEQUMRFemgAiJMIrExDl8UgiPoKciKhMQlUmogtx0KyI0FQMOAENiUFCMLDQCAQIBQ3DwkCtvLIeEWlIXDWpol1RMWa1nMsq5mU5ZVhcMSQhjspo40raJMCcARhzOvaclu4zVi/puIsAO2AQLmu5K0ZBwCgImAQbNumWRbxnlWyYJCsqtldKWlaxV7S8gJIVUHA3dLIti2zLItt1yPfdqqt1mj2r/LBWd+TU3Ggy32q13W4yn7aYHnS77rRaH/fVPuqte9zf/GS45eGl+sc9dQ8HW+731D4cqH8w2PB4pOVOu/HlVM97Y813RxoeXWm7O1B3q6/m3nj7Ua/zel/9YXftXpdtq8M2X6eZdCjHzZIZm3SxVrVgk8yahXMG0bxNfsUgXLDLPTaFz6kI1GoDLtV6ozHgBrxGyZZbcdCs26wFXOrax08+H5w4+/af/tfw9JPgzosXH//b5YUXowvPX7/948nd3+6ffDU6e2tw5vGdJ/88ufz+YvD1N7/+B7mKRs3LZRMIpKJiQk5GaXpSYVJccgQyCgFGQ6EoCAQFAyOhIAwcjobDMHB4JByCRYIvRCNKk8Kri9NU7HKLvLpeJ683qeos6gYr0GgBmm3aJusvnK3N9Ponu5eudM0NN1/ucLRapAC3lHI+qhQHz48AZ0eA8iIhueGhhTh4bjQ4KxKUiQnNi4GUJ8ArElDERDgpBUFIRlDwCEZqBC01nJQEp6ehGaloUhKsKglBwqOoyWhqEpychCyPR1LwKHIykpCEpKYgSUkISjy8PAFOSUJWJsIrEuAVcbDyeHgFDkZKQFYmwSvikcVYRH4MLA0DxiLBEfCwCBgYAw2Fg0Lg4DAns7SFXdotJI6rmNMAc0bDHlfRR+Wkyxr2qIwwJCGMKahjCuoMQJ/Xczwm7qKJ5zPyZhVUn563YhSs2SQbNvmqRRS0Sjcd0l2nYtch2bTLVrTcFYC9LKWtSBircs6GjLWpEe6YJYdO1Z5DddUmO7QBxw36m43GW/WGWw2G0zbrWYvlfq/7YXfto76GR5dq3+utea+/6V6n/b2R1gf9DU9H2x4NtT4carrf677XX/ve5a73JjofjLfeHWm4P9J0q6/2Vn/ttS7nYZdzvdWy1elYaTZesSkn7IorVomnDvC6VHM22RW9YM6pmHWoZh0ar0O5VAN4HMpgnXatQResAZZq9FMKxm6zbrtWM2VRtrcFVzcfjUw9ePj028ue9wYn7j95/eurN74am3txxf9gdf/9gYnjo9Ovg3tv54KvH776cX71k+/++b8++ervd5/+/vHrPz158+8v3v7t9ns/3Hvyw/6Nb5fXnq2t32ntmDJZuwZGdw9OPr9x9uWC7yQ3txIfGZ4RiahMieaXpKs5FRYFv0Yrb7IA9SZVs1XTZFM3WTVNVuAXzuYHVqcvrU73+S93T/XWddtUOl45+TzmJ86yIkKzo0AFkeD8KHB2BOin0fjCGGhVPIqQiKpKgFFT0KQUBCUZRUqA0/BIWgqShkdS8ChaMoyajCIlQomJUEoSmoiHE5PR5GQkBY8iJaJISVBSMoyajCInIyoSYeRkRFUSoiIRVpEAq4pHVCXDKuPDKxKRxfGI3GhIekQoDg1BQUPQcFAkCo4ChcLBodEwcEd1eQu7tE9IGlPSJpSUYXHFqIIxpmQMiklDovJBYdmIjDSlZs1qOXM69pyWuWgW/kRb0CoKmoSrVum6XRo0izbtii2zeNsq3XEptwyCbat0Vc8PKBmrCuaWVrShFeyaJQcO1aFbfd0NXLMqbjYY7nTYbjdaztqsdztsp+2O0ybTo4HGR30ND7udD3pqHvfVvXep7r3B5kd9TU9H2x4O1D/oq3/QX/egv+7x5e5H4213++tPB+pOhxtuXnKeDtQcdZiv9dVvdzqCbfaFWu24QzViFM04FPMu5bxTMWURz9pkc3bFpA3w2JWLDuWcTeG1yVYbDH6XOlinWXQDy2b+Vq1svV7frK07ufFmZOrMu/JyfP7+4xd/GJl5vrD2+P1Pfljd/mhg+tGo5/7a/tu+idNPv/q3/snHX//6v2dX3r748F9efvAfpw9/uPXw949e/vjs/X99/tHfVq9+/cFX/9g4+vr+i39/9OrPwd2Pt44+nV566tv6KLj/xbOP/rJ99KogJakyDScsu6DhEW1KQa1B2WBWN5jVDRZlk1XTbNc0Wn7hbGNhcH1uYH12IDDRM32pvtcFmPhV9Izo8nhkbhQkNwaaFxVWEAUpiIbkxkAzMaHZkeCCaEhxLJSQiKQmoyh4BAOPJiehycnhtBQ0LRlNx6OoiXBaEpyWEsFIRlPxSBIeRUkNp6eEM9LDiclIKh5NTQ0nJaEqEyHEZAQxCU5IhlclwivioZUJMEIigpCIqkyEEhJgZfGw/BgoPgIciwJHwiAoKAgJDUNBQdCwcwhwaD27tJ1zsZ1fOSSl/iTejipol4RlQ1LCkIzULywfEROnNfQZDWNGy57VMDx63opFuGIVrtolAat41SZe0fM27PJNu2TDJNqxSvdtsj2rbMso2rbK1/SSNQN/1ybdMQj3rdKjOv21Ws2RQ3Vco7lZp7vXaT9rMd/rcd1qs9xss511OB/01N7vcD3sdNxpMT8ZbHw8UP+ot/FBb82DSzUPBhvv9zc8GGy8e8n1aKT1fn/d7X73ilV0s9tyOlh/45L7+JJ7v9ux1eVYqtVPOdSXHepJq3TWqZyyiGcdynm7fNYum7YqJm1qj0s9a5XPm8U+p2ytyRSs1/trVLNa7rpLtuaWX1ZV1zYsvn37Xd/E/Y8++2PfxMOnb369svlmaPahb+PF3fd+fXD6zebhp1OLj3smHm1f+6jz8r2Pv/yTZ/Pj9aPPPv/673vH368ffD7peXl89vtHL/+8evDV59//Y279s+DB1+tHX4573+u5fNo6cMOz8mzr4Ksbj388fvDPdx//EzErg1+RpeEQrQpeg1ndZAGarJpGm7bFoWm2aZtsv9QBOwsjm/ODWwvDgZlL84NNl9xqs5BEy4guwcKKY6HZkeD8WGhBNKQoFlIUC8uODMmNBhdFQ0vioJUJCAoeTkv9KZ6FU5MR9BQUIw1FwyMZSXAGHklPQVHxcAoeTk2EUpKQVUkoWiqKnoQip/4U8xCUZBgVj6IkwWmp4VV4ZGUCrDIJWZkAIyciiIlQQiK8PA5SEAlOCQfFIcAR8DA0NAwGCoGBz8FC34WDQwXksg5uUQuzoFtIGhTTriio42LCiJw2IiMOy4n94vIhWdVlOXlSxZjRsOfU9Dkta9nMXzbz/Sb+ql22bBav2iWrVtGOQ7FmEO05lLtWyZ5DsWsW79rlB271vlOxa5cf1agPaoGrLuDQqTpyKo+c6uMG/Wm77U6X40az5Xar5V6P816H7V6H7V6P69Gl+oe9Nfc77fd63fe63Hc67Pf73Q/6Gx71NZ711J21W896a273Ok/63MddjpNL9pNLNUe9tVfbbUe97rU2y0Kdccqp6jdIpp2KCYtkwiSecajmLKJZl3rUIJsySqbM0lmTxGOR+m2y9WZzsE4zaxQsGIRbdRqvXTFgsnf17Z2cfdQ/+fDZB78ZmHg4Pn/39dsfriw97Z9+ND57Orn4wLP6/Ozx76/e+LZ36vHa/ufDM3cD22/9O5/8+g//O7D3zd1nP/ZNPewcedw18XRw5vnrj/9888Fvr9/+7tnrH199+Nv7D7+Y8t4fmX08F/z05Yf/Hth7e+Ph726cfSOpKtLzKValoNagbLJqfj42dZNV02jR/MzZ7uLojnd0c34wONu3MNA8VKs3CQjUTExRLKQwCpIVCcqLAhVFgwuiIUXR0PwI8IWI0PyosNI4KCERScWjCYlICh5FS0XRUjHUtEhqMoKVgqGlouipKHIqgpICpaeFk5Ph1BQ0JTmcmoImJyHIyXAaHk1ORtJTUKQUBC0VRUxGEpMQVfEIYnJ4JR5RmQAnJSHKE+Bl8ZC8aGhKOAiLCImAhiKhYWhwGCjs3dB3fgUNO4eCQOq4Jd38ijZ2cZ+IMighj0mJozLaiIw8KCMNy4n94ooBUfmglDimIE+pmXMapk/P9Wp5XiN3xSr6SQbbsEh37Motm3TPqdqxyTYtsm2DaNcivWqX71oluwbpYQ1w4NYc1WquOeXHdZpbjcabLdbTFtOdDudpm/V+T83dTse9bvvdTse97pr7nfYnQ/VnnfY7Xe7bbfZ7l+rudtvOup1n3c7THvfNdsuNDvtBo+6o3XrS67oz1ni1y3G107rXZl2vN/ibzFN2YNymHjcK593qKZts3CCcNIsmbZLLZvllo3zCLJvUCTxu1aJd4Xcpl51Kr0M2rmAsWURLFtGAkFRTM3vr3mfdQyfe4KvBqVvX73zTffnB+t7rBy9/59t4M7H4xLfxxhN8NjL/6KMv/9w//eyzb/+9c/Te+1/8++TK21//4R++rc9PHv3u5v3fdY2fLe9/+v6n/zE8+2zr6JPRuYe29muOzuuu1sP1nfdH5548ePq73VtfzW1+evPBb8+e/PHpmx9VYoFNJWq0aJttumabrsGmabKpm23a/5s3ry6O73hHtj3Dq9MDnqHWvjqdWUymXQgvT0TkRYYWREOyIkF5MZC8GPDFaFhBNCQnClKIg5fFw6rwaGIykpiGrkpFkFPQ1DQMNS2alh5BTUHSMjDUNBQzHUnDI2lpGHoqkpgSTsGjKHgUNTWCnIokpSCoKUgKHkVJQdBS0aQkKCkVRUpCEJORhERkZRKyKglFSAoviYflxYDS0KE4OCgcGoKGnIOFvRv27v8Ah56Dhr4LDgnJxUW0ckraqivbOcUdfGKfsGpERrusok/o2JfEZcNSwqC4ckBKHlWSLqvoE0rqDMBc0HOWdJxlq2TZJFq3Sjatkh2HfMch27CIN2zSFS1vQyfetil2jNINHX/TLD2oUR/Vao7qtUdO2Umd+maL6XoDcLPZeNKoOeuwnXZYTjusp522ay713XbrvXbrnQ7bvW7bzVbTzVbzrRbzWaf9ZrvzRov5VpfzRnftQat5v9V00Gk+6rTttRh32ky77dbtNttKk2nWbbjs0g5oq+dcqrka9bRTPm4STdpl4ybZkEk5AlSPafkzRvGCVeZ3K+f1nEWbeEzJmACYS2b5jFE81dZT33H1xetvOkbvvP/29x2jp++9/P7KwrOBifvzy4/OHn999fizWf+DucDzoenna4evxz2vjm5/2jf16M3HP4wvvHrx4R9Xd7+4/fh/Pnnzbw+e/+v1s9+sHX7bMnTD0XFoazucDz7dvvqmc/jw1t3vn77+w5NX/zKz9umHX/z1iv+DJ6//fOfxj6/e/ufRzY8aa+ranPZWp6HJoW+waZus2mab7v/Es7HtpdEd7+jaTP/8SMtAnd4up9OzoivjwwuwkNxocH5UWFE09CIWVhQNzokE50SCC2OgpTgkCR9OxocT8RGVSUhyKpKKR1JSMczzGHZ6ODs1gpmGZqZj6CkoWjqGloqkpaJIeBQVj6LgUeRExE/MUfBwWiqSlhpelQinpaIISTBSEpSSjK5KRJCTEdRkVGkcJC8GkhoOSkCDkeB3MdAQFCgUdu4d0Lv/AxJ6Dhr6Djzs3TYZvZNd3Mkra6su7xWSh6SUcTntCsAcVjEG5KRBKeGShDAgJQzKKEOi8nEZaVbDWdBzFo0Cn4kfNAnX7ZI1k3DHpdyyS7btsoCWv6LmbJplGwbBplm8phPu2+RXHfJrDbpr9fojt+pmk+FGHXCr1XS72XDWar7ZpDvrctzqst9us562ms86bTeaDDebDbfbLTc6bddqgdMe50GNer9Ge9Bk3qnTbztVG3XAXqPmaotpow7YbjKuNRrXGo2L9YbpWv2wDbhsFk45lJM21awbuGxVDGv54zblgJo/ouHMWmVzVonPqVowVk/KyNNa3qiSdUVOnTWI2liVztr5xZX3+sePOodvrm0/6xm/PXD55tPXv531vdc3dqdv4mx45mzz6LOz9353eOOrgblntx//fmz+vf3jL0dm7k/7Xs4Hnt9++MPt9/71w8//+ul3f7+8+HJt77PT+9+enH42Pnevtud6+9DNg+NPljZedI7e7rz8cDb44duv/uuL3/zvubUvP/36P5+//c9nH/z1gy///uDNfzx59W9PXv/rk+e/Pbz5oX/56s+c7fvGtxZHtpfGNuYG54dahhqMDimNlRtTEQ8vjEHmx0CKYmEXYyHFsfC8KEhuRFhWRGhhDLQkFkpIRFLw4cQkGAkfTk1GM9PCaekRrPRw7oUY5vlIZhqGmRZOPx9BSkHQ0zDUFCQtJYKcgq7CI4gp4ZRkJDkFQ0sNJ6eiSHgUORVFTkaR8OgqPJKQCKekhlPwqLI4SGUioiAWnhoeikWCoqAhaMg5ZNg5SOi7Ied+FRZ6LjTkXRgoJC8+sptX0imoaOeVtFdXDkhow3LasILWJyWPqZn9MnKfmNgrIQxICQNS0qicPK1mzWhY83qeR18dMIk2HLJNu2zTLt2wSzad8nWTcM0oXDUK1jTcLYNg26bYc6g39IIto+iwRn3glF1zKQ4dyuM69XGj9rhOfdygPW7SX282HrdZbnRYbnbaTlqsJ436Gx22wwbtcbPhqNW436Dbb9Bv2JTrdsVanXbZpdhp0m3UAZv1us1Go79O66nVTbp0A2bViFUxbhaNm0WTNvWUTXHZLB81SAaM8gGAP6zmTBiFCxbhlI4zrWaNSapGFcxuAXlKKxiWMreW1mpbt1+++aZt8Pa9x992jN55+cHv+yceTS3dvfv0nw5ufRHYebt3/MXg7N3h+fsffPUf/TPPvvj2L0PzL7789d/GvG8++PhPowuvPv3u7yv7337w2f+6/fCH+a0vWofu9E486Zt8dsX3fGnjg8GZBw09R/W9N3pH7z5++t3Tl3+Y8L2eX/340+/+fvPxDy8/+ev+rV+//PRvp4/+5cVHf9u/+U9nj3/84rv/fefJH3/hbHFsd3Fsa2F4Y25wcbR9sF7nUDB4RYlVyZiLCei8GFB+LKQwGlaChRXHIgqiIQXRoKJoaFkCkpgcTk4OJ6agyClo5nkM83wkPQPDykQz0iKY58Pp55GsjCh6ejjtfAQjPYKWGs5MC2eex1DSUPQUFDkFQ8Kj6GkYEh5BSccQk5FVeDQxGU3BI0h4FCMVQ0xCUJLDyxPghTHgNAwYhwiNgkGQkBAkJAQSGhL27q9+8igMDfkVHBTSUk1o4RR1CSpb6IVtAmKXgDAkpfSKyYMKWr+E0Cel9IrJ3ULCJQlpQFw1qmJMa7mzAHtey13UcgIm/rpFvGmVrFmEa1bRhlm6ohOsaoSbZumqvnrLKds0i3ds0k2jYN+p2LaKdq2SfadyzyHfd6v23aqrLuW2S361RnWt1XTSZj6s1ewaRVdrVFddiqNG/U4NsNdk2HKr11zApksdrAH8DlXAIVutAfZazBtNupV6rb/eOGkB+oyqfoNk3CKbsMnHzaJxi3zUIBvSCgcN8n4lb0DJGdHwZh3yBZNoWlc9o+EOCip7BaRJg+SSgDBg0NtrPKPTt2cWrneM3Lz/5Jue0TvrB8+2jz4dnHowNH17ZfdNYP/DsZm788EXfVPPr519NTT76OrNT0Y9b9579dsxz7MPP/9hYObp60/+uLj2+sbD3xzc/p/enS+bh87qLt2u6zsemXp48963t+58enz7zfHt97vGrzf3nrT0324fuP30zW/ee/k/J7wvJ/zvP3r5b+9//rfDW98+ePHnpx/87eTe7+49/cP7n/zlZ862l0a3PCPbnpGfOBtuNDiVTH4Rvio58mI8sgCHyIkG50VDi2OgRbGw7AhQVkRofiy0IhFBSUbTzodTU9DM8xHMdDTzfDgrI4qTGcE8H8nJjOBciGKlR1LTUYxUDD0lnHs+mp6CoqajqSloEj6ckhpFSQ1npGLoqShGKoaYHE5OQVclISgpGCoeQ0lDkVJQRDy8Mh6eFwM5HwmORYREQEMRkFAEOAQZdi703f8HdO5XYSHvQkLfhYb+Sl5+oY1b2lVd2sbOb2IVdvAp3ULigITaIyQMyxmjKvaQnNgjquqWUgek5H5h5aiENKWmzyiZcxqOz8Bb0rKDZkHAyA9aROsm4bpRuKLlrppFARudjGQAACAASURBVB1vRc8LannLAHvNKFg3Ctb11Rt67p5FsmsV7Trlm3bpllW4U6PccimOWkzbFvGGRbxtk6ybhesW0ZZbveFUbjmBFYc64NJ4LfIFi9hrkXj0ghm9MFinW67RetyqWZdhzKHrNykH9JIho3jcIh03S0YNkkGNaEgvmaoxdQqJQyr2hEEwYxAsOBTzRuGcRdTNLR1SskYVzD4pe3vzpK5t+9Hzz2p6TvaO3g6M39w+etsxeuvs0We7xx+Pzd3pvXJrevnpwa1vH73+w2zww4Gpx9fv/GZy6eXq/hcjC48mPc9mVp6OeZ/PBl7sHX894X/z8MWfvRtfnj397c61L3evf9k5equm+1pj14mr46qr/Wpd++7ByeuHj78emb7R1HezbfB21/jZBx//8eX7P17xPB2efTHmeXHt9Defffe3k/vfjXne/PI+845s/VxyDv3EmVvJri5MrkrGFMfCC3DwIiykOBZegoUX42BFMdD8GGgxDl4ehyImIxnpUYz0COb5SHZmBDcrmnMhhpsVxc6I5mREss5HMs+HM89jGOkR7MxoMh7FSA9npIfTzodX4hGU1HByCpqSgiCnIOlpGEo6hpKOoaRhyGkYUgqamoYh41HEJHRFPCInGnwhBhGDCA2Hh6BhIFjYOWjoO6EhvwoN+VVoyLvgsNDQkHexKGgb52IjLaeTW9jGLmphFrULqD2iqh5BZZe46pKEPCxn9IqJ3SJCr5TSJyUPK5gjUsIVBW0WYC9oWD5jtd9Q7dPxVs2SVbPIB7ACWo5fww7ouD4td1HJWFSyF1U0n44T0LLWtNw1k2DNwN90yrec8k27bNUmWLUJVu2SNZs4oGMHLaKgReQ38f0WScAm9xol8xbZtF40YxDOGcXTWv6UQbjoVi9Y5bNW2ZhRNqSTd2kl/WbZsEE0ahCNW6QjFlm/QdL7/zH1VsFxrFm66OO9p6c3tm1ZUrHIICoWS1UqxsyspAKBedvbKC5mFrNk2ZJlkmUQM7NtWTKzvcmbGofO9MzExLlxH9w9cx4z/si3L/611gfrP6QNHTG4DIDvgDp4CGg8Brd8pek8pW08ANQWKj1aUbAQcEP53U095bbrzvBA24UpZ3Bq6+kP9pr5B49/re9Y9Tcvjky9nFn9YXj2u+uDr32Nc919D9cf/bn+wuN3P/xXXc/DF+//o7770eajfwq13Xv04l+uDr5//+H/tFx68e7D/2m+/KK9597I5Ivhie2rN9fCTdOdV9anF55OzTy3+obL7cOljmFLYOrmyNPtRz/dGXvpqJnz1K/6G9cnF795/PyPrd33bOFpT/3Kpav3/6854ELtx7rZVW0NmU6UHITgnL3i/URefEQ6bUdu7E5+XEReQkRu3O5M6o6MmF2Zsbv4eyIkiQRVClFJJwBMqopBBBkkiElCWFSIRYaYJJBOAFKIYCoRZFCUqSRVClGeEiVPiVQmR8lTohRJH6mQSHkyQbxvtzgxQp5MUCRFShIj5KlEaWKUZH+0ZM/u/ITd2TG7Ugm/i438HWHnp5G/+2TH7z778pPffP7bf/jy099+fFTm45LBMg3PDuXagHQPlmdH862IwIKJXHqpTy/zG6ShIlVAnx84oHAXyHx6SahAHtAragqkDcWKtsNg2yFV12FlzxGw+yhy8Shy6Yim+yjUc0BxvljVdQi4cFjddUB98YDqY+T90mGo5wBw/UzhtTP6qyd0V0/il08bLp3UdX8F9xxHeo7BvacNPUexi1/rO49h7UeRi6eKWo7p6o/ijcewtq+0rV9pu04Xtp0qaDtZVHuiMHS82HuswHfcEDquqz1hqP4KDx9Fa4/hgcOopwi16lWuAqVPLwsXA81fIc2HwaaDYP1BKFCkcOHSQIHSefjk1PR6hfPm3Xtvzb7hS9cfhurHwq2rta0L97Z+bexc8dct1HTM+RqnajuXGro2wx33n3/zr3Vdj95+/+/NPY+/++k/mi89fffDf1R33H/x7t9ujn7zzYf/bLj45Ief/6uu+8lZx+gJ462jZf1Hym9/XXmn1DFU4R6tcI+Ve4ZGxh+trL3rurxqCo4ZvZNG/0SoeX5j+8ONgYeVntEK77jJO7Jx//vphedG//jfedoLtTc6w9c7Q1dbfV1BU7jq+NkilSZnr2h/VHb87qyYXVlxu7NjdvHjdubF7MyK351G+zIvdrcgbpd03051MhFkEGE2VcOigAwixCQjLCrCokJMijqVBDMp6pQoMJWoSiYok6MVSdGqpChFYpQqKQpIIYr2RqiSouRJUcrESGVipDKZoEohypOjVSnRymSCYn+0cF9EfsKu3JidDMqu+Mgvd+/4Ytdnn0R++dmOTz/94pPffPHJb/6+tPw3X376CY8dZwYynHC2S5PrRAV2mGdFxQ6twoaJ/AapA+H5CxUurdBVILWjfLdO4tYqgzpJdYG8+SDYWKToOKg8f1B94SBw8QjUapB3HJBdOIJ2GGQtB9UdxbKuY0hboaLVIGkvlF08BHYdVHUdgi4cwy4e0/Sc0nUdQ7uO4x1HwPYC2YXDmpaD4Plj2o7jePMBoOOEvvWkofaQJlQM1B9FG7/CwweguiNY/WEscBDzHtK5jxjch3TBo3j4hDZ8FA4chmu+NlQf1QYO6dwHtWZM5NbLgoXy+iOa5iOahgPKGp3YBea5tdLQEY0ZVtZU36x0XLF6B4fG7lv9k4+e/2wPzz94/Ku/eal/dHt96w9X7jzpvPrw2vDryeWfN7b/FGrfHF98X3vx4dzqD629T+4//nP9xYcbD39tufTi9tibi9e3b46+rO3cWtj4qbpr6874q7GZ5/0DD873LJl9g23dC/NLL6fnXrjrx62BmSrPaJlruLFjbmH5df/wwzOW/jPmWyeM/XdGtuZX356z9Ze6R0pdI5MLr/7en3VV97UH+lo8l+vtHZ5Sz7niswYZmrFHlEjkxe3Ooe3Koe3Kpu7kx+/Oj9+dTd2ZQ9vBi4vkx+9W7o/S0IkQnQQyKACdADNpAJ0I0EkgnQClRIMsMsigAKlEdWq0Imm3MjFSmRyl2B+l2L/7o3IAJhKUiZEfP+WJuxWJ0crESEVStCQpSpVEUCRFSvftluyNyKb9LpW0gxzx+a7ffbrri093fP7J57/9zeef/PbLTz/58tNPvvjs0y8//eR3n336xae/dR6APFqRFxW44TyHJs8C5tm0MqcecuqkDkzo0In9BrnfIHfqRW6d2KNTODFRsFBZUyBtLFbXasVth8Hzh6CuImVHsbKzGGrSiduLVG3F8rYiWVuxolkrbjHImw3yliJ5W4G66zDSeUTTUqzqOKrpOKppP4a2Hda0HYRaj2haDgDNRWDrMazpCFpdqAoeQMKHkeojqL9YHSoGQoVgqFgTOqJ3FmvNBRp7ERz8Sus/ivkPIcEj2uARzHNY6zuMuw/h5bDQrhMHChThYnXDIbC6QF5/QB3QCv0FUicmcRkkx455l5e3K2y3FpdfW70jvpqpgbGH7vqVkYknXdcfexoW2ntXhqbfXR54Em6bd9TODM686771ou78xsD49w0X1nv6Xl6++aTryrO2S/evDb0Jta2NTL8Ld9y9M/7e37zYe+dNuW+kxDpy0jxwzjZ8vGrg66pb56y3vzbfNjnu3BrdnFt82nxh/qTtzhnrrVLbrb7b9ydmH52svHmi6sY5y0BLx9zy6mt74Hapc/DvOZT2wNVGZ0/Y1Ok91Wg84jqOnELyYG6cZH80Ly4yO2ZHDm1nLnUXj/plfnxkFvmLbPKObOpOftxO5b4IkEFSpUSDdALMpKqTieqUKIhOBhKjlKkkVUoURKeAdIImlSjfT5Dt3Q0lk5R7IxWJJPm+CPW+KNW+KCCFJNkTqUyMUu6NVCZGivftVidHKxOjFUmRsn2Rqn1R4r0RuXG7U4hfxEd+EfHlZx8jhDs+/+Szzz75/LNPvvzisx2ff7bj8092ffnZF599flqn8aB5LjjbhfBtYK4TFTowoVUrs2Jyt1bq0UrdeqnfIPUb5MFCuUcvduhkDlTk0UtDBkV9kapWL2kpVjUXKVsPKFqL5C2FsvZDYPsBZWuRtK1I1XYQaCkG6jBBg1ZSg0uai5TtRzXtRzVtR9GWw0jTYbjtuK75ENx4FG04CNUWg7UH4eoDQMCgDh5Awkfw4CHYV6zxFUL+A4jNoLEaNI4i1HMQCR/TVn+Few9hocPa0GGt/4jWfwjzFmNWPWiEed4CRbBQ3voVHtKL6wsl4UOgTysyqbMcmKis4IjF2Xe+e6rCdmth5bnZP/Hg8e8D9Qu3Rl94m5bvP/6x6+p2bceKr3GmqWul58ajQOtaddvGw5f/Vt+1/fLdfzVc3Fq7/5fGi5tza3+ov3D/8fO/hts33n/4/7zN915986/uxo2ajjVreLbMPVHhGip1DZg9Qz3X1wbHNq/2rx6vuPZ1ed/RkstnjP0DI5uT09snKy8fK+k7WXHDFR6Ymn3oDt0+abxzznbHFrizvPrm7zhr8fWEK7tcp5orCsNfI1V64VE5HaSThHsIvITdefGRWbQd2dSdOTE7cmMiPm7JyqX+TpAQodobCaVEqpKjNEyShkGGmGRlchSQQgBTiUBqtIZFA1Kp6lSCMpkg3x+pSIpU7t+t2h8l3R8t27tbnURQJUaKE6MUiUTxvt2KpChlMkmRSFQkRYOpJHkKUZEapUyKkiZF8vcR0uIik0g7KRE7onZ+Sdy9kxzxu+idn0bt/JIQsYMYsYMctYMUvYu6e+c+wm5XocSvk7qwfDvMd2ryHbjIAvEsWoUZU9l1MleB3FegdCCC0AG13yB166RurcSlU9tggR+XVhsUQVzcWKRqLlY0aGUthcp6vbQBFzQVyhoL5U0GSYNB3lgM1uDi+iJ1DS5pKFA3HgRbjiINBzS1RWD4oDp0CAof1gS08nAxEigA/MWg1wAED2JuA+DWq1x6wFEIm7RAGaIw6wBPMRQ6jIePIOGjqPcQHjqM+w8h7gOIuxixFoBGWOA0KNy4qNogavkKaShWNR1WBYtUbkzkLVI7cOXx0x2LK89KLP03bt63+QY9wYn1ze/cdXPbT37xNazWNs0ubvw4Ovd+YOLd5OIPk4sfFlZ/DbTcffnd/264+PDdh7/WXHj0zYd/r+16+Oq7//Q23d1+/ofum88XH/zsbVxf3fzJVb+6tPHj9OLb9kvrttDwWdvAifLrR0uvF52+XHzuUqBhfGx8s+fa0rHyK8fKLh8v6aluGZ8YvxuovnO8vO9ERV+p7cr84rOu3uVjlTdOm2/93a/R7L7kK+moPFD3lcxTwKsAOYf5ezRMkmhvNC9hNydmRzZtZ3bMjrzYXfz4qFzajrSYHVmULyUJu+VJ0erkaIBJ1TBJGhYFZpEhJhmgEwA6UcMga5hELC0eYpIAOlHFIIKpRGVipCKFrEwmQMkkeUqkIoUIpJDk+yMVqdHS5GhpcqQ8mSBPilYmRypTowE6ScWkqVhUWWpMXhKJGx/Niifup0WmxBGS4whJMVGJsVGMOGJqAoEeR+Dso9L3EtMTSaU6mRPjOTU5XkzkRIRuTGrDhDZMZCvQ2HRKC66w4DKPQerRSlwGqbdQ7jVI7FqhQytxa+UBgyJkUNQY5HUFigaDvKFQ0XxAXaeTNBbK6wqVjUWK+iJVU7GqrkBeV6iuLwKrdYrqQnVNgTpUpK4u1rSVHGg5d8BfrPYXqIOHUKdO7TugsWsBEyy26VRmrboSV50Bxec0UluB2lUIBA4i/qNY9TGs5rjOWwS7CiFHocZ1AHEUQhXqHKuW78L5wUJJbaG02iCtOwD60DyvTmKC8i2IKOwIlFZeHZ64V+kduv/gvdk/Mbf61ls33dK1XtMxO7X0nb9hOdAy29G70tK7Hmqf8batrmz9vql7+/bIi4aurcV7H2ovPHj+7h9rOjan174LNS43XFy+MfA43LrU3rsdaF5o7Nkq90yedY6fMA4eLr9x1tJf0zJ+Z3jj2q21M1UXD53uOXy25+DZ3uv9y2OT909bbhSfvXjwTE+F7drM3MPuK8snqq6cNt2ocAxNzT3uH9j6O85aPD3e0tZSvKYox42wShVJh3JjETZFlkTiJezOjduVHbubFxeZFx+RFx+RR4vgUnbkxe6S7CEqUwgAnQzRKTA7BmFRYW4cwqHBLBLMocIcKpYeq+HEwmwqwiSrmaSPU6eaQQHpFHUyEaCT1SkUIDVanhilTCJBdJKaSQLoRIBJUjHIymQCyKJBXBqctgfM2Adk7pOl7xWy9vHYCQLm3nz2PhErXszeK0lLFHP2idL2SzOT5ZnJqswknTTLqRd5cJFLk+vVib1aoQMV2XGpFRXaiyCrVmnVKq1auUMvdRuUTkzkQIU+vcypk5lQqRWXenB5oEDpwyXVekVtgbi+CKgxyOuLVHVFch+aX1cE1hmk1Xp5dYEyqFUGCpRBrTxUoPIXqL0FYM1X+sBRnbNI49JDNlxp1YE2XG7TgiZEUQpJTynyz6nzTTqVtQDyHdR4D4D+g1DoKBY4jHuKIbsBsBqUngOYzQBUangmMMerF9Yd1oQN0poCcf0hKKSTB/QiO5hnUuf6DmiPn2m5PbBh8tyua51t6Jiyh6eePP/ZU7/89PmfAs0bkwuvhqfeNZxfrTu/0tyz0X3ziatxreb84uTCD7Vdd2+Nf9vavdl56XH/4LOW7gfhluW7W3901K08ef1P9prFJy//2VK9NLbw3cjM28X1N/0D26XWW4fP9RSculR0skd3oqvceW1oZOPmnfWTZRcPn7108OyVCtfNqZlHnZemT1RePVF27YSxb37x5djkk9PmG+fst8/YBv6Gs/5mX6+/9HzlgdrDcq8hrwLkHs3fjzKJslRSXnwkL2E3b08kPy5CsC+SnxCZEbcjm7ozM3aXaG+0IpkAMsgQhwoyiAiHhqTTdFk0PHMvkh6LpMfCaTFQegySHotyaSCLpmHRoPQYgEWGOBQVgwCyyR+pEFXqbpBBVNIJAJ2oSiGqUogqOlmdSlJzKGBaLJy1B+OnoLwkKDcZ5qVq8ugaPkOdm6LJZ2rymUg+W5PPgvOZqICLidO0Yi4qzTMWH3DjQg/G96AiDypyoiK3VmbHxVYcsOpBu1ZVhSrsOoVTD7gLAI9O4dXJ3DqJXStyGdROrcqKSF2Y1IdLAzp5SKfwa6VBnSSokwT18pqDYMCgCBmUIYMyaFAEdDKvXu4tVLm1SrtWZdWBjiLEginNWsBkgMphWRWmKoFEJZC4ApWacImzEHIWg85Chf8A6i3GnAVqb5HGUwxbDGp7odKsVdsMQAUqqYJy7bjUb5CGC+U1B8HaYqBGK/fhEg8qdkB8s5rf09l1vLx7cemh2TX04PGPtvDkneEXNc3TvoaFG4NbnZfv+RoX+4YeT6/8OLLw7e3J10t3f+kffRfq3Hr3/X/Vnd968fZfm7u3lu/9ufH81tzGr5bqpbVHP3qaVqeX39jCi9OL71x1ix3dSyWukbPW4aPltw6V3XCFB/oHV24OrpZbe4uO9xw6c+lgyWVf/fDY5KYtOHS89MqRkmvnjNdmFp9NTD89UdF3ovLmaXPf4NijpbXXld7Rv+HsZnvoWq3loutkyzlt+CuNuUD4tZoLc+MUSZGivdH8PdE5e3cL90WK9hF5cZE5CRG82AjB3t2SpChFCgFiktQMopZDw9OoWFoMlk4FGSQ0IxZLJ+NpMSg3BmeTYSZVwyCDTKqGQQZYZIhB/PgXQCfCbKoyNQpiUsFUIkQnKZMiwVQCyCDCTArIpiAZCVjuXkxI14k5WhFbK+boJVxExilQZGGydK2MDYs5uJitk6ZjsnSdLEMvTyuAgQutFwKFci8udONiN8LzacVOndRfoLZiMhOqtOoAu1bh1KptOpVLp3LrJHZc6tRJvXq5ExM7UIkVk5tRqU0rdWhVDkzuxiUencKpV7m1Uo9OYdeKAwVKfzHoLVB7tDK3Xu3Uq8yIzIKrq1CVCVeXaaSViLwEEJ0FhKXq3Eqt0oLLLEi+QytzFQK2AoW9QOXSqbwFgF2vtBbBVr3aVoxUYjKjVlECi0pVme4CdaBQFSqQ1B2FQ3pZCBPVFKmdiKBKyLBpRG3G8q9OhLyhQZu33+kfuTm06aidfvH2z4H6+bvbP/saFu8/+anxwrqnccHfNOVtmHDUzHgapx+++JdA++bz9/9c07n99vt/r+3cfvvDv9V2bC/f+6m2c93VtDi18K2rdqZ/9LU5ONl57Um5d/rm8LO5pbdX+jfPmvoLT/ceONlTfPLS15XdNwc2hkbulbhuHC3pPVR65Zylf2rm4fDE5teV/SdN/Scq+q7febB2/12F83ap806ZeyjUNPnfPsdQX4vncnVVl/tsQ9VB9wn0NJ6PZsYrkqIEe6J4eyM/shh5eyL48ZG8uN28uIjchAjR/kggmQilUiAmCWNTMG6slkvF02Lw9FiUS8PSqTg3HuPSEE4MzKaiTCLKoiCcGDWLgHBoIIusYhBhDgliUyA6RUkngMxoIJWoYhDVLBJAJ4IMEsimaNL3aLLjcV4KLmShQjou5OAitlbC0UnTcTEXzWfpJOkfs++4kIOKOJiIffLoSWOVr0qLuFGeG87zayUOMNeFijw6hUunsiAyI6626dRGVGrXKm240orJ3QalV6906eU+g8qrk7pxsRXOt6Fyo0ZYpRFXQHwrLq9CpXad2oGKHTqlS6cyowqHVmlGJSZEWgHLykFhGSg+o8g5K8suAflVGp4REVdp8ishvhWX2XCRFZdYMYG7QOYuAlwFgKcYdhUCNgNg1smqcLkJlxwX0isQ0WlZmhUVBYoU1UXq6gPqkFYSLlIFdTIfJrCpcu2qvNM85tULvSdLLy4vPy+13VrfeBdqmKntWL10fS3UvDy7/DrcvNx0YX7p3i99g896bmzdnHjTe+txsGXzzvjz1kvbV249rju/tXT3+4au7c0nvw+0bITbFu8/+qOrdvnZ27+Yg/MPnvxqDs2sP/j5/NW1Ss9wmXOk3Dlc5bpxpW9jcv7V+d6V0+YbJ6r6TlZdL3fcmpp/Ojj86LSj/6zjVpl7sOva+vLG29ZLK/7mxbOWPpPrxuzSi8n5F5Xukf/RA253hfvbfFcaHF3e8urKo5XFQIGQrk4lfMzACfdECvZECRIiRXujeXG7s2Ij8hOihPsJ6hQizKRATCKWFoNxKXh6rDYjTpcVi6fHohmx2vQ4jBODp8ehXBrCpmCcGA2HCnGoKJumYVEgFkXNJMJsioZFUdHJACsaYscgbIo6lQDQCSo6EeBQQG48lBWnyd4DZ++HspKB7ERNXgqck6TJTkF4qTCPrs5NgXmp6qwkMGs/mp0I5iSZK6yFRxyoGPIVyH16iQPJD+rlflzi00q9hWo7Lrfi6ipUYcEVRlzq0CkteoVDK7PjUicmdaASFy4L6GRevcxvkLu1UqdObkOFJpBXrsouU2VVqvgVQG6FRlipEZRBeSWK7BJVXhmQfw7gVUL8UlVWlTq3Qp1rhoVmVGSCeWZUZEFENkxoxUUOrdSuk3gPYzadwqSVVSAik1ZmxsRViLASFZfCeSVgrhkTWzBhTZG0/ggUNkiCBWoPLHBCOV6dzKbKNUq5F0Oh2oa+sqrutgvjZu/43MorZ/Xck1d/ctYuTMy+q21fW7v3s6d+vqV7qW/wydVbjy7ffrK++Utbz6Nw28bS/T/VX9wam/upvmvt/OXH4fbloZlvHOGF3jvbgcaVYMNMfeeqo27MUz83MLRe8HVPz9VZqKjF33Cr+ERH0cm2+rbpQ2eu3Lhz98i5a8OTWyer+gfGHhwvvzIwtH7wdO+N28uGE509V6exg3VdlyaOnDpfYeqCDzWdMvaGWv6uBwxfbh7orr99oeb2+XBvnaPBdsp4FCsSswEmRbI/kp8QmRcfkZ8QKU0mCvdE5MXuyordlbtnh2xftCI1GmWSEDYFT4/BORR9RgyWFqPLiMXSYvSZsbr0OJRDxThUkE3Wcig4hwJzKCiHDLEpMPsj2sgaFlnNJKkYRIBOBhkUJZ2gSI3WfKyqLLKSQVKxqUomVc2OVbGpCm68Oi0B4O4BMvYq0/eoM/ZCualg1n4VN0HFjVNmxGnS4htqO7AC+5kjZ6wGKFio8Olkbk22Ty/ywjyfVubSyp2YxK5VWbRqC6YyIlIzJrWgUodW4jYorZjcjks9OrlPLw8aFAGD3KeXO3GBGeI7cbEV5huBDJuGXyFPr1JmVqmzjUBOmTyjVJJhAnkWiG+BeBYNzwRkW2G+HRHakPyPI4gLlzh1MjMqsOuVNoPaqJWXQrkmrdiM8SoQcSWUVw7nn1VwjDDfBmX6dLKQQV5TIPXjErdG6NPwLDKuE+S7NXyzghf21H1d0js1/6TC0j82/dIRGK5uWpicf+tvWn709KdQy/Kd0ac3xl6GmldCzTPe2slA83xN5/L2078E2ze/+fn/NFzc/uaH/6jterD56C+BtrWVrd/39j8yhacfv/6LJTC79eQPRt/06v0PA2MPS+1DNwbun6i46QoPBRrmTpr6x2eef20emFl8UWIfnV95dc4yPL/48qxtaHbphdEzNjr9sNI7OTX33OSdmF99bfTNrNx9bw1O3X/4wRaa+TvOrrSN9DYP9tQPdNdfa/K0ukusJw0H5BxlKkm8j5AXHyFIiBLujRbtjRYnRvPjdvLiI/L3Rn3kVDUMKs4ioUwizKSgXKo+jYZn0HQZMVoOTZdG07EpCJuCsKgwi4xwqHh6nIpBAFk0iE1BOVSISdIwSQCLBDGpIJ2kTCWpGESQQwbZRIBFAOgEgEVSMcgAnaigk6TJRFkqWcWMUTJjFYwYVfoeICNRxdmn5O6VMmhKepycQVMw4i9139IV2SvPlAtSkzxagUcn9uJCL8r3o0KfVuTGxR6dyolJ7VrACMsrEKkVl5sQsV2rsGIyp07i0MuduMiGiX0Ghd+gztbMQwAAIABJREFU8BsULkzs0Uu9erlHK3GgAq9O6gB5ZijPDuVawBwzlGfHhDZNngXNd2glZpBngvkWDc+G5DtwUZUq26zKMQE8Eyx2GhQWXFam4VeiQgsmNGoEJiS/HOSVQrkn5WlnRAwbwgsXKIM6qQ/lB3RyPyp0yzPCBqUXFjkRWaU0o7+z69qVsa8rr/YPrZbbh7cef+Otm9t8+Htvw2rvjWd1ncs3R9+46xdmVt5Or/x8e/Lt+NJ3F248C3bcf/T6z/Xdj56//bf6C1uvv/nX6rYHL7/9q71hqbp1Ye3Bz/bq2f6xp9aa+XDbrKt2zlt9o75jptQ1WtsxZwtOnjL39915eNx8e2LmySnTwNTs47OWwbHpx2WO0ZHJB6X2ob7BjXL7yOUby0b/2NXbGxbvRE/fqtk72T+4afPPTs6/dIYX/4az0SstI5ebhnobhrobrrf6Wr3l5hN4sZKtZlBk+6J5Cbt48TsE+6IlSQRxEom/Jzondmfe3gjZ/miQTkQ5ZJxDRTlElEvTpdPwDBqeHqPNiEPTYrCsOIRDw9NiYDYF49JgFhnmxqHcGA2TomHREBYVZlJgdgzIIKtTo0EmVUUngqlkkE3RMMlqBgWgE8FUojqVCNCJsiSyaF+kNJEg3keQJkZJUygyBk3FpCk4e6VMmoxBkSaSZMk0JSOup3ug6JC76kwJY0+qEZH4ML7foPChfB8m9sD5Hq3Eq5O6cIVFw7Ph8goovxzkmWCxBRPbcYlDK7ZhEhsmtiNCMyxwYhKvXu7VSQM6YUAv8uqkTlzkwkQ+XOLEeE6I70ZFDkRgUmfZYIEVFVpgvhMTWhGB5SNjh/DtaL5RzSuXZ5eqsowwvwzMLgfzylSZRphXDgvPAdnngNyz6qyzCo4J5nv0Ug8mCGolIYPCCwtDOrlFlOyE8qsEHKMko0whsdsCX5/ruHx9vcx64/bQU3/duLdm7u7W997Gpccv/uhvWV/d/ra2fd1dN1XTMtPWc7f7xsMHL/8YOr/Ze+dR04XHV4ef1F+4Pzn/3te8Njz1orv/qa1m3lM3M7/2wRKaW3/wS4lz+u6jPza2zpn9A86auSr3nfau9ZOWgbGZZyfMQ3OLz85ZB4YntkttQ/2D989YBi71rZY675zvXax0DPsbRmzeoWDjmMU3HqgZtvgmqltGHDWTbZcX7MGZ/8HZcG/T0KXGoZ76vlZvq7vMftJwQJGuZNLkiVHCPVGC2J3SvVGSfVGivZGCPTvz43cL9kRJE6MgOhFjkbRsIswia1gULZuKpVHxzDgsMxZPi0E5JIwTg7DJf4MUk4JyqDCbomETQTYFZpERNhXm0gA6AWKSQCYZZJDUdCLEJMEssoZNRDg0MJWoSopWppKUSSTZ/khlEkmSRJAkE2XJFCWDqmDS1Mw4NTNBxYqRJJOUDKqSve/ChYGjXwcLtAe5Kbnp8VQ7xPej+QGt1KcV+TGpDxP59DI7InTgYqdObkIkVbCkSiOs1AirILEZFTtwqQURWBCBBRE5UJEF4puhPBcucyD5TkzoggVOVOhGhDYN34OKPEi+ExU6EKEDlXi0civMd2EiOyqyafKtqMiKiiyIoALILlNmlamzy4GcMjCnVJVZBuRVavglqsyz6qxyKOeMIs2CSx2IwFekChQo3ap0HyII6+RBXBzAFSZ5pgtVVqpyr7WeHxlaKTH2jozeLXUMbz/+4KiemVv+tqZlrr3nbkfPcvuVTW/D7PL9D919W80XN2rblj2Ny3cmXl8ffl3d8WB2+ZeaC9sD4z/UdN7tH3kVal5auf9L38gbY2B2ev2NMTDbde1ehW+utnN2YPRJpWf4wpW7J61Dt0efnbUOzSy9PGMZHJrcPmMbu9S/Ue4a7bi0UOkdqWsaN/nGXTVD9tBohedmTfOCxXOnpmXO6h1ubl2whUcaOxbswZFQ43/Xzautg5ebhi41DPY09LX62n2VzpP6wyouwKTKkyn8/dGCPQTRPoJ0b5QsiciPi+DHR/HjdyuSolA6ScuiIiwyzCLjbKqWQ8XSaSiHinFpGJemS6PBTArGpeFsCsaJwTgxCIeGsmlIGg3jxGhYFIhJhrkxEJsGssgaNgVmklQMMkQnQUwSwCQDTKIylaSmE9WpRElihCw5WryfKE8mSZPI8hSqkhGjYtJUzHglnaagU1QMqiKJrOLSg+GeClOzRKzlMkRJtHgrLvYiPD8mCuokHjAvqJN5MYkLETkRgROTWOB8i0ZcBvDLQV4VlG+EBWZUZITybbCgRJlVBfFtmKgCyDIhfCvMrwR4NlhgRwV2VOjUSxyI0IkK7Ui+ExW5tVIrzDfD+SYw1wTxHKjIpBGYNPmVQO45RUaZKrNUlVWhzilVZZ6VcYwwv1ydVapOL1FyT8tYFWCuBchyaXjhYlVQJwvjgjAu9CFiv0bokGdahGwHwD8n4pw+bj9b1dXaMWO232zrWm06P+mtm33y/OdA09LTl3/2Ny1vPfnJU7dS3znTN/R0eP7N3MYvtZ2bwfaVZ6/+Gm5/8O6H/6jt2nr73X+GO+49ffvPzrrFQMtMV9+Drr6HZe6R5fs/l/tm1x/9/pjp9uq978vc0/Or35Z7ppfX355xjswsPC13DF+7tVHmGAw3TlQ5B6y+fk9wpNLdF6ybMrnvdHYtnnbcvNx3z+gZvnrrXqV7+Mbt+2b3yJ3hhybPyK2Bp//Tn41ebhnuaRzorr/e7G33VjhOFR5SpQN0qnhfFC9ht2BPlCiRKE6MlCaSBAmRObE7Rfuj5Im7wVQiwiLhbAqWFoNzY/H0GG16rC4zQZseq8+M12bEoGkUHZeKs6kYl4ZxaCiHirApKJeiYZIQFlXDoGq4VBWDBLIpEJ0CMT9Sa2SYHg0xiB81UzCVBCZHqlOi5YlRymSCPJmiSiYrUsiqFKKKTlWkUEEGRZVKUiZHqegxWG6m0dRcW9Odl1+UzlVkMZh0WrQHFQVRvhvO92NSHyLyYcIAJnJr+F5M4kRFNkxiRkQmRFgO5FWB+aXKzCqQXwnkmmBhqSqrChZUKHKM8mwLyKtQ51hggQURGIEcC5pvhXLtiLASyLVAAgskMEI8k0ZQqcwxgrxKZXaZKrMCzClVZZ6RckoVWWflmaXqbBMiNML8CiirQpNdBmSXgTkV6hwbnGtX8wIF6pBeXlOgDmklYb2yRidzw0KXJt8O5lYpeFfau4cGF0uM16bmHhmdA4+ffXCEZ0en3/gbpvzNCzcGt2paVlu7l0dm3lS3Lwaa5wLNK5fuPFx+8GvNhe3n7/+tunPz+bt/rO56+OLdv4RaNqbXfrhw9aElNGUNTq5u/1jpn7l0477VP+WsHT3nHL239X25a+LuvW/LXFOzi+/OeSf7Bu6ftgy6qgctnhGj62Zty2yJ88b57qVK12D3tXtlroHx6VflzsHZxdcVrpH5pTemwNTGvW+rXGOLa2+rvJMra+//G2cdI5dbh7obBnvq+9r87d4K1ynDIVU6yKZIkoji/URBElGUSJTsj5QmE4V7o3lxkfyEXfLEKIBJRdgkmEXG0mL06RRtZhyeRtVxY/D0OG1GrD4tVp9GQZlEnBuLsCkYi4oyCAgrDmGQNCwyRCd9NK4hbBrIIGqYJJBO1TBJCJuiTo2GUokaJgmgE6FUwsdeTZEUpU4mypKIIJ0qSyIq6RRFClmRQlYzaOpUkopOUjLIuER6sqSup/t2Nq8ok6vK5WTu+vwLM8gL4NIgkh3QikO4KKAV+1BxQCv2o0K7Jt+jEToQgRkVVYI55WpemTLLBORVqrIqwJwKILsS4JWps43qXBOQZwaFH8uoEcipUKZVqPMq1DlGda5JzS9T5lQoMyvkGWWqzBJFRok845w0rVTMqARzypTpRiDnTE6KFeZXANnlUE6JglsJ80qUmZUQ31Ugd+EiN5zvwyV+XBTSyjwwz4eJXWCeScKsyE81g7wSheTIca/R0tXUPl1lv1XbPNfRM+eqXXz+5s/u+oWtp3/0Na9sPvmTp2H+1tDW/MbPg9Pv2i5thZrXtp7+vqFr6870i/oLD/pHnzd2Pbw88Lip64G/YWFh/cehmW+9NbMtl+6OzX97xj69sfVTpXuk0j85NvO8xD1xe+xRlX/q/OWFUuegt/qOJTx12nKttWv5tKPv2s1756y3xiaflNiGpxbelThHV+6+LfeOrm28L3ePrt57ZwxObD743hqY3Hr0weQZf7D94W84G7nWOnKlbfBy49Clxv6OYKe/wnHKcATIBpgUaRI1f08EP363ZD9RsZ8gSyIL9kTlxe7K3xsl3xetSSWiXJqWS4PTaNqMODw9FsuM0WXGa7MT9JnxWBoFT6OibDLMJWNcGsKm6rP2aFg0IIUAsMggmwIzaRCTrGFSQQbpo48IZlJABgnlxiAM0sd4AUQnAykEeTJBnUwGEgkflycoUqiyFLIyMVqZSpIlR0MpBHUSVZlEOowbvj5b29c3nC89zstD5XxxHIGIp6d4YL4fyw9hAp9W5IXzfRp+EJf6EJEL5DsBnhsVWUCeScOvBHIrVTlV6uxydZYZ4pmhHBuYY9TkmOF8I5BjVOdWyDMqldnlkgwTkGdU5JbIM0oV2eWKjHOyzBJFermcWy5LLxVzSxWZVcosI5BjgnhmVaYZyDbBPAucX6FML1GklSjSK8Aco4ZnR/Jt6kyfXhbQCgNaaXWB0o9IQ2h+UCe3KDMciNCiyi3J51y90H9nYOWM8friyrMKx+Cj539w1Ez0XH/QdH7Z37A4sfDK37jcP7zVff2Jp26hpXu5f+TJ6tafgm0Puvu2bw6/DbffHZ78trbr7ujsB1ft4t2tPzlrFhzV4zUdy0sPPpw0D/T0b1b6pqv8w9bAsC00EW6c9dcuW8MTTR2r5c6hxrb5M5bbF3vXSh0Do5PPS513puZflTpHF1ben3aOrt59V+EdWb/3TYl7dOXuu0r/5PL6e5Nncm39jdk/tbT63hqam1t8+zecjV1tHbncPNzbNHSpoa810Omvcp0pPgZlw2yKLJEi2hst2R8tToyWJEZLk4mSJAJ/T0T+nghlEglikFAuFUuP0WbE41kJuuwEbfYePD3OkBOvz4zVZ8RgGXF4ZgyWFoOlxWBcmjY9FuFQEToVoJM1DBrIIH3s7T46PqBUIsAiwywKyoxBWRSUQdAwiEBKtDolCkyOViQRlInRHxPtssSIj2sTVEkEdSIBSCEAKWQwlXji0Injp2qvX7nNlxzj5+OYEslKZv7ut7+tlGf7EGEAzneCGX5M4Ifyggg/iEvdUJ4HzLYps5wQ3wpkm8AcE5BnVGWWqzIrFVkmIMeozrWjAos6t0qZYVJmVMo5JnWOGci1aHiVsoxKGbdUxKlQ5FaqssoVGeWK9Eog16TMrFJmmcBcCyJw4BIbJnBo8oyaPCOQY9TkmdH8UnlamSzDBuWa5GkOiOdS57g1uUG93IuK/DDfA/FcylyHRlAqYBg14jIMPfxV2Om/3Ng2Y3T0BWrHRiaeuGrnn735U6BxZWPr976m+bnVD+66+dXNby72bVU3L4ea14Zn3ozO/lTXdf/Z238PdT549f4/qjs233z3V2fDytDsqyt3nvsalyo9Q6G22YHRl2fd4ytbH0It8xXukSs3t89aB+6MvChzjo1NvyxzT45MPq9wT0zNvzxjHVpcfV3mHFtee13qGF7b+KbUNbqw+rLMOTY2+aTKOz46/cgenr4z9sRZPX1zaNManO7uW3eHZ6rbZv7nPhu+0jbc2zTYU9/XHuwMlHvPFh4Fs9RMkjyFKtq/W7g3WrgvQpoYoU6lihOjhXuj8xMi5YlREJ2Ccqgoh2TIoBnSYwoy4rQZcYasOCydqsugFWbGYumx2ow4fWYclhajTY/F06gIi4qwYiAmGWXTYDYNZVIQDgVmUyAOVc0kQRwqzInFOFSITYbpRHVytDI5EkglACkkWVK0MjFKnhipTIxUJEYokqIVSdEwnaROJUB0CpBC0LASaut6T5ytP99+VSg7IZcUF2gK5bmST/7X/3tWkWtVZbk12TU6gUfDD2BiL5IX1En8qMAP5/s0PAeYbVVk2sEcC5BtRwVGKLdKkWWF+VaIZwQyLGCuHeTZoRw7kGNR5ZoUGSYgp1KRWarMKldlmoFsK5RrVGWa1NkOTOhA8u2o0IXwXZjQBGY5tBInLjAjeWaEb0b4lVBuqZhjhURVEq4HEdjk6R5E4NPwfagkqFcEcalPw3NCeSZ1dlluUpUkp6Xp2s3bS+eqrq7cfV3lHL27+b0nNNV4fvF877K/aXHp3ntP49LS+vtw22q4eWp29d3U8o8tF+/VX7j7+pt/b+zefvn+f1d3bj579091nfdmlt/XdKzaqqf7Rp7emXg7vvC9r3Gxb3DLVTdf6rq5sPqmxD21uPq+xDW+cvebUvfU6sYPZx2jC+tvS1yj86uvSmwji2tvzjmHFtfelrpHx2afmLxTt4Y2TZ6p9u4Fk3+8umXaHZ72Nkw2dq44a8baLqw5qidvDT9z1cz9HWdX24evtI1cbhrqbezvCHYFq1xnCo9B2TA3VsWgSvYTBXujJPsjZSlRyiSSNImcnxAp2BMh2xcNpBBQJkXHpWJpMVharC4j7qP0pM+O02fS9Jnx2ow9+ty92vRYPCMWTadiabEolwazqSiTomFSNQwqzKZAHArMjoHZVJQbB7MpCDsWYtE0DDJAJ4JJRCCFCCRFQXSSbN8uMJmgSiIAiQRl0u6P/m914m4ghYAwSHAKyV3lClX3nirv8HhbAfisXFpUhB1E5fjvvtgR/dlvzVCeA8wOY8IQyvOCmS4ZPYAIAmh+EBb4NHk2OccOZJulXKuM69LkOzQ8oyq7SplhR/kOmGfDRS5MZAMznDDPgwnsMN+F8K2a7Cp1pgXMsYG5Ng3PiQq9uNCFifx6uRvNd+IiJ5bvRIUOVGBDc906uQ0XOjBhCT/ZAuVVyjIcmnwXJrIDeW51lhcRhHCxDxMGEIEdyLUCeSZ5Tqk4w19uKa08X2q62H5hyRu47QyOz6++sVXPPH71B2fd4uzyD4HG+ZtDr/xNcysP/hBoXPTUz/bdfnjv0R+rOzfXH/7aePHx4Mzr2s7t89c2z19/4q2fW7v/i6N2xugdqvQMBFunbo2/PG4bXtn8rtIzubj+TYVnanH1zTnnxPzqm3LX+OzKq1L3xPzaq1L3+OjMs3Lv2OD4wyrv9M2hTWtosrFzzlk97a4dbz6/Zg1Mdl/bdAYnL/dtm0OTUzMvnbVzdzc/mMPz209/8tav/l/z5pWW0d7moUsNNzuCncFK37nir1A+wqGC9NiPF5hkf7Q6laSikyX7o3kJUeJ90bL9kepUAswio9wYbUY8mh6rz44zZMVpuVR9Oq0gk4anx+iz47DMuILsPbrMBCwtFuXGISyqhkFGWFSISYboNJBNQTlUDYsMs8gaFhlhUz6eapgkhEHWJEdDKdFgcjSwP1qxP0qZGK1OJioTo1VJJFVypCaVgDDIAJ0K0Sl4ZmrL+ZFA9dWS8pbKqlpdgVktKwKk2iLsUAwp9tN/+G2JPMMkT3eqMr2qjBpc4AEy/TAviAuCaL4XzLEp0r0o34UIXeosNyzwa0U+rcChyTMpMxxgrgsTWOE8kzrThYl8epkPF/twiQcX2TR5Lq3EgfKccK4TyvFopT6tKFCgCBWpXFqxRytx4qJAgcKjl7oRobdIXaXJswKZVWKOHcjzI0KzmGETcLwQz4eJfZiwplDtUuc4FHlGGceMCM8ppKfO1Ny8tVZqunZ3853ZM7D+4HtPaLyueaF/aDPQvLr17OdQ2+qjF3/x1G9cG3gwt/pNXdtCqGljdfPn9ksPW3se9A29q+++P7n4g6d59dGLP1urV5u6lqYXv7t442nXtfvehqW2y8u+xsWznuGzlsFrA2uljtFrd+4bXVNdvSuVnonOy0tG78TVm5tG73hd+5w1NBFsGg+1rriqJxo6Vyvcw/2DT2zV87NL703hmZWND+bQzMb9H8z+6c1HPzpqlrYe/uKpX15af+uv+7seMHS5dehyy2hv83BP48320PlApe9c8VeaHCwtXpFCkiSS+QkRikQiQCerU0mqRIpwX6QgPlq+LwKkE3BODM4m67hUXXp8YWaCjkvVcik6LqkwIxbnUlAOVZcRh6TF4+kJSFoMzo1FODSUmwCzKRoWWcOJ/ahvAiySik6C2VSIQYSYVJhNRVhUgE6EUwjq5CggNRpIIaiSSIpEojqVok4lfVywAKYSwVQiwqLC7BiXLXDx8pIvdLXK1H76bLjogE2LnQQUusOFx+lJmV989gWHRjJJ6A6I54Z4ISzfC2b6UaEXyglpsr2aHDuQY5EwXVCOBxE6lFluiO/DxB6E70eFDlWuG+Y71DluROjTyjxIvgsTBnUSPyZ1I0InnOtG8r2Y2KeX+XXSoE7sw8Q+TBwoUHl0Uh8u9mCCgEEaKFS4kDwbmFMu4dhQsQsS2OTpNiDHAfK8Gn5AK/UguVZleiU/1SRNr1Jnl/A4dYEWp/dGWeXFxrZ5Z/C21Tuyeu8bV830w2e/uuvnhifeN3SsNLSvNnXN3xp9GW5d7hvYXr7/S23b3aaujY2tv1R3bb/65q/B1vuPXv7RVrN65c727bHXZv+UxTfoaZxs712/MfzolG1idvVtmWvIWzNT4b1T3Thv9A35mhaM3lFfw3ylf7iudcUUGOi+ct8aGO8ffGYMTk7OvHXUzq3c/cEamN/c+mAPzz54/LM5OPNg+4MtNHv3/vf20PzKxnfW0OLtsUfhpkVv48zswvd/x1lvy0hv8+DlpqGehpvtwYtBs+fsgVMYX5seBzJI8mSKPJksTyaqkgkgg6JKIoj37P7InyEMko5L1WbE6jLj9ZnxBVkJuoz4guw9hqwEfUaMLo1myN6jy4zHMuK1GXu03FiMG6tNi9Wmx6Npf/NxwCwSwqRpGCSYSUFZZIxNw1gkDYuK0EkInYKkEmEGCUj5Ww5PlRINpZBAOlGdSgBSPoqqVIybXHHOEawfaukYcfuvmWznj5+qqSqvKdKfVorws8fOZbPlSTFxX/7Dp2elaUZFtkuT54H5PigzqBXZZBwPxHcD2W5Nrh3IdcszPbDIBfKdqlwXlO2BMp1AVlAv90BZTlWmE8zxo8IAKvSiAjcq8OMSn4bvgnluXOjHJQGtJKAX+3GJFxX4MHFQLw0ZFLUHgECBwo9LvDgvoJdbwTwnKqiSpVlkmSZlVpWY69IIfCjfCeS6Ib5ZnmlVZZlk6WXS9NMwfvJM083bK6XmG2vrz8yuobmlV/6akZqm5fnVN3Wtq8/f/incvPL09T+GGldX7v/QcmG9pnW+t39zYf3Xmvb7r775l5r27ZXtX4INqx1XNy7feWILz90YenZ94JmrejzcMu+qnQm1zbX3bp5xjh6vujM89arcOTEx/bLKOzmx8K7MPT218K7KO7G8+kOlZ3J98wdTeOH+w58swbkHj3+1VS+sPfjWEl6YW3lvC09Pzr2whWYmZp6bArN9A5vO8HzXteXqliVP7fTS+gdXw+LDp3/4b79G63Bv03Bv4/ClhpvtwQsho6/04NdoPp4ep2HR5KlkVTJBRScDqQSITlImk+WJ0bJ90cpkAsyk6rhUHZeqy4w1ZMUUZsVhmXGFOXsNWQmFmQmGzFh9ZjyeFqPjUlEOFePEIKwYnEVC2BScG4ulxcFsCsqNgVlklEOFmRSYQUYYBJRFRdk0hE1BGCSIToEZVIhBhJk0IJmoYZBBOhlkUyAOFUmLRdP2m86Zza7rNwfuHj/b5g7fcPouhKqvHD9d6/O0nj1pU0v0xjOVXKYMkcp/+w//C6AnlcnTjSK2G+b7oVwvkOODclzqLBeU49PwfAjfoUh3gXlOdbZFnuFU5HiBXD/MC+ulbiDHjwkDWnEQFoS0gpBO7oIEdinXCeb4cVFdsTpcoAwVyII6SbVBEjbIQwZl/QEwVKwMG2QuTU5NkdoiZTnAXLMiy6bOsapyjJL0chGnUpzu18s9CN+LCkwyjk2dWylNLxWwT4lzamouWZ1XqsznHb4bze0jRsfg/e1vXXWz249/rW1aaL1wt/fWg5q2tbHZl7Wti96G2bUHv3b1bte03n368p9rOzbvjD5v7XkQaJ6bW/neEl6YXHpfd/5eiX3EUzvW2rPWefX+6Nzbry2j1we2qtwTZe6JhbW35xwTK3ffl7km1u59X+WbXb33jTE4u771gzk4s3Lve0toamr+had+eWjqiTU0denmPWtgvPPyoj04Vd0y4whNhhrHa1rmXOHJ1q4NR2hqaeNHc2huc/uDs3b+wrXV/6mbg70tw71Nwz2Ntzqru/wV/nNFpzEhzo1VJhEkSQRpIkGxn6BKIgB0ono/Ubk3Wp4YBaQQkFSiIY2m51L1XGoBN9aQFqtNi9OlxRalJ+jTKfp0Cp4Wg6fF4Nw4fWa8Ni0O49JwbizCidWl78PSaHh6HJoRh3JpWFo8nh6LcSk4m4yySVo2GWaREXo0xqJibBrKoSIMMsKiIJwYnJugyUwp1mD1DVev3lizOq/UNfQdP9d+9dr0kZP13uD18+eHj52qs1rCVeUeSF1sLTNmporEmcLILyM//83/c1rANqsyzSKWR8N3Q7wgmO2Hc12QwAvxnECuS8O3KTLdQK5dnm2Rciz5LL8y1wtl+3FJQCt2QdkudUZQKw5g+SFMEMbFYVwcwgRhJK9aKwlrJWGdNGyQ1BhktUXKumJVuEBefxAK66U+VOJQ55jF6eUijlWaWZnPLMtnGOWZVlWOHeQ7lFlmZY5JkWWUpZXwmOUqYcjeUFreNT375FT5len550br1UtX74WbJoNNKw8efajtXH3z3T8FW1bmVn8M1S9tPf5TuGm5rnXu7qOfffXLV28/Hph4X922+vj5P9nrlqfX3gZalirc4xf6N26OvfI3ztd0LJ4yD1j9d64NvzplvGDMAAAgAElEQVRlHu68tlLinR6aelTqmh6ceGL0T98YeFThnWnrXbIF5xo65m2hWX/TTH37PW/ddPf1x766mesDT+01E1duPTH5xq/c2C73jPTd3nZUT/YPPnXVzS/9/0y9ZXcbCLYs+vmunp7umWlO4iRmZlu2zMyUxHbMzLIsZmaWLDDLIFkWsy2yyDLGDnN30pDuHjpzzzn3rLfe9/dhXs/c/1Cratfee1Wd/kwXBC4ffaCJjrbUJ7u6JzSB/zec7crtO1KrSurYkZpWeUoenouaAPfU9pTE38u51Zp2vS7p639O/a0ZN1tSr9Umf1Ob8lV75rWurBt9gNvduVH9wJsDhTF9xfH9pbG9RfH9pfGDRQk9BXF9BdE9BXE9wNj7BTHdgJjugtiuvOju/JjugtgeYFxPUUx/SVIPMK4LGNsDjO/Mj+0BxvUCYrvzYwaLErtzb/fkx9wDxHblx3QVJg22Ni1KlBb7pdn5SCSzEWnbEqkFQ1zFErdW1+zjoGX5inNZYdDpD0GQpTXFJo8hq6/uRIGgZYC6tOQCYEbO7z76X3fy0qHVObjGYlJrMbOrltlRwWgu4Pe1cHsbqa1F7O4qamsJri6XWJ9PagAwWgrZbaXM5iJWWxG3q4bUmEdpKaA357A7qzidlbzuKkF3PaejmN9ZLrhfKRlolAzUC3vrOPcqBQMNwtE2wWAT+14FobmA1l2DrQciagH41iJ0fQGiPAvXAsQ2F+ObAKT2CsqdClwzENlYiKjKhtUXE+aQkkUDGL6xvGpHoHdcnisszfzk2Q90gS9y+kGyGpYtRw6PvhXIj8+uPnClR+uaI8/RB64iYrA/dHrfi1cfv/zh/+VIT+2BN/yVUxzH5zx8u6I6hRCNIMwOnq5fIO56Iu+gRAdd6tnQPKCKXFiWjy5wcqQBNHN/e+8RRXBgsL3Ecn3e4A8UQcAXek/kB4/PfyYIAw+f/43EC14+/huR7z29/ICl+yLH77Bs39HZ93jO4fnDD2Rh8OzRL2RhWLYe2lA/JPIPzx/+jGd7/8VnK3aV3LEjc6il5jX+jgDPQY6D7zfeL4xtybrekn69Ie1mXfLXrWnX27NuNqZda06Lasu80ZL2VXfurfsFt/sKb/cDb/cXJfQVxfcWJfQD4/qKYu8DY/qK4vuACX1FCX1F8f2FcX0FMffzbvbm3+rOj+4riu0FxvcVxPYWJfQVJ3QVJvQAE3qBKT0laf31FcipBRF/fUtpNdkvg6Fv7QfPLc4nJvtjremBznQuX3VBUSuyJesCTEKhbzNYyqkFuWr3YHhGtCgz6Q3+SbBULFmTCpfrq7rHuwe7m7oBGcXxt1M+/fjTrz/9ZDAvCdtSgWsA4hsLae2V1DulrDtlzK4a+t0yQm0OoamY1lFOaswnVOdRWkpZrSWMWiC3uYjeWspoK6Y25vHv1/F6GjldFYKeWmZribCzjt9ZLb5fJR9uk460iQebhL21vN5a3v06SguA0VnF6KyithYQm4sJLaWI6ix4ZQauqQhXl09sKSa2V+Jq8jA1AEhFBqQiC95UJcAQN9adIIR6V38Ox+uU6hCCqJEsBeVyF10YfPv+v7jS0LOX/+AtBW3u7zlSvy/8PVN67D9+v7H7WLJy8eLb/xEuX9i8rze1T2iiUOjsA5nnBuMMSKpOrbtcVZ9v7D5gLx7CSDZf5AcI0eH2PoKR3DrH83mS6/j8Jxjj8PTqZzjLd3L1I4IVuHj6gcwPP3z8C5EXipz/gOYFzx9+oIpCZw9/pIpDDx/9gmP6Hlz9hGG4I+ffEdgBb+gtQxSSrIYN9tdU4eHFw19JXP+jxx+InMN/48ymWnKoZM4dqXmNr+Th2YgxcHfNfWD03dzopoyo+rRvGpNvNCR/0ZZ+oy0tqiE1qjH1RntGVHdWVE/u7aGiuP7CmAFg/FBx/EBx3AAwvh8Q15d3qwcY3wdMGADG9xTE9RXE9ubd7sy+0ZsX3VcQ3VcY118Q218Y118Y01+c0FeUPNTSqNP79dZH5oPneutjte5UrTvVmh6odGdbu5Ht3aPt3eCu7pgnMkERirX1fRBkkcnZQxFWoahlhUI/NL3I4Owsr1r1+sA8bJXNVGi2DMMDc0N3Bgbv9HY3dQOy69ISkv/w0UeVCTEzlTnolhL8nXJ8QyHjThmttYB9v55xr5LSUkisB1DaKnG1AEx5Fq4ik95eTqoqYNYXkaryOO1l9OYCdlsxu7WU2VLCbinmd9ZzWsq47aXi3jpJT62go4x3t5J3p4zWkM/tLOP3NrK6aygdFYSWMnxjHrI8HVmdBwIkwWvyMfVAbEMRpaMCXVeIai6GNRVDqvJIU0g0ft1kPUKR9MHj11iaMxh5haHYHr34QOV7/OF3kmUfXx45e/SBJYs8e/13pvTE4X0pXDvmK0KPX/yXeOXBnuXxrvklczFw9vhnmiCIZpjXd882tQ8Um2EERc8WH8xhTAb7AxzHDSNbfOF3kfPvZ0gHvvBrBD3gCryBM33mg6dIunfbcEnk+pWac6bkeNf4kCoIrqpPedKjddUJUxRyel8Rhb5g5C2C4QqdfYtjeczOx3SBnylxBY9/pIrOHz37K5kXunz4M4Hj9wZe4li+f+PMqZbb1DLnjsS0JlDy8HzkGLynvq8ksSM3ujXrZkPa9abU623p19rSb7SkX69L/qop9Zu21K+7s2/2AW72A2MGi2P6SmL6SuIGiqIHgLH3c2/0AW4PFcX1FiX0lyT1FycMAG7dz43uy4u+l3OtLz+mvzCmtzBuoCSxvyhlvKvP7riiCox6y9WOJrK07pEonNLl/U11eFMVUKoD6zuHW5rQnv6YSNlG45f4Yv0cdJErNKDxK1S6ikbbGJuTbqucRKpSsWpTbnrAiFUshq/e1PfeB8OnISPdQ+P902VFd6YGJj796PdfffJxd0b8bHU+shGAbSrAVWaSGvNYdyuZnVWEpmJCcyn5TgW1qxZXl09oLkZXZpJaigkV2aTqfEpTIau1mNdRymwskAw0CzqqRF11gruVwq4afmc5t71Y0F0r6Gng9daxOitYXRW0tiJKWymto5zUXo6syYFW5iCqc5Ht5eh6IKImC1GZjakHYu9UwKpykPWF5HkYBiNeXtOD0ZrDwCsUyWqyPSXTjXrrI7bIxRWHXrz+s0B+8ujZfwoXA7K1E7HCY7C+pkuCD57+ypQeb5suza7vuLLA1Yu/M4QhEttqcb9UbJ8QWZYZlGoOubWA2Z7DqK3u59Noy57pMY7hGYPtHvhewsgHso0IiX9I4Dn4yxEc27m0eUnku3XW5zie3x/6iSkJH3jf0fl+o/MlT3Yk3biSrBwyRIfKvWMK71BnuaRwvByhU2d7RhCET69+Yogi5oOXTHFEZ36IZ3mMjgfEf+umZuWfI5p9Z9G8xt/kE3jIcUhPXU9Jwt2c2JbM6IbUqObUm+0Z1++kRzWnXWtI/Lou+ZvWlK/uZkT159zoy4/pLYweAMYPF8cPAqN78m725t/qzb/VX3C7FxjXC4zrLYrvAyb05kX35sXcz7vdC4jtBcb1FyVP9HQFjr7bUAXRNKNl/+m6KrK+HVjZ9Illdo7QSGSomTzd4pJza8cnWLRA0avSJROWvIknr/P4e0jcMpunReKW5xYUmyr36IygZ5AhXtTLlq2z8CUsQa7TeUaHYMgZyHDncGvzSNedkbGhhVtfXP/mj5/m3PxqEJAIbS6B1eRhm4twLUBkbS6zq4bZXkZuL2PeqyG0l6FrcrHV+aiyTEJLEboqm9RYTGsrZTSXsZoKeR1l3KZSQUcZqwnIayvjd1SI7gAlffXSwRZ+V5Wgr0nY08DqqmXcr2N01TE6awjtlahaAKIyC1qaAipJwjUXI2sLIGUZIEDyfGkuurmUDkFsrOlptG0SU01i26UKK4VpU+1FCCzf6eX3dGHg0bN/CKUh2dJR+PJH1mL41Xf/xZWdXj39lbEY2lSdm2wvOPKTqxf/wZGEuGKnJ/SOwj8AYbVQohqG3WUJ7XyFH88wk/lOPMPi9L2aRdlM9sdIposrdwtXLsCMA0/gHYThOTj8FslwB47fIxju04cfkMzDF6/+iyKMPHn2NzQnePnkzzTJkf/oA0XgXdo8I/GcLEmYuehZXD1B0A8Cxz+QOL7FZb9oOcKRBMRLR3zFIVNwKF87xDLd/7o7rdnVCodabt+RmlZ5OwI8HzUB7a3vLYq/lxfTlhnVmH6tOTmqLf36nYzrrWlRTSnX6pKvt6d8fS/j+mDB7b7c20PAuP6SpIHS+KHixCFg/CAwur8wZrgobqgscaQi9Z8btf7ihL6if97XE0bqq1bW/byl4NrOaTDwWrrqU6qP1zcDQrmdJ7ZQWXtCqXVRYRNJzXjKJgq7TGVub+/4pxdWJDIjhrSFxC7LlhzzUKlQYkRgFmchYoHIBEWtM9nbq+t2CHoNg13cUbmGR/EYMBYyAe/sWhBw5Xc7JmuLqq//8Q9ffvxxS+LNkaJUUFUevKFwAZCErc3DNxbS7lbS7pTiGvPhZVnEjmpCSym6OgtZlk2oA2BrAJjyLGZHOaO9nNFewWkr5XWUCjurBd0NgrsV0t4WXlspv7tK3Nss6m/idtXQmoppbWW4mhxSezn1bhW6FgAuy8Q2FIGBqQvF6RO5cWBgGqg0A9lWSZuDgmboU7MMpfIAgt31B58hKI6zqx8IDMfl0z9TeT7JSiR0+p4u8j99+Q+ONLSz91S05FOsnvFlfk/oHZPvv3z6K0d6JFkJ+sI/EdkHRLZ1RRVZVZ+tqk+WNyMYukmxGVzAm+RbQSJnf5qg09qfj8PUwqXgPNFxGH6DYvnOrj6Aye7Ixfcwijtw8gZB97kDb4j8gMPzhi45Ob78QBYGn7z8G1128vTVPxiLkdDZL1Sh3+J4Q+MHfMH3GIZb57hSrJ4QBS6n+y2Z59aZH5F4Ho7okLe4j2N5/m/dXLLvSO1bEvMaf0tA5KMmUP1NveXJd/PjOrKi2zOimtO/uZNx7U561N2sqOa0b+pSvmhNu34/5+YAIHqgMGGoJHa8ImWoJGmwNGG4OH64OHEQGDNakTRckjRYmjBUFj9aljRUktQHTBiqzNtSGrTW5wLFEU3kInN9HLnfE/iOL3WQGVoGVy+W24VSK5G6icIuIbHLdLaaxdMuwJfnYTL1rhcEVQglOgZHA4IKt9ReEkUBw20SKJub265Z+BKBtLq6vj8LX0Wil4jUveExmmbHMNAPnZ8jTIyge7pmkSBM0jc3P/3oo8Qv/tSVnTRZlQeuzl6oyIZW5eJbiwhNQFxdHr4+D99aimwEwmryocUZmKZiVGkGtr6Q3F6Jq8km1heQa/NZ92q492r43VXi7nphd73gXjWvo5x3t5LXWcW9V8VuBbLvlRMbgdg6ALY+G16ajmoAIipz4bUAcGn2TEESoqEY1liEbCqjzsOnZ5ibGyYyfQ+C3bHtn8/DlSrNKZFhEsoCJvtDAtf77Q//w1oMrmydmxxPmOLA0zd/Z4rDD5//hbF45At/J16OiFaC/sgPJI6Pueg07z+Tbx7RBA6WZJ8hckwiVQKFaw6tNzouIUT9uvp4nmRdwKvncBab+/UMzmF1PUEyff7gGxTDcxj8DkX3bGnOyTwvUbiv0j7lyIPC5dMl9RlDcuINvmUunjx781eO7OzJy79SBMGHT38l8QMnFz/imV4ix+b2v8MzvYHIOyzL5fa8InNdirUIX3ZA5gf+pZurNpXCsS21b0uMK1wlDy/ETMEHW/rKU+4XJtzJjW35ZzJo5vX2jOsdGdcaUq41pF5vz7jelXWzD3BzqDh+oCR2sCx5pDxxsDRhqCxxuDRutDxutDxhqCxpqDxlqCp1uDp1qCJj6v49f/h7T+iDxvx8W3e5tH3CXwqQeftqw0O6wLpnOBfL9xfQGzjS9jxsEYaS4ymbHN6ueNGwtOwg0bdBEPmO2gNHr1AZWwzW9tT8imrXS2XvIXCrKrV3Dr6CJ2/Il20Q5CoavzwNWbrfR1BtGTp7CYv8pbb2OQSEND4Aaihp+PR3H33+0f8qi73Wn58yVpgEqsidK06FVuZAKzIxtXm4piLq3Wp4ZS60IgfZVDKbHYesA6BqAbi2MkRFJqEhl95Zw2grZ7aXsluKmLX5zKYiXnu54G6loKeR19vM6q5jdVSRGgtIdQBifT6mJhdSmgYuzQBXZk+m3wSVZECrC+YASYh6IPL+vSWFFrwgnIcuaXQBKHpPaz5CEAz+0EuGwP7q7V/pokO97dmm7pQqDr349j+YYv+B71u22LOy9YAtdmvMz8g818XjXyg8//J2yOF5zRI5EcS9OcTGHGJ9Bq6chG6S2PopuGbf9xLP3j/wvwDhbeuaY6354SzWYXU9g1L3GWIXme+XKoMYpk+qDGFYbizDanS8xjC95w//TJEc+46+Z0vCa+pn0vUIS3pq87ykiSJXz/5CE0Uun/6VKg6rdBfLW+c4lufk/Cc0++Ao8t080ew+fI1jucSKI5bIjuP82wcsWbb//6oKrZy+wUZwEaPwwZb+6ox7BTHtebHNWbdas263Zt1sz4lpzb7ZlB7VkHa9Kf2b7vzbfQWxA2UxA2Xxw+VJg+WJQ8WJIxWJQ2WJw+VJY+XJo1XJI1UpQ1VpwzXZItGm1fXm5MFfgme/+CM/Hx79FAy92/e8Ea2F6DyHwXLFk7oJjD2V7nR5wyuS2dkCM1tgYPN1WOIagaKUKsyLcjMMuSJTWPpHmUpVEEHYXlo1CRbNC8hlje4QhFgl0pQcwd4cfJXB3hyeFHX3UfbUlq4+nFyqbL+L4rOX2trm7tR1xX0T9YePfxf9xWc1iTfvpt0ayU+arwHMlKTBq/PmS9MxjcXoBiCqCYhpLYZX504VpUwDEudLMiFlWdDybHh5Oq46n9RYSK4DUBsLma1l/Pt1vM5qXnctt7OKfaec3VVLby3H1eQQW4pRlbnQihxYSc5Cde58SdZccTq4Nm+uKA1WB5gpAk6P4sYm2dubZoHUBoKuWQ+ewAiG0/MfsEyvxf5cseFnCN3ffv/f3OVzh/tb0VKILgmcX/1E4gQiD94TuV5f5DVd4OPJD+yuFzi6GUFUo4g7XLmTIrCiSLtg3LZo1YMka2hCDxirMzofTqKM+4G3YJzR4X42jbVzZS7J+hmK6dnSPUEz96WrR2Smy2B7Cqe7jx/8DGX4Hz7/M1l09Oj53+iSk4fP/jdn5XTP9IotDfOXz7b1D5mLEY31EUdxQuDYD0PvcGzPg0cf0Mz9w/BrKNlksz9CUux8RZglMBO5v+HMuiO3bIgMy6xdMWGbi1YQplnz96G99X0VyZ2AxDt5MS2Z0S2ZUe0ZUa1p1zsyb7akRbVnRLVmXLuXcXugMGaoMLa/MGawKGGoKHGkNHm4JHakLHmwPH6oImG4PGW0Mm28uc7seLahOrfsv/YF3zt9b60Hb0z2p07Pm/DRO7PzOZFltR28oHItBvtjvvSAzNjF0XdFUitXZKIxtqEwMQgqBsMXyXTl+qa7vZuyqLCYrJEFrEogUkvkVgh+Q6s/nEUpqcxtJFYxC17Z2rCNzMj6J3hWk3donLu9YezpJ64t7d7vQSNmkaDh2T/9/vfffPpJ3u1r7Rnx/dkJw7kJ4wUp04XJsMp8SFkmtDYfUpcHrc3HtJTMAmLBpemgsuxJQPJ8SQYoLx3TUEKsB+LLs+mNJdSmMnp9AaO9mNFcwGwpZ3XWkGrzcTV5tI5yWEnmQlnWNDBlKOnmdHHWSEbMTFHqKCBhoihtIidtUbKzsmZdgC6j8Wt6U4BA1YlkByLZoUIZZIuDT9/8B2/p+NHzf+wan3Ckx6+//0/GYuT06u90od958JzEtVlcL8kCb+TB93j2PkNolq77N1RHG6qIbD0kXfeLV31Lm5HlnZMFvHVbfyFe8aHoRoXyZAatHV3QKjZDcIpjGq/1ht+hWL7Tq1+RDM9h6B2c6g4ff4uiuR2ex3jOYSD8LU0UuXr6K0168t33/8OSnT97+7/pi5F973uO7HjP9JohPXb4vkMyPGeXH3C8w/OHP2Jo+5HTtwiq1ep8CidZ2cJ9zqITT/+tp8K8JTUsc9Ui/Dpzfhk/IYT2UcZaQHcK+0oSu/LjmjOjm9JvtmXe6si4eTfzVmt6VGPytab0qOa0G525MfcLbg8WJwyVxI2UJfUXxw+Xp4xXJo1UpI5WpQ9XpI5WpINGxoOhD6KlEF3gE64cs+UBxuIhR+ZnyMNS5cme5aUv/BNT6NzUXkhXvVrTQzrXLJHva41nijUflaWnsvYYbJ1ApGXzdRTGVs8gAYpV0jkagymEJKo5gl35ih2MWNEZDucQ6wyeBopcQ+KkBnN4bFY+Mic2mDwj06L1VX3/MF0hUff14QRcWd+d4dykjE9/91H0l5/XpNxqTY25nxk/DkydrchcqMyeL8uCVORAavIgFVmw6ryF0oz5skx4QyGsGjBdnDGVnQiuyIFVZCMrcogNxcTqXEozkHWnmnu/gdFcSmspIzSV4JpKkJV5qJrCyfzk/tSowbT4gZRbw/nxY4D4ucpMeFstGUoaGOH1jTDX1q3js0JgxeDdO7Pdvbizy1d4tv/5i/+kCQLC5dNHz//OVUSevPgbdzFIEx8GTt5TBIf+yGsi17upj3Ckh3i21e55tbh8yFs8oHLNOLqOyLLQBLbF9TBX7oGQrA7vq1nUrkIVAuEteK4VLwhASDYw0ag2PZsn272ht3hO4Orpr1he4PjyexjN5Q++QlBdCuUxiXu4ro5QhQGj4wlTdvLw+d/Z8rM37/+bqTh7+vK/aNLjB4/+SuQfPXz2VyzbfXL1I4blu3zyE4bhOop8u4DXm8xXGIqBwT/gSJ1IxsG/8zW0MuYOB7GCGZKA7rDGG5D3SyYa0wdKEu/lxTSlX29Ovdacdr017fq9nOiOjH9m/V9vzY66l3OrvzBusCxxqCJpuDxlsDxhuDxpsCx5pCJ1pCJlpCpTwFuxuF7Z3W/Fy0GGxE8VeenCQ6YkQOUfsqUhwfLRrvGZJ/ijUHGoNj5UrAc3VBEqz6i3XMlXPXj6HpmxK5HbRFIrk6cViHQisZrE0uEouyT6tskcIlB2SQylYtUxj143GgLzKCWdvUuhbexpD5Vq/xxsYwG5tLV9MAdWCES64XEqlbIyOETgMBQdjYP1pQ1f/enTa3/6AyDudl1y9L2cxMH8tMnSzJmydFhtIbgqZ7YoC1SaA6sGzJdmzZTmTuUlz1fmgspzJgHJU4Dk8YKMWWA6CJiBrsxH1eSjKvKx1bnIknRMZR6moQRckDpfmDoLTBnPTR7OS54sTB/IiIY0lCHbKmeBqYThCRpdOTYpHhqmgBHLrR2g1uberMyaqOiSqvLOljaIy/+Cv3T86v3/ES6HeYrI+cOf2dLDl2/+QeF6PP7viCxX5Pw9jr3v9D6jcp1wkhqK3Z5GKCdgS7PwtTnEFgyvBmG2p+C7RJ5rErrq9DyaQuvNrkcLRDuYsidcOprB2nzh12Di/rb+DM/y+4+/RzJ8/uM3EOr+ju4Mx3Sj6WbJRoQjdVMFAfaihyUJaq2PGYunT5//B11y+vTl3xiSyJMX/yAIw2dXP6KZnvDJOyTdcfX4RzT9IBR5C8abNlUhONmAZVhFcjuObvlXH8qiTsbYooOXod3C0VpGXwmiI3eiJrWnIO5ufmxr1u2m1GsNqddbUq/dy7jRmhbVlHSjPumrtoyou9m3e/JvDZWm9BUnDBYnDpbG9xXFDpQlDJUmD1XlmE0RhfLIF/7gDX3Y2HsgUIRZUh9T6GNJfBTBAZl3wJK4lbvnvuA7usixsn28qY4srvgFMpfOdMnkGVh8467ujM7TE2gqEn0bjlJQWGqu2Eikq4n0XYM5jKfuEhmby+v7MMyG0RQCo5Q8kVGldm/vBaVy6zR0Y2XdIZQYx6bFePLa8DhtBsSfATFn55jd3aDJYVBGXNJnn/4+7psvsqO+bkyP7c5KGi5IHwYkzVXnzlXngSvyF6pz5yuywFW5yMby6YKU+co8aG3JXHEWuLZorix7uihzMi9htjB9vjB1HpgBBqZDy7NBRWkzBemgksz56sKhzNiB9Nj+zJip4gxYPRBUkQ2tBkw1Vs3N0ftGBLIVB5a8MzCz2NU9mZ7T0dQympJaFRtfGR1dXFXWQWUb/ZFvecvHb9//PwL5sVJztbYTookCNu8LIsdH41l0tidwsn17LyhdCVAFFobAxpU4KBzTDGx1ErKyuhOCkRyKDa/Z9XISbT4IfjuDtti9z0BYm9P/dg5v01kegPFmqnifyPWvbodQVLfGdAEh2BkSm3j5GEo2r2xdoJj2JeU5nuUULB2xFw+ZsmOH9w1VFIlcfE8VHYXP3uNYfk/wNZbl9gReYpgHD5/8hGO5Q0fvkBSzcicCxakpDKt41Q2j/MZn9q1FvYy+xVhYQvSKJpoY/ZXIewVTVWl9RfGdubca0m/Vp37ZkBrVmvJ1e8pXzSnXW1Jv1KZ805Z+ozP7Zi8gpr8wZrgkcag0cbgkcaQ0cbQsZaylbs/yaN/3nUAR1FlehE5/Dh2/N+0/29E/3NFeKLWXm3uXkpUQTeTmyYMOz3fyjaB0JWB2PGXybNua421NBEvZVu2F4fhtBk8vVdhWVhzD41wmTyeRmyksHZa0pdX7yQw1jrKxtumeRymt1vAcemtV6XIePFja8PAFugnYht15xuDq5iBiDH4DjRXNzYlZzLXhCd7sFB6LZAze6f/6j3+8+cWXOdHXSuJudGQmdGYkDAMzRgvSpsszZ4qyxnJjp4rS56oLZ8uyQVWAyeJscFnBBCBxujRzrixjFpgGrsifKkqfLkybyE+fzEufKcyYLcqeAKT3ZyeNAdKnygCjRemgWsB8XcFUUTK0pWqhpnx2lmOwHiuWnJPg5Z5hXlPzdGlVT3bu3fZ7oOSUusz0GkBe7e3bhUlxRfMwmWL70eHJe47s+M37//xDY4cAACAASURBVGYJXWcPf6ZwfSdnP6EZTpHMuWe55Ej2ZRv+VdXRynZYthHgKzxssdO8/xRENOssVytKP0N8sLpzCsLubWgerCgPp7EOu/cZCGsVS910gRtFMTFEQbrYReR6ZZt+Mv8ARjJtqE7RNMeu7hGOfaA1P8Ox3Dv65zS+V7Z2zpf76eLQjv6CLgrtms4xdK/eeo5j7HuCzzGM/fPL7xCU/aOT75E0K19yAMGq4CTTptoLpzp+081tmXGZrRZiNsgzCmgff6oDM1g125zbVxR7L+/23dzohtSo5oybHWk37mXdvpMV1Zx6vSbpWkfaza7s6F5gXH9R4kBp4lBZ8mhF+nBFKnRi1nrwat/71mB/ShW62Yu+NdW5yfHadfjeH34XiPx4GP7e7X+v1FywxB662Ks1P9nTnyPIZoP9MYNn0ZsfQHEai+MKRdpdXndtqsN8iaXtPprK2uXwDWK5lUjXIEnKPZ2byNWjKRubWx4oVul0HkNxOzuaiGP/warSx+LpIZgts+MMBF2h0tYQ2G0OVzk2J93ZNI1OCYUi5dAAor2+O/ar69f+9IfUa19mR31dEX+zIyN6rAIwUQWcrQaCGsonKvInSrLGgRkzJdmTpbnTpTnTZTng6nxQeeYkIBFcXTiemziWkzBdnD5blj9VBhjJTBrJThwvzBwvzenPiB4GpE4WJMLbKuabS0cL06YqCzl4BlugB0Fk/aOsefh6zyj97r3JiprhlMyufGDnnc7p24k1N64Dyova4mIK4uNLfcEHHPmxwfaauehmi7xLygBd6MOxLM7DpyiqBUHcRpE0BKoeSdKgSLtktkm0csiXHIBwOvail8w2Ymi7GKqJKnJgaU4i12pzv5jB2WXrvlm8BUU3CeQ+CGGPKztCUIwkvpvENgsUIRjZbHU8RxJtJtsjGNVqcb5EMff1lmcYxv66+pIm9PFlYeFyAM/zyDf8OIZXb71E0fYD4acLJOvF5bdQqtXre46kWxksE55hRpO1u4ZjMM7w25+jSmHdEOplTDUPtUqakSBHqRNdoLsl/aXxd7KimjNuNqVdb8+83ZZxvT0j6k5WVGtaVH3Kjbb0m53Z0f0F8UPF8f/8bRwpT93ZdFgOXi1vhk2OV/7jnxZXQzSxf3HtZE39YEt7pTM/0Vpf2D2vveHvLAcv+EtuIscpWT1yeF+hqEad5RxL1UgU7vUtH5ayK13aX93yY0jK2Xk+hbXN4mkZXC1XYiDSdjCE7W31AY6iJpCV61seGGHHYj+BE7Z1hojVebWtDhFpe3DsxvZeCIZeFor25hAbYsnu5JzCZPSMzUlVO/beXlRf93Q1sPrml5/Ffv1l5s2vADevVcTd6syIHynKnKkqnCjLHS/Nma4s7E+NmioDTFcUzlTmz1cUzJblj+YkDWcnTxekTuSnTeSnz1bkjxemjuUkTpXlj+YmjGTGTBbnDOWmTVcXjBdnThanjuUkjRZlDZWW9w+xh8ZpAoluDqKYmF+KT6hKSG5qaZsYHoXmFnYlZ95pa58AFLRmZtXERGcnJxTERhcgGJbLF3+lSUJXz38hcVyh0/d4phvHMhv3n0vXQni2HoLbBCHWpuCr85itWfiOQhkCE8xQ9DpDbKFw7BrzBQhr1lsv+qfVm/ozGNGOZVvwrIN5rJ63FJojGiTrJ0iaWbgUQlBNm5oLONFisj+Bk0wmx2M4zeHwvEQxbBbncwz9YEd/geftcxcPKQI7jesUyA4wdLvGfIKi27yHV2CC+eTsFYhg1Vku0AwTReASy21zRJNt/+Lf/QH7u8uObal5na+T0VRCgpwEZkEGYT01XUUx3fkx7ZkxjenXm1NvdGTevpMVdTc7uin9RmPa7Y7Mm1150X3ApKGy5KHy1JH68q3do13948DJB67Ms7gaChz/oDM/pIk9ZL6LwHWh6A4C00ZkO1mLHtlG6MDz3Ot/JlxyYanaFWVAuRNCEPcs+08gWPXO3imOvqfSHlPZOoFIDUMr2UItm68j0Xc4Aj2BokbglLu7PgxJhaeuqzUBNMWgM4URxF31Xshsv9wznC7gtqh01ZoqAEOvyRR709BVrc43BV63WQMjswqTwTs0TKeRRAP3xmK/+ir6y8+zom8UxUYVxd+sir/VU5AxBMwcB6aNlwNmK/PHi7NGACmzlflTxdmTpbmTZblDuamj+akzwMzxvJQJYNZ4YeZoftpIdupMbck4IGusKGsUkDEBzJoqzR8tyhzOTx/ITh5vv8vlKmbnZd191K1dT+8oLzG5NjWtYmICmlvYnZLTAyzpi0+taWobTUptunt3/PrXycnxed98k1xR0CiQH66qLihC15b+Es20Bo/fkXh2LN0gWnKLV/2Lq4e8JReBYQDjVA7vowWccWkrsLMXWcAbHd4XE0idO/J6Bmsag+kZIieUaJsn6qlcFxijES2FFgi61a3TBYJRsXkKJ5k0hkdgksV28BxKNNv2H8MpFvfhKxTDYd1/CifblZpLHMssWjqiCuwYhn1xxYmiWi3OB3CyIXD0Ak01+IMvwHidbC1IZBlxNNv6TghONvoDT2Ck33yAW7uyr5JbtySmdYFOwV7nYIWICcRAS195cldeTHtmdEPateaMm/dyou/kRN3NjW7PvtWSFd2eF99VmNxXU7gwNu5yPdbZXoROfmYJXSbnc7XhisZ38mTBw9D33uB3ss0QRXCA5zixDCeCbsWx7Bi6jcCwytaP3P630lU3nKgz2B9TuHq2yK5UHUJwu073YyhuWyzUkhl7GKKSKzJwRXoyY4fCVGFJWziyUqcPoEhqKkujNx2T2WbZshlBUW1sOs22BzrzMZWnpzDVNLYOT147cF/Nwjed+5Gx2VWX+2xkfk2rD47Mynd2HL2dMxlxaTe+/Cz9+hfA+Nsl8beL46NbslNGy/PGy3Ony/Ona4Az1YXT1YCxoozJ4uxJYPZoYcZUBWAkL2U4M2YkK3m8OGumCjiclTyanzaQkTCUnTpVVTJcmNmflTSQk9qfkTLROY5CiAl4AYutnIcugyBSHGG9qa2vo7W3umEoJbcnE3B/YgqRntteUTeanNlcXTsw0Dcbl9xYU9r8+Vdpt26mjc8vXT7/Bc/1ObyPmUIngqjdNTxgCu1o8h5f7ubLXYtrQelaQLzshxD1MmVQrT+dRWlDJ9+BMCaT7TEIoxet+MYQZiTNgKJaJ1FqqsADwmh5i95ZjG556wxBcezsXUAoVoPtEZLuMFqvwESLxfEIRTbve16g6Har8xGMbFvdPsIzLFyxB8s0oMhGudIzjzUEAo/mcHvhoyezeJ3X+3QBb2AJbDimHkt1ONwP4SRr5OQZjPJbf8A/8zVs24vGDbFuhbvDJ/LQU6iR9qGq9M78uI6s6KbUqMa0Gx1Z0fdyYrvyk+6W5oLmoFrT6WH4R0/wh4PDd9aDV3yZy+5+I1r2scQHh+Ef1rfDZI6NzN/Xmi9Oz7437z/d0lwsbUbkm0ecJS+d5ySwbCiqRag49PjfiBVuItPs8T0FoZRsvlkktQ5P8lC4LZPlhMQ1wgg7/EUDT2QkMVU4shJPUqKISoMpBCepmHyNY/9KtORFEjcZAsPqmtXuvNhQ+dGUPYnMvoDfQWCFECjL6wnaLL55uGgBo0STVFvbDgpDZbSE5+a4rbV9CTdiE2/cAsTdLoqLrk6Lq0hKaMlK7gdmTdUUTZQDZmoAkKZKUGX+SFHaTA1gohowBMgYAqQN5qSOFmaNAtKH85P785OGcpKHctN60mK7k2PbYqNaY+PYKMo8cmN8bm1sSnB/iI/ALjH4+j3dQV//dHZuQ2LGndzCwYlJTFFxV0PLdHpue3vn7NDIQnJG59jYfEpO70D/5NffZFy7ntLU2EfhuByetwiKc0t3xJG6qDynfCOMoWigmK0FvBrPMM6i9/jLLgheL1l2z6H1lv2ns2gtT3III2vgVNuW7nQCpYcS1ViGE0LSwSnmeYyGKjyAEPWStaN5klFjejJPNOqsjxEUi9H2GEI0WPefQIhmh+cFiGC22h7hOU7Z+jGUZMDSrWyJDYrX7ugiUKI5cPwSQjQeBp4uYLXqvRMUSYskGSVL+zC6NXD8BkmznJ6/hv0r192pWbOrFLZtmVkpMqzwtoUkPmYKNXZvqCqtCxDXlhnVlHqrMT26IycRMgf3H/0cOP7V5f8hfPYfvvCPVtcLu/uNSvdQtOwWLQe9oW+JLDNTuB85eac2nGFYTizDTubYt3YjB+6ngcCb0OmPgZOfTM6nixt+iugAz3Qr1v2uw2dI3LZs2We0hFq7KItys0jhQJA0RkuYJbTBiVtCqVm4aCHStnCkTTJDJZLsqdUeFH6LxlSvb7r1ltMFzNam2ieWmezOh0vrLgRRu6f1giHs24k1n376VUJsbn1VL2QWQ0TT73bDRieYGxu7M7BlCGbTYYsg8esHngsUdt1k9DSVNlWmpRdH3+rIyejJz5yoAo6WZoJqS4aBaVNlOSN5KZPlgJGi7OGi7IG8pN6slGFg1nBB5mBBxv3Um6OFOX0ZsX2ZSf25xbNghdZ06Q88o/MNdLZhDLxGY6uJdCWguD8msTYxrWUGTCurGqqunygs68wt7Cqv7E7P7R4fg6Zk3QODMOmAvqkp+M1bpTeup0XdSIfh1ZuaY8XmCY5ulq0ciBQO0dIhX+bB0PbQtF0QetfmfTyB0DB4mmnE7rr6GE7Wg1Fm2U5gFq3Hsy0b6tMZtBlO1qLp1nmCGkI0QHEapsg1h9tbXg/P4kxG6/N5omXX9BBKMBltVzM4g3X/CYxksu4/hdPMGv0limYSyvxoyh6Kql/b8sFIJqfnHEw0HkeezmE0++7HUKyWJT6gsjTzGOP23hGSZg0fv4CQrKfnb1CU3+4B++pVm2rZtiW2bUoM6/xtIVlMmMdN3BtuzOsqiO/IS2grSMPAcL7w94HjP5sPvvVH/uIL/+qP/Kw1X8rWQzbPK77c4w68ofCt25oL28FTjmRfsuQ9DL8x2S/xjN0F9NoUfBNOUCNp5tXNgMXx2Bd65w683dae0LkmDM04Ob8qkWmRJI3OEKTxzXyJSaU7ghG1On1QtHSAIqnpXC2Tr6Oy90iMbSZPu7FzsLrlIzDMbKGezNQ6XaezMOWe4ZAt1O7shniLB2Cksqxm8pNPvv7ooz999uWt3//+y2tfRdc3jja3gNruLrTfmcGjGUgYvrMb0TdEYHGkswtLjv0QDLNuskQQmHW7Izw2gumpbRwsyZ2sKJipLQQ1lk+U544CM8fLc8cL0geykwdy0wfzMgYLswYBGUOFmUOAzMHctIHcLPgIhCe2YgkaKsducT7HUzVLa+5psHx0mpua3ZWa1jwwtJAH7Ozqg6bm3c3M6wEU9RVX3R8YhmQU9E5NwVOy+sAgVFpe79ws7nZKU25ew1dfJIl4q2iqe203sGu84ogc0uUAlW8Rr3gVm0eS9aBiLTQBV23shuZRW0SGmS00zqF0JuflONzg8r+YQFrEKwdTCD2CoptGa2Hk3QWCAUJQo+mmKdgOV+oFE/WqvQcgknlbew7FG7WmCyjZqjM+gBDNWuPlAkEvXwtAcQYs3UJg6VAUi8lxCcGpfOHHMKIhfPxqHqtX7Z3O47QUpom56ISQTHbXBYbpOLv4DkYyHx2/hpN/8wFO1YpDpXCoFBal2LQm2BFTJUQwfqJ7uDGvtzRz6G67P/Tt4dEvzsOf3KFfwmd/Dxz/Gj79xeZ+qbM8FSy6/OH3FLZ1W3OqNZ6iKToMeQuOVx34njMX/a7D56LlsM//nCsLBY7eCBRHF5ffc+TBk7N3DJE7fPSKxHUc+p+iaUb7/jmWblzddIuWXQSaxmCNwMm6jS3X+s4hiqYj0NQ0zh6FrWHytCKJXmcI7+webaqP9OYzOFmzuWWbRmyodu0svn5zx4cj7U7MEL/4Ku53v//8kz9e+9Mfv/ndR59+/nnUxx9/lp1bQSKx73ZM37kHbmyaam2fBs1gu7pnAUX3+3pnOnsWapvBUsXW2KzE5T1H4FZ3t229lfXjtSXzDSVz9SWQ5vLJauB0df5UJWAgO3WkNK8PkNGTlTJUkDVQkDlc3QjDqpzuF2iSbnUzoNE/oLINiwoLg7nSNwBPTGnt7Jwpruhu6gDlFQ63350tqRoDQ0i5wMHiyp7xUUhKVufkOCwHcB8CJmQV9A/0L8Sktvd2z3z+ZXJJQZtl/zmSYsBQVVS2TiD3wvBbCIqWxreBMXsUjp4tdi8Qt0Eo9Y42PI/R+8IvptC2A99znsIzizSyJY45vIHMNYNwBpZ4fwapwdE0CJJjCqkSyf1zWO2O5mIBr19XHYMJhl39xQJOt6U5AWNNGsMlnGzmS71Iyh6cZJYqLDCy0+W9mscbQkdPYET9YfAFFK8RLvnnUWvzRPPWjg+MN3iCz5BU8+mD9yi6PRh+CSWbf+MzzbpTtWTZllmVYsMaf1tEERPm8RPd4x01y3KtP/Lr4dGvFte74Nnfgyd/CZ78bHe91VufOtyvNcZH8lWv1ny5uuEanJa7fC/4iqDVebWyc7quCixvhiQrB8q908WVwzX16epOSL4R2d4Li5f9al2Yzt832x+QeU6T9YTKs2yr/Ryxk8nT7+pOsEyjy/sQSzOI5Fad+ZTOM6PJWix1l8bZFS2aNjbdOsPxnvF0UxUymI9JbC2esgpGK6msDTxDI5JaR6alWYCOz76M//zLmM++vPXRR3/67LObn33y2R/+8PUnn3z56Sdf5uQ1NtV3o+ahchGHiISUF1fOTYJHJ+FFNRMjw7DhfhCgaBCG4NzrJcwssAfHWEiEYKQSOFmZP1tTNFNfNlNXOlVTPF4DHCnOHS7NGykD9BcC5FwJT7KPIW+7Dl/haAb5qltnOqprQ42M49JyO1Iy2/sH5gHA7hRAHwzFTi8aQCA51Y0TPb3gnML+ls7poZGFjLyemUlMem7P+Dg8r6ivqnYkMaW56/7M11HAvJwKusCis15u6a94MrdkxY8iq2eQGxMwpdZ8Mg7XkjimabjasH+xgNe7A29AyD3FZgRB1qsM5+MwHZlvnkbq+TLbLEonkNpmMDo6zzKH0YLR21TewRRao1gPzuN1MuUxhKhTqiKzaO369gmEYFzeiGAYZrbwgMyzQYlGle4IQzUFjp6BsfrA8Ys5tNbufAjCGsh0PZJuhBMMVuclCGs6Pn0OoTlPzt8iaFZf8BWUYPk3n9lUCsu2zLIpNm0IVRKahAQRMZke/3eewE/+yK/Bk78cnf/d7n7nCf5oc32nszxdVR45PC+EMteuNsBZ9J6cvRcp/HrTmVJ3KZR7bftPGCKHw/2cLXH5jl5xRC6X7zlr0eX2vWSJDozWxxyxa1t7ypcfyDb8PMWBUOFjcA3K3TCOurt/cImmaO3753SuicjUWGwXsmUXiaXFU9Rk5h5PoN3eCexogpIlJ1NgZnJ0q5uHc4g1Gkc3C1lEEzYIlLWJaezXXyX+6fPbn38Z89lnt7+5kfb557c/+eTLz7+6/buP//jll7c//vjz0px8ORe9IsSviYlyLppHAbOJ8Nry+uaWkdrG6ZlZ0tAwamAQ3tgwPTDEWVvVUGkrI7Vlk1WAibLc6briieqimfqK2aaKyeqi4crqPbVVrT0iM3QimWV1yzsxw2jvQpXVjPT3zqTl3CkoHkrLbgYU9w2OYHNLBkEL1IyCUTSGVVI9MjQBzygcGJtC9PTNpufeHxyG5gDuDw5ACoG9lZWD6Tkd9zrno+Nrb0fn0tg6FNVAZeuYQgdP7haveNiLTrXhfAyqYXC1QyCV3f0AgjGZ7I/nMbs4lp0vcfRObaxsB6aRBtGKdxJjkG96p1EGybpnHKITSB0TUDWKsoehWmdQKqE8NIPcEUgPIRSdZMk7j9LIVkJgvI4vDcFwm1i6dXHJASGYPYeP5vCWyPGzGZQhEHwOJejVmmMEcRdNMAhkBjDZ7vI/BRFMxyevYGTTyfkbOHnf43uD+L98wIpNpbDvyC2bYtO6YEvCMZu8nuAPnuBP+74fjM43B4c/aM2PPcEflOpzm+u13vJErDigcS2S1cDJxQfRWkSjP9EYLwWr/tDJe6bYFTn/ji7YD0feELm207O3ZL4zfPyaJvI9uHjHELvPH3xPFflCR2/oon2X9zmJbbMePCSxrA73Izxd7/Y+QlKNSrVXuORFk/Z0hmOt9oTOs2BpezT2HluoW9nwLq7sb6rD8vVDFEltsYdnYErlpmt8Xo4lbaDxis5eyDffpHz2ddqX13JvxxaWV/Z8dTP7ZlTqH/5w7ePff/nHz279/uM/lRcXkpEgJhbMp2JEVLyQhmHh5kiQ4eb6zuqa3p4ecF83pKFuZGYSM9AHKa8db7iD2thQgVpr0T1ts/Wl46V5s801w2X5w1XFq0ubda1oNE7Y0w/v7UdW1w6WVQ1n5NwfnUDkF96PS+vouj9fXj+ZXTzaO4DIKeqfhZDTAUN4Are2eRIEZWQVj83OE+/cncorGenthwFL+zs7p4AVA1XVw9m5HR13J+MS627dzILg1le3g2SWnsg04FgmpnSfzreNQzeVe8ejC0q77+Ekck+pjkzClWCsfkUdAGEMAyCNYjM0h7bwlw7HEdrtvfAU0qQ1n45B9zbVoRmUisjWQnF6KElF4ztn0LtMkRtO0orlhwiyiS1ywIgaMtuGpu6iKaYNdQBEMR6fPoeSDEcnL6AEvdV1haRZOAIbiqalMKxq/RGUbA4En80TLReXb8Ak2+HxKyjZbLBeYv7Vh+LUrDpUCodKZt2SGjYVXvdjb+gH2+G7nb2HkYu/yTcivvAvy8qwP/KzSne+vuNjiQ82d8/OLv8sWQ3vGc5U+iuhwn/y4Eeu1Ht28S1NtB8KP8ex7QfuSxLbtr9/hmPbHPsXZP6By/2QJnL5/M9ZEl/46CVL7AsdvcKx7YfBZziaxed9hKOaLNYInq4Xysxbu0coml6x5jTaLrhSG4ayh6XtMvk6kcy2sunZ0oTtzksEXmMx+yfAy3qDf3hOIV+xa3SeW7FlqemV6Zk1KVkNOYUd128Do2KLCsrufHEt/Zvrqb///Zd/+NPNTz/5PDoqdWpkFDs/zyCRCLAF+OwYfGqouaHnXheopmaotGKkqX4IAaV3dy+MjaDYTEnvIG6ub2qqpni+qQJ6p266tmSsDKDd1Na2QAZG8PUt4MZ2GAzNr2mcGh3HjI9B41LaYUhObskoDMEsqp6srB+va50rrBi61wvPLBgYnSS03QWTSKLskrH5BXxL+3g2cGhwGAoo6eu8B6qoHCgpG8zObu7qnolPbk6IK9nYcovk+3iWDkHaBSE3xsErIPQWjeeYgShNjgcziD3Zmp8uME8h9BbvIxBGv7131D+nWlx2jMGMqzvBKYxFZz6ew5oMjvMpuHZTEx6DqDkS2zxyF0lSockWKGEXT7csEFVM4QGKrCNxHGiqjsCw8mX7aLLF6LiAk4xHJy8gREv4+NUszqw1nkNwWjLbzhaZEBSr0/sYSrQen7+dxRnPHnyLoNiCwVcYukNteIBh/IYz197y/u6yVa0wac3B0Pt933dKzaUv/ItceXZ0/hfxatB/9KN0LWSxncnXj/TWJ+ePfpWshTy+Zxrz48WVw9DJD0ypP3L8hrfktTrPWKL9XW2QyDLtaLxEtnlty0UT2KSrduGSR7bikq4GpKse/lJoey/Mlri0xjO6wGW2nxM4DoMlQmAb15T7HMk+ka62WE6RFB1LYDLbr1Y3D4ksI56hIjF1fIllbeuQzNLqjWEoYVu2YpqCrGyr90fnlnb1h/fuo6JjS2KSK2OTy+PTKm7FAm9EA8ur7l2PLr6dUJqa0fjFV/HXryX97uPPvvk64UZUTlZmyVdfJSXG5aTE5sXdyqkub2uqH+i/N15Xfb+hqre6sru+qr+5cWxsFNHdA0Ij6BNVwLmGivHKgsnacjKG3do2D4IyaAzZ9Cypunm6bwjT1jGSlXd/apZUUTdJpMgKqufwRH5Z7Ux922xXP7qqYaxnAA2oHJlfoNe3zdAo/Pzy8fkFctf9ufzS0YGBhdKyvs57c5U1vbnAvtz8lt4+cEJKa2paMxyzzRCaKRwTU2hH07SiFfcCVjMFX9k1no6D1Ximmc7Rji6ofUevphFajfHKaLvqn1evbB7Oo41b2hMw0W49uJpFGe0HD8YRezrT6QR0V7Z2MAXZpfKMMLwRR9cgiXoEcYfAtCKJKiLDTGbpYETb+o4PRrIeBh9ByLaLyzfzRNth4BWaql/dipDoJjTDuL7lg5KsgchTCMl2evEdkmILH7/FMu37rmcw6v9X1Hl1tXkgCPQX7Dl75mR2JhnHTtwSk8QYdzw2RRgQTYhi00EyEuq9o15ACGF6ESDU2yfpk/SpIYEkQB2wAdvExiXx7GZ38ra/YZ8y+zPuvQ/XbwcOecrgv7qTDrKtRkPpyPaHWPLDZuLDwvpOKvOf6tnoZuqjcMxlcRYW1wvpwi/J7Oc5fW43e2Z0H+gMu/uHv00u7+YLn6ZXUmbX3potO7sanVvbmpzzTS1Ex6acz+dD8nGXdjkqVjnNrrRQDQYih4KxQHDzVPk87ABfqmeD82vJidmAeiY8vRLRLm8pJ8F1Y5I/5orGjhQTPqHCaXMknWBhbBpSTLgUamDNmJxbgcRKYGoO4MutPNEqmaGb0FpG6KuLK26ZcvFaGfLS1UffXCz/24X7574pL7tZX3q78dzFh4/re769Crv3sPXry1WXvr/75z9fuHq1vPR61Tffln3xl5L792q/Onezprr13k146Y+w0pKahvouWFV3Xw+VRZc9G6R1ddHauzgERCO5/hEBXvmkDdf2hIVCs9o7iUzWRMWjgUnNXB2COaZegjUxlCpdbTONylDUtVCfdFHxZBmsnjAq0lbCCaPCmQc1WDZ3HAbH8EfVD2vxqGHWEIr2oHKor59RXYN+0kmqfNx370H/zbvIp330ktLmp7yt4AAAC9lJREFUYTRPqbEqp0CByr6gT+msexi6iS2xaOYgDM0gHvNMLQcIXHd85w2e49Wb9voI84Bvf5BoWzZs4zhuly9LFkHh2Cs83wNF9kdYABjcH2HaLY4UlmadXw2TeI7JWTeB61RoPHyZe1Rl58m96imQLfJZgR2G1LeXec0QubO592yx2xN4KZB5NDNRrsrNlYEOb4ElA3ez7+hSf65wxlJGtnbeclVhJ3gsUPrWLRmW9A8OiHidVmc2mvwQir11gseh+PuF1e2d7GeRwhbb+bTmeFF48d8O38+LhvRe/tOGo7i0kczs/9f0SjqT/zi9knKB+4D/eGoxtpl4Kx4HAXB/dMxlsu9yZQ6jY4clMxttaYbYAYUPWFJga/eEPxbYS78VTkbSuTPRRCiWfC3WQIHgS8k46Akc8McAKPyCpwSCUG52NcZXuBZ0YW/gcG41LtOAkzMBvTnl9OS0ixGeUG+wxvGMJYXGS+MtSyZcjNH1rgHpgxrUteuNl3+AfXO16vqt5r8/6jh/qeraD1U37iK+vPQIVt/31eXKew/b/+3fv/yPLy7cvtNQer3qy6+u3y6FnTt3swmBKruJvHOnE4NmYoc5t+61d3XiOjspVJKEhBejB9gUmpZcW8FoqK5DMBTK+cp6kkox2zMkUKlmaxuJRJKspZ00hBVWNOBQWAkMPsJkjVXW4oRibX0LWSqbq2mg8Ecnq+qJFJrwcSNxAMV+WI2GNw8TcKz71ej+fnrlYzSiBdvYirlV3nPjNqL9KeHHMsQgSiDTuORTXrpgQzLuHaDql0wJptAywtDR+U6TYxfHMkS3XxF51rmVpErrRDGcLvBggGI22XexLAAMFUkiKJk+G+EC4fhLLMcViOwTOM4AlEdRzDbXLonjWFwLEzh2mcbNFjnGZ0DmqHvZEGNKfGCkyBC588VPHIV/L3PGUgXNthxT7FCow9OLQZ4qHNs+YinDmeIZXeLP5j8ypEF/6IitCBlsBZbYuWbc48r+8Gcrpv1g7Gdv8HTdkvGFXknU/s3EG3vw5zVbsfDyN2/8vd5ePDj5fcGYN7nyib1Pk0t7hYNPC+tpl7toA48mlxLJzAfF7Ha28F6ihjZTr7lKfyB0yJYAwegBXWQDgwWa0OYPF1hSwONL8xReB5CWaqNgsCicDMcTJ6MToZ30qXAc2kqesJT+2NahaNy9ot+0utM8JTCmdQO+rMG693w5ZrCl102pxdWoP1hgCExeT4rA0tvtCRJTbwN2WRKH1epvaKffftBXWTNY04Aur+o5f7ni/OWKxtZnX3/74H5F24WrNVdKqi6XPL5w5e8Xr9z705/O377f9l1Jw8Py1ipY1627nU0tI7fKu0kUUVUduqZ2EIth9fRSsSPC7qfkYRSHSdeSh1lkRB2ik7+wZKlpomk0i+1dbPnY/OMmGps7BmuhC4Sa+lY6k6GogePJFHETko56xocjyNhhbjUcP4QW1DQROrtwcAS+rhnT2kGrhqOGsSxYLaa7h1xe3dvYhO/oxD2oHLp5u7m7l/rTzQ4URi1U2aeWgkyxCU3W2cE8hWtkiY3PqBvQ5kuu3OeLHuMYZqEyqHoOGuy7z2g2mzvXTTBagSxR4A1uHVKl0F7mlCoGY9tHOLY9sn2MYdsjmy8wdAvg3yOwLXpzHM92Pp8PkPj2iTk/VeKzAmm6xBPbeUWXgNnCO5osmNo9Y0t9i6u78kmQqwzoTEm6BMzk37EVUC7/kSMP5YufWMqIN3DMkYdWNtJ8uWfDnBOo/uVpY2/dgROjPS9S2nbzv65YD22e/YOj36HNj6uW4unZ/y5ZDiNbbzcT76dX9/Zf/EOztGMD8v7IqXZhK5P7ND6/lcufiScjqd03wolgLHnCVYFbqVdsqSe2/YIpcUGhHFVgd7oTLLF7djkwMRuUa0CDPSObBOdWd6YXQ+MzUYtjT6YJWVw74omg0Z5SaCGlxhsKvRBP+EUql9606fLk9OaE0bYzp4sIFFYflCXzLEZThMDWuz1JEscIgNkNa06hcY5KlzFEWend7mr4s0sl9RevVlfW9n5/vf5CSXU9AnX+SmUTEnP+6uNaeO+5iw8vf1/91/M3f7zRXHanAz3MKrnehifySm8PUUiC8kp0UzO6o4ty/05LG2Lw2RCzq4vOZGqwOAmqHQXvEMzPbzxG8qem11vaaVzBZEMHG0+WwZHMYYKwHkntHuA0djCf9FKedLHbnxAbO5jdg6x6JK1/kNHcxmh/SmhEkGHwoWYkHdaEHxigw2pQyCekphZMVR3+SRem7G5f6Z22p92EahhmctbFEm1MTPvH54KLG/ERpmFqMTRMXfeE8gS2zeXLkThmgdI9vRrGMi16exZFNegMOwMEo82dGWGD4dgRSxJO596TR8FY4jWB49qMnwyznZH4CxzDCgbzRA5gAXYIPNfCeoQucusMCYrYDQZzTGVoJ/2aIg5k8x8YcgiKnApVPu1cTDYd5EtdFndRMBbIFM/YsmC28IElhzLFX/hjYbv3kCPzzOt2+GPghinDlv7RnaCtd77QyawuumYrhuJvdrL/WLbuO9z7hyf/XDEf+YJHsZ3P8/rs4cn/zKzng5Fjq/tocjG+f/jbxHwyW/igmU/4oaJyOuwFswK1HwhkBONQMJznKrx+KE8XulxAiiwwG0xhqcrNE+stzjRf7oxuH/FVvkTqjWA8EAgfizU+o21PrgGXDCmp2m1x7XFknkDwYH4txpF7FtYiILRvA/J6c2pBF+UrnNpZj1jj5ks26EKDWuviyRyqSfeY1rO8GuTw55UaU20z/sZd5KXrrddKm+CtmMvf1VU/7rn6U9PV63U373Ve+q6uum7wwuXqJgT6ywt3vvjLtcZWLH6EXXZvAIWmlN3r7eomPKgYqIOjW1oITY1owgh7sI+MHmJiMKL2TsLTp2xkt3h61tTQwZucWkV00HjC8XoknUiVwhBcCl0Gb2MPYoQNSOYAhtPcye9FcWrbGBicqKqRQiCLHjSQuvqoNY2EnkEWrJGEfErq6MRV1A4gOoktrdhKGKa3n3r/fm/J9dbuPmp3/6hs3EHnr8unvOoZcJimWzKkBsl6wJ/H0C2+8CGJZ6Dznav2BJHvGMCtaZe2Bqmm8elwH3HdCebwfE889Youg9LFj8RRMJo4xrFdse0jEs8dTxwTOA5/OE9kWr1ggcgFjM498ihgcqVoAl8wUqRKwXTuLUMKpnOfmXK/zVkk8R2q55uz65s8pR+KvmDIQ4X992xFuLj/C0cZ3s28F6oiFuCQqwzMrKS4SrfenP7/P7oDLEDR01zxV2fglc5YTBc+72Z/WzTmHd6D7OE/p9bSL1/9PqMv+iNHDuh4ejmxm/tVPZ/czbxTLya9gcKSPjOzFJ5dSUzOQ6rp6PRiUDgJLq+HR8d9q6Y4S+Jc0IE8meP5nFc7E2TwNnyhIksK+KEcVwlCwTx/HIonjgUqKLlzKlT7thOv+CpwK3EyqvSt6DcBb46ndMvG3RZX2mjb05tTTk9+eiHElZoBb4bKNVuBDF1ggSIvFvWJmXmIJdhY0nn40lUsUd01wOlD8/ueCW496P6urLV7gP7tD8jmtuErP7SUV3Rc+bHhhzL4T7cR5y9XlN5u+tvXPzW3PLtT3t/5BFddM/Sw8mk9HP2wcqC5bQQOHxoeEciE6oEeIh4n6u/n4PBjbT1K7ZyptUfwfN7S2s3jiqYb2rkUjhaOZLMF2po2No2urEfSKQwVopOLp4/XI2gcnvoxgs7ka2ANpOERQUUTFT0ielRLHB4ZbWjBVtYOIdsI7V0UGBzf1Uu6cb+/5AYSjeV0D0iVU162WE9i6YapOq7E/IyuBwJ5LMOyZkkRBRtkth2AcjiGY820haLo5ZoQhbMhGgOfjqw4fVkS37Od/pksDGQL78lCfzx1ShV6o/E3OKY9njzGclxQuIhl2H1Qgci1gqEike8KhAosqTeeOmHLfXu5U448sJ16SxL59OYiV2YTqKAN8zZb7o+nXnOU4eLBGV0GZQsfOcrQVuodRxleM6RJfJtmLkYbBRyeQ64cWgUM/wecnzBRtTa+XgAAAABJRU5ErkJggg=="/>
          <p:cNvSpPr>
            <a:spLocks noChangeAspect="1" noChangeArrowheads="1"/>
          </p:cNvSpPr>
          <p:nvPr/>
        </p:nvSpPr>
        <p:spPr bwMode="auto">
          <a:xfrm>
            <a:off x="612775" y="-533400"/>
            <a:ext cx="1695450" cy="207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prstClr val="black"/>
              </a:solidFill>
              <a:latin typeface="Calibri"/>
            </a:endParaRPr>
          </a:p>
        </p:txBody>
      </p:sp>
      <p:sp>
        <p:nvSpPr>
          <p:cNvPr id="23" name="Rectangle 10"/>
          <p:cNvSpPr>
            <a:spLocks noChangeArrowheads="1"/>
          </p:cNvSpPr>
          <p:nvPr/>
        </p:nvSpPr>
        <p:spPr bwMode="auto">
          <a:xfrm>
            <a:off x="5561804" y="2199774"/>
            <a:ext cx="1591294"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Phil Bedient</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Urban hydrology &amp; flood protection</a:t>
            </a:r>
            <a:endParaRPr lang="en-US" altLang="zh-TW" sz="1400" dirty="0">
              <a:solidFill>
                <a:prstClr val="black"/>
              </a:solidFill>
              <a:latin typeface="Arial" pitchFamily="34" charset="0"/>
              <a:ea typeface="Calibri" pitchFamily="34" charset="0"/>
              <a:cs typeface="Arial"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8924" y="970675"/>
            <a:ext cx="1234440" cy="1234440"/>
          </a:xfrm>
          <a:prstGeom prst="rect">
            <a:avLst/>
          </a:prstGeom>
        </p:spPr>
      </p:pic>
      <p:sp>
        <p:nvSpPr>
          <p:cNvPr id="22" name="Rectangle 10"/>
          <p:cNvSpPr>
            <a:spLocks noChangeArrowheads="1"/>
          </p:cNvSpPr>
          <p:nvPr/>
        </p:nvSpPr>
        <p:spPr bwMode="auto">
          <a:xfrm>
            <a:off x="1832320" y="2185895"/>
            <a:ext cx="1671933" cy="646331"/>
          </a:xfrm>
          <a:prstGeom prst="rect">
            <a:avLst/>
          </a:prstGeom>
          <a:noFill/>
          <a:ln w="9525" cap="flat" cmpd="sng" algn="ctr">
            <a:noFill/>
            <a:prstDash val="solid"/>
            <a:miter lim="800000"/>
            <a:headEnd/>
            <a:tailEnd/>
          </a:ln>
          <a:effectLst/>
        </p:spPr>
        <p:txBody>
          <a:bodyPr wrap="none" lIns="0" tIns="0" rIns="0" bIns="0" anchor="ctr">
            <a:spAutoFit/>
          </a:bodyPr>
          <a:lstStyle/>
          <a:p>
            <a:pPr algn="ctr" eaLnBrk="1" fontAlgn="auto" hangingPunct="1">
              <a:spcBef>
                <a:spcPts val="0"/>
              </a:spcBef>
              <a:spcAft>
                <a:spcPts val="0"/>
              </a:spcAft>
            </a:pPr>
            <a:r>
              <a:rPr lang="en-US" sz="1400" b="1" u="sng" dirty="0">
                <a:solidFill>
                  <a:prstClr val="black"/>
                </a:solidFill>
                <a:latin typeface="Arial" pitchFamily="34" charset="0"/>
                <a:ea typeface="Calibri" pitchFamily="34" charset="0"/>
                <a:cs typeface="Arial" pitchFamily="34" charset="0"/>
              </a:rPr>
              <a:t>Pedro J. Alvarez</a:t>
            </a:r>
          </a:p>
          <a:p>
            <a:pPr algn="ctr" eaLnBrk="1" fontAlgn="auto" hangingPunct="1">
              <a:spcBef>
                <a:spcPts val="0"/>
              </a:spcBef>
              <a:spcAft>
                <a:spcPts val="0"/>
              </a:spcAft>
            </a:pPr>
            <a:r>
              <a:rPr lang="en-US" sz="1400" dirty="0">
                <a:solidFill>
                  <a:prstClr val="black"/>
                </a:solidFill>
                <a:latin typeface="Arial" pitchFamily="34" charset="0"/>
                <a:ea typeface="Calibri" pitchFamily="34" charset="0"/>
                <a:cs typeface="Arial" pitchFamily="34" charset="0"/>
              </a:rPr>
              <a:t>Microbial control</a:t>
            </a:r>
          </a:p>
          <a:p>
            <a:pPr algn="ctr" eaLnBrk="1" fontAlgn="auto" hangingPunct="1">
              <a:spcBef>
                <a:spcPts val="0"/>
              </a:spcBef>
              <a:spcAft>
                <a:spcPts val="0"/>
              </a:spcAft>
            </a:pPr>
            <a:r>
              <a:rPr lang="en-US" sz="1400" dirty="0">
                <a:solidFill>
                  <a:prstClr val="black"/>
                </a:solidFill>
                <a:latin typeface="Arial" pitchFamily="34" charset="0"/>
                <a:ea typeface="Calibri" pitchFamily="34" charset="0"/>
                <a:cs typeface="Arial" pitchFamily="34" charset="0"/>
              </a:rPr>
              <a:t>bioremediation, WFP</a:t>
            </a: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1278" y="949855"/>
            <a:ext cx="1234440" cy="1234440"/>
          </a:xfrm>
          <a:prstGeom prst="rect">
            <a:avLst/>
          </a:prstGeom>
        </p:spPr>
      </p:pic>
      <p:sp>
        <p:nvSpPr>
          <p:cNvPr id="17" name="Rectangle 16"/>
          <p:cNvSpPr>
            <a:spLocks noChangeArrowheads="1"/>
          </p:cNvSpPr>
          <p:nvPr/>
        </p:nvSpPr>
        <p:spPr bwMode="auto">
          <a:xfrm>
            <a:off x="101102" y="2185895"/>
            <a:ext cx="1414083"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sz="1400" b="1" u="sng" dirty="0">
                <a:solidFill>
                  <a:prstClr val="black"/>
                </a:solidFill>
                <a:latin typeface="Arial" pitchFamily="34" charset="0"/>
                <a:ea typeface="Calibri" pitchFamily="34" charset="0"/>
                <a:cs typeface="Arial" pitchFamily="34" charset="0"/>
              </a:rPr>
              <a:t>Pulickel Ajayan</a:t>
            </a:r>
          </a:p>
          <a:p>
            <a:pPr algn="ctr" eaLnBrk="1" fontAlgn="auto" hangingPunct="1">
              <a:spcBef>
                <a:spcPts val="0"/>
              </a:spcBef>
              <a:spcAft>
                <a:spcPts val="0"/>
              </a:spcAft>
            </a:pPr>
            <a:r>
              <a:rPr lang="en-US" sz="1400" dirty="0" err="1">
                <a:solidFill>
                  <a:prstClr val="black"/>
                </a:solidFill>
                <a:latin typeface="Arial" pitchFamily="34" charset="0"/>
                <a:ea typeface="Calibri" pitchFamily="34" charset="0"/>
                <a:cs typeface="Arial" pitchFamily="34" charset="0"/>
              </a:rPr>
              <a:t>Nanomaterials</a:t>
            </a:r>
            <a:r>
              <a:rPr lang="en-US" sz="1400" dirty="0">
                <a:solidFill>
                  <a:prstClr val="black"/>
                </a:solidFill>
                <a:latin typeface="Arial" pitchFamily="34" charset="0"/>
                <a:ea typeface="Calibri" pitchFamily="34" charset="0"/>
                <a:cs typeface="Arial" pitchFamily="34" charset="0"/>
              </a:rPr>
              <a:t> for water and energy </a:t>
            </a:r>
          </a:p>
        </p:txBody>
      </p:sp>
      <p:pic>
        <p:nvPicPr>
          <p:cNvPr id="50177" name="Picture 501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457" y="914705"/>
            <a:ext cx="1234440" cy="1234440"/>
          </a:xfrm>
          <a:prstGeom prst="rect">
            <a:avLst/>
          </a:prstGeom>
        </p:spPr>
      </p:pic>
      <p:sp>
        <p:nvSpPr>
          <p:cNvPr id="13" name="Rectangle 5"/>
          <p:cNvSpPr>
            <a:spLocks noChangeArrowheads="1"/>
          </p:cNvSpPr>
          <p:nvPr/>
        </p:nvSpPr>
        <p:spPr bwMode="auto">
          <a:xfrm>
            <a:off x="1949387" y="4220706"/>
            <a:ext cx="1517904"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a:solidFill>
                  <a:prstClr val="black"/>
                </a:solidFill>
                <a:latin typeface="Arial" pitchFamily="34" charset="0"/>
                <a:ea typeface="Calibri" pitchFamily="34" charset="0"/>
                <a:cs typeface="Arial" pitchFamily="34" charset="0"/>
              </a:rPr>
              <a:t>Vicki Colvin</a:t>
            </a:r>
          </a:p>
          <a:p>
            <a:pPr algn="ctr" eaLnBrk="1" fontAlgn="auto" hangingPunct="1">
              <a:spcBef>
                <a:spcPts val="0"/>
              </a:spcBef>
              <a:spcAft>
                <a:spcPts val="0"/>
              </a:spcAft>
            </a:pPr>
            <a:r>
              <a:rPr lang="en-US" altLang="zh-TW" sz="1400" dirty="0">
                <a:solidFill>
                  <a:prstClr val="black"/>
                </a:solidFill>
                <a:latin typeface="Arial" pitchFamily="34" charset="0"/>
                <a:ea typeface="Calibri" pitchFamily="34" charset="0"/>
                <a:cs typeface="Arial" pitchFamily="34" charset="0"/>
              </a:rPr>
              <a:t>Nano-bio/environ </a:t>
            </a:r>
            <a:r>
              <a:rPr lang="en-US" altLang="zh-TW" sz="1400" dirty="0" smtClean="0">
                <a:solidFill>
                  <a:prstClr val="black"/>
                </a:solidFill>
                <a:latin typeface="Arial" pitchFamily="34" charset="0"/>
                <a:ea typeface="Calibri" pitchFamily="34" charset="0"/>
                <a:cs typeface="Arial" pitchFamily="34" charset="0"/>
              </a:rPr>
              <a:t>interactions</a:t>
            </a:r>
            <a:endParaRPr lang="en-US" altLang="zh-TW" sz="1400" dirty="0">
              <a:solidFill>
                <a:prstClr val="black"/>
              </a:solidFill>
              <a:latin typeface="Arial" pitchFamily="34" charset="0"/>
              <a:ea typeface="Calibri" pitchFamily="34" charset="0"/>
              <a:cs typeface="Arial" pitchFamily="34" charset="0"/>
            </a:endParaRPr>
          </a:p>
        </p:txBody>
      </p:sp>
      <p:pic>
        <p:nvPicPr>
          <p:cNvPr id="50196" name="Picture 501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7576" y="2971125"/>
            <a:ext cx="1234440" cy="1234440"/>
          </a:xfrm>
          <a:prstGeom prst="rect">
            <a:avLst/>
          </a:prstGeom>
        </p:spPr>
      </p:pic>
      <p:sp>
        <p:nvSpPr>
          <p:cNvPr id="14" name="Rectangle 13"/>
          <p:cNvSpPr/>
          <p:nvPr/>
        </p:nvSpPr>
        <p:spPr>
          <a:xfrm>
            <a:off x="3004464" y="6150968"/>
            <a:ext cx="1649068"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sz="1400" b="1" u="sng" dirty="0">
                <a:solidFill>
                  <a:prstClr val="black"/>
                </a:solidFill>
                <a:latin typeface="Arial" pitchFamily="34" charset="0"/>
                <a:ea typeface="Calibri" pitchFamily="34" charset="0"/>
                <a:cs typeface="Arial" pitchFamily="34" charset="0"/>
              </a:rPr>
              <a:t>Mateo Pasquali</a:t>
            </a:r>
          </a:p>
          <a:p>
            <a:pPr algn="ctr" eaLnBrk="1" fontAlgn="auto" hangingPunct="1">
              <a:spcBef>
                <a:spcPts val="0"/>
              </a:spcBef>
              <a:spcAft>
                <a:spcPts val="0"/>
              </a:spcAft>
            </a:pPr>
            <a:r>
              <a:rPr lang="en-US" sz="1400" dirty="0">
                <a:solidFill>
                  <a:prstClr val="black"/>
                </a:solidFill>
                <a:latin typeface="Arial" pitchFamily="34" charset="0"/>
                <a:ea typeface="Calibri" pitchFamily="34" charset="0"/>
                <a:cs typeface="Arial" pitchFamily="34" charset="0"/>
              </a:rPr>
              <a:t>Fluid mechanics and nano-structures</a:t>
            </a:r>
          </a:p>
        </p:txBody>
      </p:sp>
      <p:pic>
        <p:nvPicPr>
          <p:cNvPr id="50198" name="Picture 5019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3033" y="4917052"/>
            <a:ext cx="1234440" cy="1234440"/>
          </a:xfrm>
          <a:prstGeom prst="rect">
            <a:avLst/>
          </a:prstGeom>
        </p:spPr>
      </p:pic>
      <p:pic>
        <p:nvPicPr>
          <p:cNvPr id="20173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10372" y="2931798"/>
            <a:ext cx="1246086"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10"/>
          <p:cNvSpPr>
            <a:spLocks noChangeArrowheads="1"/>
          </p:cNvSpPr>
          <p:nvPr/>
        </p:nvSpPr>
        <p:spPr bwMode="auto">
          <a:xfrm>
            <a:off x="3889218" y="4154937"/>
            <a:ext cx="1267240"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Naomi Halas</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err="1">
                <a:solidFill>
                  <a:prstClr val="black"/>
                </a:solidFill>
                <a:latin typeface="Arial" pitchFamily="34" charset="0"/>
                <a:ea typeface="Calibri" pitchFamily="34" charset="0"/>
                <a:cs typeface="Arial" pitchFamily="34" charset="0"/>
              </a:rPr>
              <a:t>Nanophotonics</a:t>
            </a:r>
            <a:r>
              <a:rPr lang="en-US" altLang="zh-TW" sz="1400" dirty="0">
                <a:solidFill>
                  <a:prstClr val="black"/>
                </a:solidFill>
                <a:latin typeface="Arial" pitchFamily="34" charset="0"/>
                <a:ea typeface="Calibri" pitchFamily="34" charset="0"/>
                <a:cs typeface="Arial" pitchFamily="34" charset="0"/>
              </a:rPr>
              <a:t> for disinfection</a:t>
            </a:r>
          </a:p>
        </p:txBody>
      </p:sp>
      <p:pic>
        <p:nvPicPr>
          <p:cNvPr id="4" name="Picture 3"/>
          <p:cNvPicPr>
            <a:picLocks noChangeAspect="1"/>
          </p:cNvPicPr>
          <p:nvPr/>
        </p:nvPicPr>
        <p:blipFill rotWithShape="1">
          <a:blip r:embed="rId15"/>
          <a:srcRect t="5321" b="12869"/>
          <a:stretch/>
        </p:blipFill>
        <p:spPr>
          <a:xfrm>
            <a:off x="215127" y="2956244"/>
            <a:ext cx="1216290" cy="1235238"/>
          </a:xfrm>
          <a:prstGeom prst="rect">
            <a:avLst/>
          </a:prstGeom>
        </p:spPr>
      </p:pic>
      <p:sp>
        <p:nvSpPr>
          <p:cNvPr id="34" name="Rectangle 33"/>
          <p:cNvSpPr>
            <a:spLocks noChangeArrowheads="1"/>
          </p:cNvSpPr>
          <p:nvPr/>
        </p:nvSpPr>
        <p:spPr bwMode="auto">
          <a:xfrm>
            <a:off x="107767" y="4177282"/>
            <a:ext cx="1414083"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sz="1400" b="1" u="sng" dirty="0" smtClean="0">
                <a:solidFill>
                  <a:prstClr val="black"/>
                </a:solidFill>
                <a:latin typeface="Arial" pitchFamily="34" charset="0"/>
                <a:ea typeface="Calibri" pitchFamily="34" charset="0"/>
                <a:cs typeface="Arial" pitchFamily="34" charset="0"/>
              </a:rPr>
              <a:t>Leonardo </a:t>
            </a:r>
            <a:r>
              <a:rPr lang="en-US" sz="1400" b="1" u="sng" dirty="0" err="1" smtClean="0">
                <a:solidFill>
                  <a:prstClr val="black"/>
                </a:solidFill>
                <a:latin typeface="Arial" pitchFamily="34" charset="0"/>
                <a:ea typeface="Calibri" pitchFamily="34" charset="0"/>
                <a:cs typeface="Arial" pitchFamily="34" charset="0"/>
              </a:rPr>
              <a:t>Duenas</a:t>
            </a:r>
            <a:r>
              <a:rPr lang="en-US" sz="1400" b="1" u="sng" dirty="0" smtClean="0">
                <a:solidFill>
                  <a:prstClr val="black"/>
                </a:solidFill>
                <a:latin typeface="Arial" pitchFamily="34" charset="0"/>
                <a:ea typeface="Calibri" pitchFamily="34" charset="0"/>
                <a:cs typeface="Arial" pitchFamily="34" charset="0"/>
              </a:rPr>
              <a:t>-Osorio</a:t>
            </a:r>
            <a:endParaRPr lang="en-US"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sz="1400" dirty="0" smtClean="0">
                <a:solidFill>
                  <a:prstClr val="black"/>
                </a:solidFill>
                <a:latin typeface="Arial" pitchFamily="34" charset="0"/>
                <a:ea typeface="Calibri" pitchFamily="34" charset="0"/>
                <a:cs typeface="Arial" pitchFamily="34" charset="0"/>
              </a:rPr>
              <a:t>Complex systems</a:t>
            </a:r>
            <a:endParaRPr lang="en-US" sz="1400" dirty="0">
              <a:solidFill>
                <a:prstClr val="black"/>
              </a:solidFill>
              <a:latin typeface="Arial" pitchFamily="34" charset="0"/>
              <a:ea typeface="Calibri" pitchFamily="34" charset="0"/>
              <a:cs typeface="Arial" pitchFamily="34" charset="0"/>
            </a:endParaRPr>
          </a:p>
        </p:txBody>
      </p:sp>
      <p:pic>
        <p:nvPicPr>
          <p:cNvPr id="6" name="Picture 5"/>
          <p:cNvPicPr>
            <a:picLocks noChangeAspect="1"/>
          </p:cNvPicPr>
          <p:nvPr/>
        </p:nvPicPr>
        <p:blipFill rotWithShape="1">
          <a:blip r:embed="rId16"/>
          <a:srcRect t="9925" b="21755"/>
          <a:stretch/>
        </p:blipFill>
        <p:spPr>
          <a:xfrm>
            <a:off x="3898356" y="950718"/>
            <a:ext cx="1244090" cy="1242178"/>
          </a:xfrm>
          <a:prstGeom prst="rect">
            <a:avLst/>
          </a:prstGeom>
        </p:spPr>
      </p:pic>
      <p:sp>
        <p:nvSpPr>
          <p:cNvPr id="35" name="Rectangle 10"/>
          <p:cNvSpPr>
            <a:spLocks noChangeArrowheads="1"/>
          </p:cNvSpPr>
          <p:nvPr/>
        </p:nvSpPr>
        <p:spPr bwMode="auto">
          <a:xfrm>
            <a:off x="3648648" y="2199494"/>
            <a:ext cx="1837752"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Andrea </a:t>
            </a:r>
            <a:r>
              <a:rPr lang="en-US" altLang="zh-TW" sz="1400" b="1" u="sng" dirty="0" err="1" smtClean="0">
                <a:solidFill>
                  <a:prstClr val="black"/>
                </a:solidFill>
                <a:latin typeface="Arial" pitchFamily="34" charset="0"/>
                <a:ea typeface="Calibri" pitchFamily="34" charset="0"/>
                <a:cs typeface="Arial" pitchFamily="34" charset="0"/>
              </a:rPr>
              <a:t>Ballestero</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Water law, economics and techno-science</a:t>
            </a:r>
            <a:endParaRPr lang="en-US" altLang="zh-TW" sz="1400" dirty="0">
              <a:solidFill>
                <a:prstClr val="black"/>
              </a:solidFill>
              <a:latin typeface="Arial" pitchFamily="34" charset="0"/>
              <a:ea typeface="Calibri" pitchFamily="34" charset="0"/>
              <a:cs typeface="Arial" pitchFamily="34" charset="0"/>
            </a:endParaRPr>
          </a:p>
        </p:txBody>
      </p:sp>
      <p:pic>
        <p:nvPicPr>
          <p:cNvPr id="7" name="Picture 6"/>
          <p:cNvPicPr>
            <a:picLocks noChangeAspect="1"/>
          </p:cNvPicPr>
          <p:nvPr/>
        </p:nvPicPr>
        <p:blipFill rotWithShape="1">
          <a:blip r:embed="rId17"/>
          <a:srcRect t="9583" b="13319"/>
          <a:stretch/>
        </p:blipFill>
        <p:spPr>
          <a:xfrm>
            <a:off x="1724405" y="4920134"/>
            <a:ext cx="1194858" cy="1228298"/>
          </a:xfrm>
          <a:prstGeom prst="rect">
            <a:avLst/>
          </a:prstGeom>
        </p:spPr>
      </p:pic>
      <p:pic>
        <p:nvPicPr>
          <p:cNvPr id="8" name="Picture 7"/>
          <p:cNvPicPr>
            <a:picLocks noChangeAspect="1"/>
          </p:cNvPicPr>
          <p:nvPr/>
        </p:nvPicPr>
        <p:blipFill rotWithShape="1">
          <a:blip r:embed="rId18"/>
          <a:srcRect b="33877"/>
          <a:stretch/>
        </p:blipFill>
        <p:spPr>
          <a:xfrm>
            <a:off x="6233770" y="4928020"/>
            <a:ext cx="1247281" cy="1241231"/>
          </a:xfrm>
          <a:prstGeom prst="rect">
            <a:avLst/>
          </a:prstGeom>
        </p:spPr>
      </p:pic>
      <p:sp>
        <p:nvSpPr>
          <p:cNvPr id="38" name="Rectangle 11"/>
          <p:cNvSpPr>
            <a:spLocks noChangeArrowheads="1"/>
          </p:cNvSpPr>
          <p:nvPr/>
        </p:nvSpPr>
        <p:spPr bwMode="auto">
          <a:xfrm>
            <a:off x="6109690" y="6150688"/>
            <a:ext cx="1514122" cy="646331"/>
          </a:xfrm>
          <a:prstGeom prst="rect">
            <a:avLst/>
          </a:prstGeom>
          <a:noFill/>
          <a:ln w="9525" cap="flat" cmpd="sng" algn="ctr">
            <a:noFill/>
            <a:prstDash val="solid"/>
            <a:miter lim="800000"/>
            <a:headEnd/>
            <a:tailEnd/>
          </a:ln>
          <a:effectLst/>
        </p:spPr>
        <p:txBody>
          <a:bodyPr wrap="square" lIns="0" tIns="0" rIns="0" bIns="0" anchor="ctr">
            <a:spAutoFit/>
          </a:bodyPr>
          <a:lstStyle/>
          <a:p>
            <a:pPr algn="ctr" eaLnBrk="1" fontAlgn="auto" hangingPunct="1">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James Tour</a:t>
            </a:r>
            <a:endParaRPr lang="en-US" altLang="zh-TW" sz="1400" b="1" u="sng" dirty="0">
              <a:solidFill>
                <a:prstClr val="black"/>
              </a:solidFill>
              <a:latin typeface="Arial" pitchFamily="34" charset="0"/>
              <a:ea typeface="Calibri" pitchFamily="34" charset="0"/>
              <a:cs typeface="Arial" pitchFamily="34" charset="0"/>
            </a:endParaRPr>
          </a:p>
          <a:p>
            <a:pPr algn="ctr" eaLnBrk="1" fontAlgn="auto" hangingPunct="1">
              <a:spcBef>
                <a:spcPts val="0"/>
              </a:spcBef>
              <a:spcAft>
                <a:spcPts val="0"/>
              </a:spcAft>
            </a:pPr>
            <a:r>
              <a:rPr lang="en-US" altLang="zh-TW" sz="1400" dirty="0" smtClean="0">
                <a:solidFill>
                  <a:prstClr val="black"/>
                </a:solidFill>
                <a:latin typeface="Arial" pitchFamily="34" charset="0"/>
                <a:ea typeface="Calibri" pitchFamily="34" charset="0"/>
                <a:cs typeface="Arial" pitchFamily="34" charset="0"/>
              </a:rPr>
              <a:t>Nano for water treatment</a:t>
            </a:r>
            <a:endParaRPr lang="en-US" altLang="zh-TW" sz="1400" dirty="0">
              <a:solidFill>
                <a:prstClr val="black"/>
              </a:solidFill>
              <a:latin typeface="Arial" pitchFamily="34" charset="0"/>
              <a:ea typeface="Calibri" pitchFamily="34" charset="0"/>
              <a:cs typeface="Arial" pitchFamily="34" charset="0"/>
            </a:endParaRPr>
          </a:p>
        </p:txBody>
      </p:sp>
      <p:sp>
        <p:nvSpPr>
          <p:cNvPr id="39" name="Rectangle 38"/>
          <p:cNvSpPr>
            <a:spLocks noChangeArrowheads="1"/>
          </p:cNvSpPr>
          <p:nvPr/>
        </p:nvSpPr>
        <p:spPr bwMode="auto">
          <a:xfrm>
            <a:off x="1524000" y="6169510"/>
            <a:ext cx="1511299" cy="430887"/>
          </a:xfrm>
          <a:prstGeom prst="rect">
            <a:avLst/>
          </a:prstGeom>
          <a:noFill/>
          <a:ln w="9525" cap="flat" cmpd="sng" algn="ctr">
            <a:noFill/>
            <a:prstDash val="solid"/>
            <a:miter lim="800000"/>
            <a:headEnd/>
            <a:tailEnd/>
          </a:ln>
          <a:effectLst/>
        </p:spPr>
        <p:txBody>
          <a:bodyPr wrap="square" lIns="0" tIns="0" rIns="0" bIns="0" anchor="ctr">
            <a:spAutoFit/>
          </a:bodyPr>
          <a:lstStyle/>
          <a:p>
            <a:pPr algn="ctr" fontAlgn="auto">
              <a:spcBef>
                <a:spcPts val="0"/>
              </a:spcBef>
              <a:spcAft>
                <a:spcPts val="0"/>
              </a:spcAft>
            </a:pPr>
            <a:r>
              <a:rPr lang="en-US" altLang="zh-TW" sz="1400" b="1" u="sng" dirty="0" smtClean="0">
                <a:solidFill>
                  <a:prstClr val="black"/>
                </a:solidFill>
                <a:latin typeface="Arial" pitchFamily="34" charset="0"/>
                <a:ea typeface="Calibri" pitchFamily="34" charset="0"/>
                <a:cs typeface="Arial" pitchFamily="34" charset="0"/>
              </a:rPr>
              <a:t>Peter </a:t>
            </a:r>
            <a:r>
              <a:rPr lang="en-US" altLang="zh-TW" sz="1400" b="1" u="sng" dirty="0" err="1" smtClean="0">
                <a:solidFill>
                  <a:prstClr val="black"/>
                </a:solidFill>
                <a:latin typeface="Arial" pitchFamily="34" charset="0"/>
                <a:ea typeface="Calibri" pitchFamily="34" charset="0"/>
                <a:cs typeface="Arial" pitchFamily="34" charset="0"/>
              </a:rPr>
              <a:t>Nordlander</a:t>
            </a:r>
            <a:endParaRPr lang="en-US" altLang="zh-TW" sz="1400" dirty="0">
              <a:solidFill>
                <a:prstClr val="black"/>
              </a:solidFill>
              <a:latin typeface="Arial" pitchFamily="34" charset="0"/>
              <a:cs typeface="Arial" pitchFamily="34" charset="0"/>
            </a:endParaRPr>
          </a:p>
          <a:p>
            <a:pPr algn="ctr" eaLnBrk="1" fontAlgn="auto" hangingPunct="1">
              <a:spcBef>
                <a:spcPts val="0"/>
              </a:spcBef>
              <a:spcAft>
                <a:spcPts val="0"/>
              </a:spcAft>
            </a:pPr>
            <a:r>
              <a:rPr lang="en-US" sz="1400" dirty="0" smtClean="0">
                <a:solidFill>
                  <a:prstClr val="black"/>
                </a:solidFill>
                <a:latin typeface="Arial" pitchFamily="34" charset="0"/>
                <a:cs typeface="Arial" pitchFamily="34" charset="0"/>
              </a:rPr>
              <a:t>Nano photonics</a:t>
            </a:r>
            <a:endParaRPr lang="en-US" sz="1400" dirty="0">
              <a:solidFill>
                <a:prstClr val="black"/>
              </a:solidFill>
              <a:latin typeface="Arial" pitchFamily="34" charset="0"/>
              <a:cs typeface="Arial" pitchFamily="34" charset="0"/>
            </a:endParaRPr>
          </a:p>
        </p:txBody>
      </p:sp>
      <p:pic>
        <p:nvPicPr>
          <p:cNvPr id="40" name="Picture 24" descr="rice_stone%20logo_4color"/>
          <p:cNvPicPr>
            <a:picLocks noChangeAspect="1" noChangeArrowheads="1"/>
          </p:cNvPicPr>
          <p:nvPr/>
        </p:nvPicPr>
        <p:blipFill>
          <a:blip r:embed="rId19" cstate="print"/>
          <a:srcRect l="13754" r="17479" b="34247"/>
          <a:stretch>
            <a:fillRect/>
          </a:stretch>
        </p:blipFill>
        <p:spPr bwMode="auto">
          <a:xfrm>
            <a:off x="1" y="-14940"/>
            <a:ext cx="866588" cy="866588"/>
          </a:xfrm>
          <a:prstGeom prst="rect">
            <a:avLst/>
          </a:prstGeom>
          <a:noFill/>
          <a:ln w="9525">
            <a:noFill/>
            <a:miter lim="800000"/>
            <a:headEnd/>
            <a:tailEnd/>
          </a:ln>
        </p:spPr>
      </p:pic>
    </p:spTree>
    <p:extLst>
      <p:ext uri="{BB962C8B-B14F-4D97-AF65-F5344CB8AC3E}">
        <p14:creationId xmlns:p14="http://schemas.microsoft.com/office/powerpoint/2010/main" val="16483092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2819400" y="3579016"/>
            <a:ext cx="2806699" cy="296866"/>
          </a:xfrm>
          <a:prstGeom prst="rightArrow">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cxnSp>
        <p:nvCxnSpPr>
          <p:cNvPr id="46" name="Straight Connector 45"/>
          <p:cNvCxnSpPr/>
          <p:nvPr/>
        </p:nvCxnSpPr>
        <p:spPr bwMode="auto">
          <a:xfrm>
            <a:off x="7778877" y="5627737"/>
            <a:ext cx="914400" cy="0"/>
          </a:xfrm>
          <a:prstGeom prst="line">
            <a:avLst/>
          </a:prstGeom>
          <a:solidFill>
            <a:schemeClr val="accent1"/>
          </a:solidFill>
          <a:ln w="147320" cap="flat" cmpd="sng" algn="ctr">
            <a:solidFill>
              <a:srgbClr val="CCFFFF"/>
            </a:solidFill>
            <a:prstDash val="solid"/>
            <a:round/>
            <a:headEnd type="none" w="med" len="med"/>
            <a:tailEnd type="triangle" w="sm" len="sm"/>
          </a:ln>
          <a:effectLst/>
        </p:spPr>
      </p:cxnSp>
      <p:cxnSp>
        <p:nvCxnSpPr>
          <p:cNvPr id="49" name="Straight Connector 48"/>
          <p:cNvCxnSpPr/>
          <p:nvPr/>
        </p:nvCxnSpPr>
        <p:spPr bwMode="auto">
          <a:xfrm>
            <a:off x="2819401" y="2700337"/>
            <a:ext cx="4078985" cy="0"/>
          </a:xfrm>
          <a:prstGeom prst="line">
            <a:avLst/>
          </a:prstGeom>
          <a:solidFill>
            <a:schemeClr val="accent1"/>
          </a:solidFill>
          <a:ln w="139700" cap="flat" cmpd="sng" algn="ctr">
            <a:solidFill>
              <a:srgbClr val="5AD5FF"/>
            </a:solidFill>
            <a:prstDash val="solid"/>
            <a:round/>
            <a:headEnd type="none" w="med" len="med"/>
            <a:tailEnd type="none" w="med" len="med"/>
          </a:ln>
          <a:effectLst/>
        </p:spPr>
      </p:cxnSp>
      <p:sp>
        <p:nvSpPr>
          <p:cNvPr id="21511" name="Rounded Rectangle 12"/>
          <p:cNvSpPr>
            <a:spLocks noChangeArrowheads="1"/>
          </p:cNvSpPr>
          <p:nvPr/>
        </p:nvSpPr>
        <p:spPr bwMode="auto">
          <a:xfrm>
            <a:off x="5626100" y="3241550"/>
            <a:ext cx="1808843" cy="819810"/>
          </a:xfrm>
          <a:prstGeom prst="roundRect">
            <a:avLst>
              <a:gd name="adj" fmla="val 16667"/>
            </a:avLst>
          </a:prstGeom>
          <a:solidFill>
            <a:srgbClr val="9966FF"/>
          </a:solidFill>
          <a:ln w="9525" algn="ctr">
            <a:solidFill>
              <a:schemeClr val="tx1"/>
            </a:solidFill>
            <a:round/>
            <a:headEnd/>
            <a:tailEnd/>
          </a:ln>
        </p:spPr>
        <p:txBody>
          <a:bodyPr/>
          <a:lstStyle/>
          <a:p>
            <a:endParaRPr lang="en-US" smtClean="0">
              <a:solidFill>
                <a:srgbClr val="000000"/>
              </a:solidFill>
            </a:endParaRPr>
          </a:p>
        </p:txBody>
      </p:sp>
      <p:sp>
        <p:nvSpPr>
          <p:cNvPr id="21512" name="Rounded Rectangle 11"/>
          <p:cNvSpPr>
            <a:spLocks noChangeArrowheads="1"/>
          </p:cNvSpPr>
          <p:nvPr/>
        </p:nvSpPr>
        <p:spPr bwMode="auto">
          <a:xfrm>
            <a:off x="3416300" y="3241550"/>
            <a:ext cx="1808843" cy="819810"/>
          </a:xfrm>
          <a:prstGeom prst="roundRect">
            <a:avLst>
              <a:gd name="adj" fmla="val 16667"/>
            </a:avLst>
          </a:prstGeom>
          <a:solidFill>
            <a:srgbClr val="9966FF"/>
          </a:solidFill>
          <a:ln w="9525" algn="ctr">
            <a:solidFill>
              <a:schemeClr val="tx1"/>
            </a:solidFill>
            <a:round/>
            <a:headEnd/>
            <a:tailEnd/>
          </a:ln>
        </p:spPr>
        <p:txBody>
          <a:bodyPr/>
          <a:lstStyle/>
          <a:p>
            <a:endParaRPr lang="en-US" smtClean="0">
              <a:solidFill>
                <a:srgbClr val="000000"/>
              </a:solidFill>
            </a:endParaRPr>
          </a:p>
        </p:txBody>
      </p:sp>
      <p:sp>
        <p:nvSpPr>
          <p:cNvPr id="21513" name="Rounded Rectangle 10"/>
          <p:cNvSpPr>
            <a:spLocks noChangeArrowheads="1"/>
          </p:cNvSpPr>
          <p:nvPr/>
        </p:nvSpPr>
        <p:spPr bwMode="auto">
          <a:xfrm>
            <a:off x="1219200" y="3241550"/>
            <a:ext cx="1808843" cy="819810"/>
          </a:xfrm>
          <a:prstGeom prst="roundRect">
            <a:avLst>
              <a:gd name="adj" fmla="val 16667"/>
            </a:avLst>
          </a:prstGeom>
          <a:solidFill>
            <a:srgbClr val="9966FF"/>
          </a:solidFill>
          <a:ln w="9525" algn="ctr">
            <a:solidFill>
              <a:schemeClr val="tx1"/>
            </a:solidFill>
            <a:round/>
            <a:headEnd/>
            <a:tailEnd/>
          </a:ln>
        </p:spPr>
        <p:txBody>
          <a:bodyPr/>
          <a:lstStyle/>
          <a:p>
            <a:endParaRPr lang="en-US" smtClean="0">
              <a:solidFill>
                <a:srgbClr val="000000"/>
              </a:solidFill>
            </a:endParaRPr>
          </a:p>
        </p:txBody>
      </p:sp>
      <p:sp>
        <p:nvSpPr>
          <p:cNvPr id="21514" name="Title 1"/>
          <p:cNvSpPr>
            <a:spLocks noGrp="1"/>
          </p:cNvSpPr>
          <p:nvPr>
            <p:ph type="title"/>
          </p:nvPr>
        </p:nvSpPr>
        <p:spPr>
          <a:xfrm>
            <a:off x="0" y="-11113"/>
            <a:ext cx="9144000" cy="1122363"/>
          </a:xfrm>
          <a:noFill/>
        </p:spPr>
        <p:txBody>
          <a:bodyPr anchor="ctr">
            <a:normAutofit/>
          </a:bodyPr>
          <a:lstStyle/>
          <a:p>
            <a:pPr algn="ctr" eaLnBrk="1" hangingPunct="1"/>
            <a:r>
              <a:rPr lang="en-US" sz="3600" b="1" dirty="0" smtClean="0">
                <a:cs typeface="Arial" charset="0"/>
              </a:rPr>
              <a:t>Integrated Water Management</a:t>
            </a:r>
            <a:endParaRPr lang="en-US" sz="3600" b="1" dirty="0" smtClean="0">
              <a:solidFill>
                <a:schemeClr val="tx1"/>
              </a:solidFill>
              <a:cs typeface="Arial" pitchFamily="34" charset="0"/>
            </a:endParaRPr>
          </a:p>
        </p:txBody>
      </p:sp>
      <p:sp>
        <p:nvSpPr>
          <p:cNvPr id="21515" name="TextBox 3"/>
          <p:cNvSpPr txBox="1">
            <a:spLocks noChangeArrowheads="1"/>
          </p:cNvSpPr>
          <p:nvPr/>
        </p:nvSpPr>
        <p:spPr bwMode="auto">
          <a:xfrm>
            <a:off x="1333500" y="3270252"/>
            <a:ext cx="165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pPr algn="ctr"/>
            <a:r>
              <a:rPr lang="en-US" sz="1800" dirty="0" smtClean="0">
                <a:solidFill>
                  <a:srgbClr val="FFFFFF"/>
                </a:solidFill>
                <a:latin typeface="Tahoma" pitchFamily="34" charset="0"/>
              </a:rPr>
              <a:t>Exploration &amp; </a:t>
            </a:r>
          </a:p>
          <a:p>
            <a:pPr algn="ctr"/>
            <a:r>
              <a:rPr lang="en-US" sz="1800" dirty="0" smtClean="0">
                <a:solidFill>
                  <a:srgbClr val="FFFFFF"/>
                </a:solidFill>
                <a:latin typeface="Tahoma" pitchFamily="34" charset="0"/>
              </a:rPr>
              <a:t>extraction</a:t>
            </a:r>
          </a:p>
        </p:txBody>
      </p:sp>
      <p:sp>
        <p:nvSpPr>
          <p:cNvPr id="21516" name="TextBox 5"/>
          <p:cNvSpPr txBox="1">
            <a:spLocks noChangeArrowheads="1"/>
          </p:cNvSpPr>
          <p:nvPr/>
        </p:nvSpPr>
        <p:spPr bwMode="auto">
          <a:xfrm>
            <a:off x="3390900" y="3282953"/>
            <a:ext cx="200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pPr algn="ctr"/>
            <a:r>
              <a:rPr lang="en-US" sz="1800" dirty="0" smtClean="0">
                <a:solidFill>
                  <a:srgbClr val="FFFFFF"/>
                </a:solidFill>
                <a:latin typeface="Tahoma" pitchFamily="34" charset="0"/>
              </a:rPr>
              <a:t>Transportation and storage</a:t>
            </a:r>
          </a:p>
        </p:txBody>
      </p:sp>
      <p:sp>
        <p:nvSpPr>
          <p:cNvPr id="21517" name="TextBox 6"/>
          <p:cNvSpPr txBox="1">
            <a:spLocks noChangeArrowheads="1"/>
          </p:cNvSpPr>
          <p:nvPr/>
        </p:nvSpPr>
        <p:spPr bwMode="auto">
          <a:xfrm>
            <a:off x="5426076" y="3422653"/>
            <a:ext cx="229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pPr algn="ctr"/>
            <a:r>
              <a:rPr lang="en-US" sz="1800" dirty="0" smtClean="0">
                <a:solidFill>
                  <a:srgbClr val="FFFFFF"/>
                </a:solidFill>
                <a:latin typeface="Tahoma" pitchFamily="34" charset="0"/>
              </a:rPr>
              <a:t>Refining</a:t>
            </a:r>
          </a:p>
        </p:txBody>
      </p:sp>
      <p:sp>
        <p:nvSpPr>
          <p:cNvPr id="21523" name="Right Arrow 28"/>
          <p:cNvSpPr>
            <a:spLocks noChangeArrowheads="1"/>
          </p:cNvSpPr>
          <p:nvPr/>
        </p:nvSpPr>
        <p:spPr bwMode="auto">
          <a:xfrm rot="5400000">
            <a:off x="1555751" y="2454276"/>
            <a:ext cx="1079500" cy="419099"/>
          </a:xfrm>
          <a:prstGeom prst="rightArrow">
            <a:avLst>
              <a:gd name="adj1" fmla="val 50000"/>
              <a:gd name="adj2" fmla="val 49997"/>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mtClean="0">
              <a:solidFill>
                <a:srgbClr val="000000"/>
              </a:solidFill>
            </a:endParaRPr>
          </a:p>
        </p:txBody>
      </p:sp>
      <p:sp>
        <p:nvSpPr>
          <p:cNvPr id="21524" name="TextBox 29"/>
          <p:cNvSpPr txBox="1">
            <a:spLocks noChangeArrowheads="1"/>
          </p:cNvSpPr>
          <p:nvPr/>
        </p:nvSpPr>
        <p:spPr bwMode="auto">
          <a:xfrm rot="16200000">
            <a:off x="1881191" y="1796941"/>
            <a:ext cx="11287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r>
              <a:rPr lang="en-US" sz="1800" dirty="0" smtClean="0">
                <a:solidFill>
                  <a:srgbClr val="2929FF"/>
                </a:solidFill>
                <a:latin typeface="Tahoma" pitchFamily="34" charset="0"/>
              </a:rPr>
              <a:t>Injection water</a:t>
            </a:r>
          </a:p>
        </p:txBody>
      </p:sp>
      <p:sp>
        <p:nvSpPr>
          <p:cNvPr id="29" name="Right Arrow 30"/>
          <p:cNvSpPr>
            <a:spLocks noChangeArrowheads="1"/>
          </p:cNvSpPr>
          <p:nvPr/>
        </p:nvSpPr>
        <p:spPr bwMode="auto">
          <a:xfrm>
            <a:off x="95250" y="3422136"/>
            <a:ext cx="1095375" cy="396877"/>
          </a:xfrm>
          <a:prstGeom prst="rightArrow">
            <a:avLst>
              <a:gd name="adj1" fmla="val 50000"/>
              <a:gd name="adj2" fmla="val 50000"/>
            </a:avLst>
          </a:prstGeom>
          <a:solidFill>
            <a:srgbClr val="996633"/>
          </a:solidFill>
          <a:ln>
            <a:noFill/>
          </a:ln>
          <a:extLst/>
        </p:spPr>
        <p:txBody>
          <a:bodyPr/>
          <a:lstStyle/>
          <a:p>
            <a:endParaRPr lang="en-US" smtClean="0">
              <a:solidFill>
                <a:srgbClr val="000000"/>
              </a:solidFill>
            </a:endParaRPr>
          </a:p>
        </p:txBody>
      </p:sp>
      <p:sp>
        <p:nvSpPr>
          <p:cNvPr id="2" name="TextBox 1"/>
          <p:cNvSpPr txBox="1"/>
          <p:nvPr/>
        </p:nvSpPr>
        <p:spPr>
          <a:xfrm>
            <a:off x="0" y="3719000"/>
            <a:ext cx="1333500" cy="584775"/>
          </a:xfrm>
          <a:prstGeom prst="rect">
            <a:avLst/>
          </a:prstGeom>
          <a:noFill/>
        </p:spPr>
        <p:txBody>
          <a:bodyPr wrap="square" rtlCol="0">
            <a:spAutoFit/>
          </a:bodyPr>
          <a:lstStyle/>
          <a:p>
            <a:r>
              <a:rPr lang="en-US" sz="1600" b="1" dirty="0" smtClean="0">
                <a:solidFill>
                  <a:srgbClr val="996633"/>
                </a:solidFill>
              </a:rPr>
              <a:t>Formation water</a:t>
            </a:r>
            <a:endParaRPr lang="en-US" sz="1600" b="1" dirty="0">
              <a:solidFill>
                <a:srgbClr val="996633"/>
              </a:solidFill>
            </a:endParaRPr>
          </a:p>
        </p:txBody>
      </p:sp>
      <p:sp>
        <p:nvSpPr>
          <p:cNvPr id="31" name="Right Arrow 30"/>
          <p:cNvSpPr>
            <a:spLocks noChangeArrowheads="1"/>
          </p:cNvSpPr>
          <p:nvPr/>
        </p:nvSpPr>
        <p:spPr bwMode="auto">
          <a:xfrm rot="5400000">
            <a:off x="3736792" y="4491913"/>
            <a:ext cx="1244600" cy="396877"/>
          </a:xfrm>
          <a:prstGeom prst="rightArrow">
            <a:avLst>
              <a:gd name="adj1" fmla="val 50000"/>
              <a:gd name="adj2" fmla="val 50000"/>
            </a:avLst>
          </a:prstGeom>
          <a:solidFill>
            <a:srgbClr val="660066"/>
          </a:solidFill>
          <a:ln>
            <a:noFill/>
          </a:ln>
          <a:extLst/>
        </p:spPr>
        <p:txBody>
          <a:bodyPr/>
          <a:lstStyle/>
          <a:p>
            <a:endParaRPr lang="en-US" smtClean="0">
              <a:solidFill>
                <a:srgbClr val="000000"/>
              </a:solidFill>
            </a:endParaRPr>
          </a:p>
        </p:txBody>
      </p:sp>
      <p:sp>
        <p:nvSpPr>
          <p:cNvPr id="33" name="TextBox 32"/>
          <p:cNvSpPr txBox="1"/>
          <p:nvPr/>
        </p:nvSpPr>
        <p:spPr>
          <a:xfrm rot="16200000">
            <a:off x="4036454" y="4414165"/>
            <a:ext cx="1544856" cy="584775"/>
          </a:xfrm>
          <a:prstGeom prst="rect">
            <a:avLst/>
          </a:prstGeom>
          <a:noFill/>
        </p:spPr>
        <p:txBody>
          <a:bodyPr wrap="square" rtlCol="0">
            <a:spAutoFit/>
          </a:bodyPr>
          <a:lstStyle/>
          <a:p>
            <a:r>
              <a:rPr lang="en-US" sz="1600" b="1" dirty="0" smtClean="0">
                <a:solidFill>
                  <a:srgbClr val="996633"/>
                </a:solidFill>
              </a:rPr>
              <a:t>Polluted  water &amp; soil</a:t>
            </a:r>
            <a:endParaRPr lang="en-US" sz="1600" b="1" dirty="0">
              <a:solidFill>
                <a:srgbClr val="996633"/>
              </a:solidFill>
            </a:endParaRPr>
          </a:p>
        </p:txBody>
      </p:sp>
      <p:sp>
        <p:nvSpPr>
          <p:cNvPr id="34" name="Right Arrow 30"/>
          <p:cNvSpPr>
            <a:spLocks noChangeArrowheads="1"/>
          </p:cNvSpPr>
          <p:nvPr/>
        </p:nvSpPr>
        <p:spPr bwMode="auto">
          <a:xfrm rot="5400000">
            <a:off x="1370013" y="4506137"/>
            <a:ext cx="1244600" cy="333375"/>
          </a:xfrm>
          <a:prstGeom prst="rightArrow">
            <a:avLst>
              <a:gd name="adj1" fmla="val 50000"/>
              <a:gd name="adj2" fmla="val 50000"/>
            </a:avLst>
          </a:prstGeom>
          <a:solidFill>
            <a:srgbClr val="E09501"/>
          </a:solidFill>
          <a:ln>
            <a:noFill/>
          </a:ln>
          <a:extLst/>
        </p:spPr>
        <p:txBody>
          <a:bodyPr/>
          <a:lstStyle/>
          <a:p>
            <a:endParaRPr lang="en-US" smtClean="0">
              <a:solidFill>
                <a:srgbClr val="000000"/>
              </a:solidFill>
            </a:endParaRPr>
          </a:p>
        </p:txBody>
      </p:sp>
      <p:sp>
        <p:nvSpPr>
          <p:cNvPr id="36" name="Right Arrow 30"/>
          <p:cNvSpPr>
            <a:spLocks noChangeArrowheads="1"/>
          </p:cNvSpPr>
          <p:nvPr/>
        </p:nvSpPr>
        <p:spPr bwMode="auto">
          <a:xfrm rot="5400000">
            <a:off x="5897184" y="4508931"/>
            <a:ext cx="1244600" cy="315087"/>
          </a:xfrm>
          <a:prstGeom prst="rightArrow">
            <a:avLst>
              <a:gd name="adj1" fmla="val 50000"/>
              <a:gd name="adj2" fmla="val 50000"/>
            </a:avLst>
          </a:prstGeom>
          <a:solidFill>
            <a:srgbClr val="E09501"/>
          </a:solidFill>
          <a:ln>
            <a:noFill/>
          </a:ln>
          <a:extLst/>
        </p:spPr>
        <p:txBody>
          <a:bodyPr/>
          <a:lstStyle/>
          <a:p>
            <a:endParaRPr lang="en-US" smtClean="0">
              <a:solidFill>
                <a:srgbClr val="000000"/>
              </a:solidFill>
            </a:endParaRPr>
          </a:p>
        </p:txBody>
      </p:sp>
      <p:sp>
        <p:nvSpPr>
          <p:cNvPr id="37" name="TextBox 36"/>
          <p:cNvSpPr txBox="1"/>
          <p:nvPr/>
        </p:nvSpPr>
        <p:spPr>
          <a:xfrm rot="16200000">
            <a:off x="6188076" y="4472218"/>
            <a:ext cx="1428750" cy="584775"/>
          </a:xfrm>
          <a:prstGeom prst="rect">
            <a:avLst/>
          </a:prstGeom>
          <a:noFill/>
        </p:spPr>
        <p:txBody>
          <a:bodyPr wrap="square" rtlCol="0">
            <a:spAutoFit/>
          </a:bodyPr>
          <a:lstStyle/>
          <a:p>
            <a:r>
              <a:rPr lang="en-US" sz="1600" b="1" dirty="0" smtClean="0">
                <a:solidFill>
                  <a:srgbClr val="996633"/>
                </a:solidFill>
              </a:rPr>
              <a:t>Refinery wastewater</a:t>
            </a:r>
            <a:endParaRPr lang="en-US" sz="1600" b="1" dirty="0">
              <a:solidFill>
                <a:srgbClr val="996633"/>
              </a:solidFill>
            </a:endParaRPr>
          </a:p>
        </p:txBody>
      </p:sp>
      <p:sp>
        <p:nvSpPr>
          <p:cNvPr id="3" name="Bent Arrow 2"/>
          <p:cNvSpPr/>
          <p:nvPr/>
        </p:nvSpPr>
        <p:spPr bwMode="auto">
          <a:xfrm flipV="1">
            <a:off x="1920875" y="5168125"/>
            <a:ext cx="857250" cy="603250"/>
          </a:xfrm>
          <a:prstGeom prst="bentArrow">
            <a:avLst/>
          </a:prstGeom>
          <a:solidFill>
            <a:srgbClr val="E095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38" name="Bent Arrow 37"/>
          <p:cNvSpPr/>
          <p:nvPr/>
        </p:nvSpPr>
        <p:spPr bwMode="auto">
          <a:xfrm flipV="1">
            <a:off x="6438900" y="5177650"/>
            <a:ext cx="857250" cy="603250"/>
          </a:xfrm>
          <a:prstGeom prst="bentArrow">
            <a:avLst/>
          </a:prstGeom>
          <a:solidFill>
            <a:srgbClr val="E095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cxnSp>
        <p:nvCxnSpPr>
          <p:cNvPr id="5" name="Straight Connector 4"/>
          <p:cNvCxnSpPr/>
          <p:nvPr/>
        </p:nvCxnSpPr>
        <p:spPr bwMode="auto">
          <a:xfrm>
            <a:off x="2682876" y="5620562"/>
            <a:ext cx="3987545" cy="0"/>
          </a:xfrm>
          <a:prstGeom prst="line">
            <a:avLst/>
          </a:prstGeom>
          <a:solidFill>
            <a:schemeClr val="accent1"/>
          </a:solidFill>
          <a:ln w="152400" cap="flat" cmpd="sng" algn="ctr">
            <a:solidFill>
              <a:srgbClr val="E09501"/>
            </a:solidFill>
            <a:prstDash val="solid"/>
            <a:round/>
            <a:headEnd type="none" w="med" len="med"/>
            <a:tailEnd type="none" w="med" len="med"/>
          </a:ln>
          <a:effectLst/>
        </p:spPr>
      </p:cxnSp>
      <p:sp>
        <p:nvSpPr>
          <p:cNvPr id="42" name="Right Arrow 28"/>
          <p:cNvSpPr>
            <a:spLocks noChangeArrowheads="1"/>
          </p:cNvSpPr>
          <p:nvPr/>
        </p:nvSpPr>
        <p:spPr bwMode="auto">
          <a:xfrm rot="5400000">
            <a:off x="5978528" y="2447926"/>
            <a:ext cx="1079500" cy="419099"/>
          </a:xfrm>
          <a:prstGeom prst="rightArrow">
            <a:avLst>
              <a:gd name="adj1" fmla="val 50000"/>
              <a:gd name="adj2" fmla="val 49997"/>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mtClean="0">
              <a:solidFill>
                <a:srgbClr val="000000"/>
              </a:solidFill>
            </a:endParaRPr>
          </a:p>
        </p:txBody>
      </p:sp>
      <p:sp>
        <p:nvSpPr>
          <p:cNvPr id="43" name="TextBox 29"/>
          <p:cNvSpPr txBox="1">
            <a:spLocks noChangeArrowheads="1"/>
          </p:cNvSpPr>
          <p:nvPr/>
        </p:nvSpPr>
        <p:spPr bwMode="auto">
          <a:xfrm rot="16200000">
            <a:off x="5322892" y="2111267"/>
            <a:ext cx="15668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r>
              <a:rPr lang="en-US" sz="1800" dirty="0" smtClean="0">
                <a:solidFill>
                  <a:srgbClr val="2929FF"/>
                </a:solidFill>
                <a:latin typeface="Tahoma" pitchFamily="34" charset="0"/>
              </a:rPr>
              <a:t>Feedstock Cooling water</a:t>
            </a:r>
          </a:p>
        </p:txBody>
      </p:sp>
      <p:sp>
        <p:nvSpPr>
          <p:cNvPr id="44" name="Bent Arrow 43"/>
          <p:cNvSpPr/>
          <p:nvPr/>
        </p:nvSpPr>
        <p:spPr bwMode="auto">
          <a:xfrm rot="16200000" flipV="1">
            <a:off x="7337425" y="4980800"/>
            <a:ext cx="857250" cy="603250"/>
          </a:xfrm>
          <a:prstGeom prst="bentArrow">
            <a:avLst/>
          </a:prstGeom>
          <a:solidFill>
            <a:srgbClr val="5AD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cxnSp>
        <p:nvCxnSpPr>
          <p:cNvPr id="45" name="Straight Connector 44"/>
          <p:cNvCxnSpPr/>
          <p:nvPr/>
        </p:nvCxnSpPr>
        <p:spPr bwMode="auto">
          <a:xfrm>
            <a:off x="7201852" y="5641962"/>
            <a:ext cx="457200" cy="0"/>
          </a:xfrm>
          <a:prstGeom prst="line">
            <a:avLst/>
          </a:prstGeom>
          <a:solidFill>
            <a:schemeClr val="accent1"/>
          </a:solidFill>
          <a:ln w="147320" cap="flat" cmpd="sng" algn="ctr">
            <a:solidFill>
              <a:srgbClr val="E09501"/>
            </a:solidFill>
            <a:prstDash val="solid"/>
            <a:round/>
            <a:headEnd type="none" w="med" len="med"/>
            <a:tailEnd type="none" w="med" len="med"/>
          </a:ln>
          <a:effectLst/>
        </p:spPr>
      </p:cxnSp>
      <p:sp>
        <p:nvSpPr>
          <p:cNvPr id="47" name="Right Arrow 30"/>
          <p:cNvSpPr>
            <a:spLocks noChangeArrowheads="1"/>
          </p:cNvSpPr>
          <p:nvPr/>
        </p:nvSpPr>
        <p:spPr bwMode="auto">
          <a:xfrm rot="16200000">
            <a:off x="6810442" y="4018853"/>
            <a:ext cx="2194560" cy="315087"/>
          </a:xfrm>
          <a:prstGeom prst="rightArrow">
            <a:avLst>
              <a:gd name="adj1" fmla="val 50000"/>
              <a:gd name="adj2" fmla="val 50000"/>
            </a:avLst>
          </a:prstGeom>
          <a:solidFill>
            <a:srgbClr val="5AD5FF"/>
          </a:solidFill>
          <a:ln>
            <a:noFill/>
          </a:ln>
          <a:extLst/>
        </p:spPr>
        <p:txBody>
          <a:bodyPr/>
          <a:lstStyle/>
          <a:p>
            <a:endParaRPr lang="en-US" smtClean="0">
              <a:solidFill>
                <a:srgbClr val="000000"/>
              </a:solidFill>
            </a:endParaRPr>
          </a:p>
        </p:txBody>
      </p:sp>
      <p:sp>
        <p:nvSpPr>
          <p:cNvPr id="48" name="Bent Arrow 47"/>
          <p:cNvSpPr/>
          <p:nvPr/>
        </p:nvSpPr>
        <p:spPr bwMode="auto">
          <a:xfrm rot="10800000" flipV="1">
            <a:off x="7131050" y="2559050"/>
            <a:ext cx="857250" cy="603250"/>
          </a:xfrm>
          <a:prstGeom prst="bentArrow">
            <a:avLst/>
          </a:prstGeom>
          <a:solidFill>
            <a:srgbClr val="5AD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0" name="Bent Arrow 49"/>
          <p:cNvSpPr/>
          <p:nvPr/>
        </p:nvSpPr>
        <p:spPr bwMode="auto">
          <a:xfrm rot="5400000" flipV="1">
            <a:off x="6657975" y="2609850"/>
            <a:ext cx="552450" cy="603250"/>
          </a:xfrm>
          <a:prstGeom prst="bentArrow">
            <a:avLst/>
          </a:prstGeom>
          <a:solidFill>
            <a:srgbClr val="5AD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1" name="Bent Arrow 50"/>
          <p:cNvSpPr/>
          <p:nvPr/>
        </p:nvSpPr>
        <p:spPr bwMode="auto">
          <a:xfrm rot="5400000" flipV="1">
            <a:off x="2270125" y="2603500"/>
            <a:ext cx="552450" cy="603250"/>
          </a:xfrm>
          <a:prstGeom prst="bentArrow">
            <a:avLst/>
          </a:prstGeom>
          <a:solidFill>
            <a:srgbClr val="5AD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2" name="TextBox 51"/>
          <p:cNvSpPr txBox="1"/>
          <p:nvPr/>
        </p:nvSpPr>
        <p:spPr>
          <a:xfrm rot="16200000">
            <a:off x="6939461" y="3527113"/>
            <a:ext cx="2402893" cy="369332"/>
          </a:xfrm>
          <a:prstGeom prst="rect">
            <a:avLst/>
          </a:prstGeom>
          <a:noFill/>
        </p:spPr>
        <p:txBody>
          <a:bodyPr wrap="square" rtlCol="0">
            <a:spAutoFit/>
          </a:bodyPr>
          <a:lstStyle/>
          <a:p>
            <a:r>
              <a:rPr lang="en-US" dirty="0" smtClean="0">
                <a:solidFill>
                  <a:srgbClr val="0000FF"/>
                </a:solidFill>
              </a:rPr>
              <a:t>Treated wastewater</a:t>
            </a:r>
            <a:endParaRPr lang="en-US" dirty="0">
              <a:solidFill>
                <a:srgbClr val="0000FF"/>
              </a:solidFill>
            </a:endParaRPr>
          </a:p>
        </p:txBody>
      </p:sp>
      <p:sp>
        <p:nvSpPr>
          <p:cNvPr id="53" name="TextBox 52"/>
          <p:cNvSpPr txBox="1"/>
          <p:nvPr/>
        </p:nvSpPr>
        <p:spPr>
          <a:xfrm>
            <a:off x="7961697" y="4927646"/>
            <a:ext cx="1182303" cy="646331"/>
          </a:xfrm>
          <a:prstGeom prst="rect">
            <a:avLst/>
          </a:prstGeom>
          <a:noFill/>
        </p:spPr>
        <p:txBody>
          <a:bodyPr wrap="square" rtlCol="0">
            <a:spAutoFit/>
          </a:bodyPr>
          <a:lstStyle/>
          <a:p>
            <a:r>
              <a:rPr lang="en-US" dirty="0" smtClean="0">
                <a:solidFill>
                  <a:srgbClr val="FF00FF"/>
                </a:solidFill>
              </a:rPr>
              <a:t>Beneficial reuse</a:t>
            </a:r>
            <a:endParaRPr lang="en-US" dirty="0">
              <a:solidFill>
                <a:srgbClr val="FF00FF"/>
              </a:solidFill>
            </a:endParaRPr>
          </a:p>
        </p:txBody>
      </p:sp>
      <p:sp>
        <p:nvSpPr>
          <p:cNvPr id="54" name="Bent Arrow 53"/>
          <p:cNvSpPr/>
          <p:nvPr/>
        </p:nvSpPr>
        <p:spPr bwMode="auto">
          <a:xfrm rot="5400000">
            <a:off x="7378700" y="5688825"/>
            <a:ext cx="857250" cy="603250"/>
          </a:xfrm>
          <a:prstGeom prst="bentArrow">
            <a:avLst/>
          </a:prstGeom>
          <a:solidFill>
            <a:srgbClr val="E499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55" name="TextBox 54"/>
          <p:cNvSpPr txBox="1"/>
          <p:nvPr/>
        </p:nvSpPr>
        <p:spPr>
          <a:xfrm rot="16200000">
            <a:off x="6875478" y="6125145"/>
            <a:ext cx="1096377" cy="369332"/>
          </a:xfrm>
          <a:prstGeom prst="rect">
            <a:avLst/>
          </a:prstGeom>
          <a:noFill/>
        </p:spPr>
        <p:txBody>
          <a:bodyPr wrap="square" rtlCol="0">
            <a:spAutoFit/>
          </a:bodyPr>
          <a:lstStyle/>
          <a:p>
            <a:r>
              <a:rPr lang="en-US" dirty="0" smtClean="0">
                <a:solidFill>
                  <a:srgbClr val="0000FF"/>
                </a:solidFill>
              </a:rPr>
              <a:t>Disposal</a:t>
            </a:r>
            <a:endParaRPr lang="en-US" dirty="0">
              <a:solidFill>
                <a:srgbClr val="0000FF"/>
              </a:solidFill>
            </a:endParaRPr>
          </a:p>
        </p:txBody>
      </p:sp>
      <p:grpSp>
        <p:nvGrpSpPr>
          <p:cNvPr id="60" name="Group 59"/>
          <p:cNvGrpSpPr/>
          <p:nvPr/>
        </p:nvGrpSpPr>
        <p:grpSpPr>
          <a:xfrm>
            <a:off x="63500" y="1134050"/>
            <a:ext cx="9017000" cy="5207377"/>
            <a:chOff x="63500" y="1134050"/>
            <a:chExt cx="9017000" cy="5207377"/>
          </a:xfrm>
        </p:grpSpPr>
        <p:sp>
          <p:nvSpPr>
            <p:cNvPr id="7" name="TextBox 6"/>
            <p:cNvSpPr txBox="1"/>
            <p:nvPr/>
          </p:nvSpPr>
          <p:spPr>
            <a:xfrm>
              <a:off x="63500" y="4373874"/>
              <a:ext cx="1961147" cy="1967553"/>
            </a:xfrm>
            <a:prstGeom prst="rect">
              <a:avLst/>
            </a:prstGeom>
            <a:solidFill>
              <a:srgbClr val="FFFF00"/>
            </a:solidFill>
            <a:ln>
              <a:solidFill>
                <a:schemeClr val="bg1">
                  <a:lumMod val="85000"/>
                </a:schemeClr>
              </a:solidFill>
            </a:ln>
          </p:spPr>
          <p:txBody>
            <a:bodyPr wrap="square" lIns="91440" tIns="91440" rIns="91440" bIns="91440" rtlCol="0">
              <a:noAutofit/>
            </a:bodyPr>
            <a:lstStyle/>
            <a:p>
              <a:pPr>
                <a:lnSpc>
                  <a:spcPts val="1600"/>
                </a:lnSpc>
                <a:spcAft>
                  <a:spcPts val="600"/>
                </a:spcAft>
              </a:pPr>
              <a:r>
                <a:rPr lang="en-US" i="1" dirty="0" smtClean="0">
                  <a:solidFill>
                    <a:srgbClr val="FF0000"/>
                  </a:solidFill>
                </a:rPr>
                <a:t>Brine Chemistry</a:t>
              </a:r>
            </a:p>
            <a:p>
              <a:pPr>
                <a:lnSpc>
                  <a:spcPts val="1600"/>
                </a:lnSpc>
                <a:spcAft>
                  <a:spcPts val="600"/>
                </a:spcAft>
              </a:pPr>
              <a:r>
                <a:rPr lang="en-US" i="1" dirty="0" smtClean="0">
                  <a:solidFill>
                    <a:srgbClr val="FF0000"/>
                  </a:solidFill>
                </a:rPr>
                <a:t>Water-mineral interactions</a:t>
              </a:r>
            </a:p>
            <a:p>
              <a:pPr>
                <a:lnSpc>
                  <a:spcPts val="1600"/>
                </a:lnSpc>
                <a:spcAft>
                  <a:spcPts val="600"/>
                </a:spcAft>
              </a:pPr>
              <a:r>
                <a:rPr lang="en-US" i="1" dirty="0" smtClean="0">
                  <a:solidFill>
                    <a:srgbClr val="FF0000"/>
                  </a:solidFill>
                </a:rPr>
                <a:t>Corrosion control</a:t>
              </a:r>
            </a:p>
            <a:p>
              <a:pPr>
                <a:lnSpc>
                  <a:spcPts val="1600"/>
                </a:lnSpc>
                <a:spcAft>
                  <a:spcPts val="600"/>
                </a:spcAft>
              </a:pPr>
              <a:r>
                <a:rPr lang="en-US" i="1" dirty="0" smtClean="0">
                  <a:solidFill>
                    <a:srgbClr val="FF0000"/>
                  </a:solidFill>
                </a:rPr>
                <a:t>EOR </a:t>
              </a:r>
            </a:p>
            <a:p>
              <a:pPr>
                <a:lnSpc>
                  <a:spcPts val="1600"/>
                </a:lnSpc>
                <a:spcAft>
                  <a:spcPts val="600"/>
                </a:spcAft>
              </a:pPr>
              <a:r>
                <a:rPr lang="en-US" i="1" dirty="0" smtClean="0">
                  <a:solidFill>
                    <a:srgbClr val="FF0000"/>
                  </a:solidFill>
                </a:rPr>
                <a:t>Flow Assurance</a:t>
              </a:r>
            </a:p>
            <a:p>
              <a:pPr>
                <a:lnSpc>
                  <a:spcPts val="1600"/>
                </a:lnSpc>
                <a:spcAft>
                  <a:spcPts val="600"/>
                </a:spcAft>
              </a:pPr>
              <a:r>
                <a:rPr lang="en-US" i="1" dirty="0" smtClean="0">
                  <a:solidFill>
                    <a:srgbClr val="FF0000"/>
                  </a:solidFill>
                </a:rPr>
                <a:t>NP transport</a:t>
              </a:r>
            </a:p>
          </p:txBody>
        </p:sp>
        <p:sp>
          <p:nvSpPr>
            <p:cNvPr id="57" name="TextBox 56"/>
            <p:cNvSpPr txBox="1"/>
            <p:nvPr/>
          </p:nvSpPr>
          <p:spPr>
            <a:xfrm>
              <a:off x="73169" y="2139046"/>
              <a:ext cx="1884258" cy="671979"/>
            </a:xfrm>
            <a:prstGeom prst="rect">
              <a:avLst/>
            </a:prstGeom>
            <a:solidFill>
              <a:srgbClr val="FFFF00"/>
            </a:solidFill>
            <a:ln>
              <a:solidFill>
                <a:schemeClr val="bg1">
                  <a:lumMod val="85000"/>
                </a:schemeClr>
              </a:solidFill>
            </a:ln>
          </p:spPr>
          <p:txBody>
            <a:bodyPr wrap="square" rtlCol="0">
              <a:spAutoFit/>
            </a:bodyPr>
            <a:lstStyle/>
            <a:p>
              <a:pPr>
                <a:spcAft>
                  <a:spcPts val="200"/>
                </a:spcAft>
              </a:pPr>
              <a:r>
                <a:rPr lang="en-US" i="1" dirty="0" smtClean="0">
                  <a:solidFill>
                    <a:srgbClr val="FF0000"/>
                  </a:solidFill>
                </a:rPr>
                <a:t>Microbial control</a:t>
              </a:r>
            </a:p>
            <a:p>
              <a:pPr>
                <a:spcAft>
                  <a:spcPts val="200"/>
                </a:spcAft>
              </a:pPr>
              <a:r>
                <a:rPr lang="en-US" i="1" dirty="0" smtClean="0">
                  <a:solidFill>
                    <a:srgbClr val="FF0000"/>
                  </a:solidFill>
                </a:rPr>
                <a:t>Scale inhibition</a:t>
              </a:r>
            </a:p>
          </p:txBody>
        </p:sp>
        <p:sp>
          <p:nvSpPr>
            <p:cNvPr id="58" name="TextBox 57"/>
            <p:cNvSpPr txBox="1"/>
            <p:nvPr/>
          </p:nvSpPr>
          <p:spPr>
            <a:xfrm>
              <a:off x="7042068" y="1134050"/>
              <a:ext cx="2038432" cy="1524520"/>
            </a:xfrm>
            <a:prstGeom prst="rect">
              <a:avLst/>
            </a:prstGeom>
            <a:solidFill>
              <a:srgbClr val="FFFF00"/>
            </a:solidFill>
            <a:ln>
              <a:solidFill>
                <a:srgbClr val="D9D9D9"/>
              </a:solidFill>
            </a:ln>
          </p:spPr>
          <p:txBody>
            <a:bodyPr wrap="square" tIns="18288" bIns="18288" rtlCol="0">
              <a:spAutoFit/>
            </a:bodyPr>
            <a:lstStyle/>
            <a:p>
              <a:pPr>
                <a:lnSpc>
                  <a:spcPts val="1600"/>
                </a:lnSpc>
                <a:spcAft>
                  <a:spcPts val="500"/>
                </a:spcAft>
              </a:pPr>
              <a:r>
                <a:rPr lang="en-US" i="1" dirty="0" smtClean="0">
                  <a:solidFill>
                    <a:srgbClr val="FF0000"/>
                  </a:solidFill>
                </a:rPr>
                <a:t>Resource recovery</a:t>
              </a:r>
            </a:p>
            <a:p>
              <a:pPr>
                <a:lnSpc>
                  <a:spcPts val="1600"/>
                </a:lnSpc>
                <a:spcAft>
                  <a:spcPts val="500"/>
                </a:spcAft>
              </a:pPr>
              <a:r>
                <a:rPr lang="en-US" i="1" dirty="0" smtClean="0">
                  <a:solidFill>
                    <a:srgbClr val="FF0000"/>
                  </a:solidFill>
                </a:rPr>
                <a:t>Desalination</a:t>
              </a:r>
            </a:p>
            <a:p>
              <a:pPr>
                <a:lnSpc>
                  <a:spcPts val="1600"/>
                </a:lnSpc>
                <a:spcAft>
                  <a:spcPts val="500"/>
                </a:spcAft>
              </a:pPr>
              <a:r>
                <a:rPr lang="en-US" i="1" dirty="0" smtClean="0">
                  <a:solidFill>
                    <a:srgbClr val="FF0000"/>
                  </a:solidFill>
                </a:rPr>
                <a:t>Softening</a:t>
              </a:r>
            </a:p>
            <a:p>
              <a:pPr>
                <a:lnSpc>
                  <a:spcPts val="1600"/>
                </a:lnSpc>
                <a:spcAft>
                  <a:spcPts val="500"/>
                </a:spcAft>
              </a:pPr>
              <a:r>
                <a:rPr lang="en-US" i="1" dirty="0" smtClean="0">
                  <a:solidFill>
                    <a:srgbClr val="FF0000"/>
                  </a:solidFill>
                </a:rPr>
                <a:t>Organic removal</a:t>
              </a:r>
            </a:p>
            <a:p>
              <a:pPr>
                <a:lnSpc>
                  <a:spcPts val="1600"/>
                </a:lnSpc>
                <a:spcAft>
                  <a:spcPts val="500"/>
                </a:spcAft>
              </a:pPr>
              <a:r>
                <a:rPr lang="en-US" i="1" dirty="0" smtClean="0">
                  <a:solidFill>
                    <a:srgbClr val="FF0000"/>
                  </a:solidFill>
                </a:rPr>
                <a:t>Membrane fouling control</a:t>
              </a:r>
            </a:p>
          </p:txBody>
        </p:sp>
        <p:sp>
          <p:nvSpPr>
            <p:cNvPr id="59" name="TextBox 58"/>
            <p:cNvSpPr txBox="1"/>
            <p:nvPr/>
          </p:nvSpPr>
          <p:spPr>
            <a:xfrm>
              <a:off x="2540546" y="4294670"/>
              <a:ext cx="1697827" cy="646331"/>
            </a:xfrm>
            <a:prstGeom prst="rect">
              <a:avLst/>
            </a:prstGeom>
            <a:solidFill>
              <a:srgbClr val="FFFF00"/>
            </a:solidFill>
            <a:ln>
              <a:solidFill>
                <a:srgbClr val="D9D9D9"/>
              </a:solidFill>
            </a:ln>
          </p:spPr>
          <p:txBody>
            <a:bodyPr wrap="square" rtlCol="0">
              <a:spAutoFit/>
            </a:bodyPr>
            <a:lstStyle/>
            <a:p>
              <a:r>
                <a:rPr lang="en-US" i="1" dirty="0" smtClean="0">
                  <a:solidFill>
                    <a:srgbClr val="FF0000"/>
                  </a:solidFill>
                </a:rPr>
                <a:t>Bioremediation</a:t>
              </a:r>
            </a:p>
            <a:p>
              <a:r>
                <a:rPr lang="en-US" i="1" dirty="0" smtClean="0">
                  <a:solidFill>
                    <a:srgbClr val="FF0000"/>
                  </a:solidFill>
                </a:rPr>
                <a:t>Catalysis</a:t>
              </a:r>
              <a:endParaRPr lang="en-US" i="1" dirty="0">
                <a:solidFill>
                  <a:srgbClr val="FF0000"/>
                </a:solidFill>
              </a:endParaRPr>
            </a:p>
          </p:txBody>
        </p:sp>
      </p:grpSp>
      <p:sp>
        <p:nvSpPr>
          <p:cNvPr id="35" name="TextBox 34"/>
          <p:cNvSpPr txBox="1"/>
          <p:nvPr/>
        </p:nvSpPr>
        <p:spPr>
          <a:xfrm rot="16200000">
            <a:off x="1396284" y="4265843"/>
            <a:ext cx="1841501" cy="584775"/>
          </a:xfrm>
          <a:prstGeom prst="rect">
            <a:avLst/>
          </a:prstGeom>
          <a:noFill/>
        </p:spPr>
        <p:txBody>
          <a:bodyPr wrap="square" rtlCol="0">
            <a:spAutoFit/>
          </a:bodyPr>
          <a:lstStyle/>
          <a:p>
            <a:r>
              <a:rPr lang="en-US" sz="1600" b="1" dirty="0" smtClean="0">
                <a:solidFill>
                  <a:srgbClr val="996633"/>
                </a:solidFill>
              </a:rPr>
              <a:t>Produced </a:t>
            </a:r>
          </a:p>
          <a:p>
            <a:r>
              <a:rPr lang="en-US" sz="1600" b="1" dirty="0" smtClean="0">
                <a:solidFill>
                  <a:srgbClr val="996633"/>
                </a:solidFill>
              </a:rPr>
              <a:t>water</a:t>
            </a:r>
            <a:endParaRPr lang="en-US" sz="1600" b="1" dirty="0">
              <a:solidFill>
                <a:srgbClr val="996633"/>
              </a:solidFill>
            </a:endParaRPr>
          </a:p>
        </p:txBody>
      </p:sp>
      <p:pic>
        <p:nvPicPr>
          <p:cNvPr id="63" name="Picture 2" descr="logo"/>
          <p:cNvPicPr>
            <a:picLocks noChangeAspect="1" noChangeArrowheads="1"/>
          </p:cNvPicPr>
          <p:nvPr/>
        </p:nvPicPr>
        <p:blipFill>
          <a:blip r:embed="rId3" cstate="print"/>
          <a:srcRect/>
          <a:stretch>
            <a:fillRect/>
          </a:stretch>
        </p:blipFill>
        <p:spPr bwMode="auto">
          <a:xfrm>
            <a:off x="7646822" y="6248400"/>
            <a:ext cx="1497178" cy="609600"/>
          </a:xfrm>
          <a:prstGeom prst="rect">
            <a:avLst/>
          </a:prstGeom>
          <a:noFill/>
        </p:spPr>
      </p:pic>
      <p:pic>
        <p:nvPicPr>
          <p:cNvPr id="56"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3851693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556" y="228600"/>
            <a:ext cx="8311443" cy="1097844"/>
          </a:xfrm>
        </p:spPr>
        <p:txBody>
          <a:bodyPr>
            <a:noAutofit/>
          </a:bodyPr>
          <a:lstStyle/>
          <a:p>
            <a:pPr algn="ctr"/>
            <a:r>
              <a:rPr lang="en-US" sz="3400" b="1" dirty="0" smtClean="0">
                <a:cs typeface="Arial" pitchFamily="34" charset="0"/>
              </a:rPr>
              <a:t>Key Challenges Best Addressed by Academic-industrial Partnerships</a:t>
            </a:r>
            <a:endParaRPr lang="en-US" sz="3400" b="1" dirty="0">
              <a:cs typeface="Arial" pitchFamily="34" charset="0"/>
            </a:endParaRPr>
          </a:p>
        </p:txBody>
      </p:sp>
      <p:sp>
        <p:nvSpPr>
          <p:cNvPr id="3" name="Content Placeholder 2"/>
          <p:cNvSpPr>
            <a:spLocks noGrp="1"/>
          </p:cNvSpPr>
          <p:nvPr>
            <p:ph idx="1"/>
          </p:nvPr>
        </p:nvSpPr>
        <p:spPr>
          <a:xfrm>
            <a:off x="233363" y="1638878"/>
            <a:ext cx="8649380" cy="4866344"/>
          </a:xfrm>
        </p:spPr>
        <p:txBody>
          <a:bodyPr/>
          <a:lstStyle/>
          <a:p>
            <a:pPr marL="457200" indent="-457200"/>
            <a:r>
              <a:rPr lang="en-US" sz="2800" b="1" dirty="0" smtClean="0">
                <a:latin typeface="Arial" pitchFamily="34" charset="0"/>
                <a:cs typeface="Arial" pitchFamily="34" charset="0"/>
              </a:rPr>
              <a:t>Inefficient development </a:t>
            </a:r>
            <a:r>
              <a:rPr lang="en-US" sz="2800" dirty="0" smtClean="0">
                <a:latin typeface="Arial" pitchFamily="34" charset="0"/>
                <a:cs typeface="Arial" pitchFamily="34" charset="0"/>
              </a:rPr>
              <a:t>of reserves              (e.g., reservoir souring, and low O&amp;G recovery)</a:t>
            </a:r>
          </a:p>
          <a:p>
            <a:pPr marL="457200" indent="-457200"/>
            <a:r>
              <a:rPr lang="en-US" sz="2800" b="1" dirty="0" smtClean="0">
                <a:latin typeface="Arial" pitchFamily="34" charset="0"/>
                <a:cs typeface="Arial" pitchFamily="34" charset="0"/>
              </a:rPr>
              <a:t>Safety</a:t>
            </a:r>
            <a:r>
              <a:rPr lang="en-US" sz="2800" dirty="0" smtClean="0">
                <a:latin typeface="Arial" pitchFamily="34" charset="0"/>
                <a:cs typeface="Arial" pitchFamily="34" charset="0"/>
              </a:rPr>
              <a:t> </a:t>
            </a:r>
            <a:r>
              <a:rPr lang="en-US" sz="2800" b="1" dirty="0" smtClean="0">
                <a:latin typeface="Arial" pitchFamily="34" charset="0"/>
                <a:cs typeface="Arial" pitchFamily="34" charset="0"/>
              </a:rPr>
              <a:t>and operational issues </a:t>
            </a:r>
            <a:r>
              <a:rPr lang="en-US" sz="2800" dirty="0" smtClean="0">
                <a:latin typeface="Arial" pitchFamily="34" charset="0"/>
                <a:cs typeface="Arial" pitchFamily="34" charset="0"/>
              </a:rPr>
              <a:t>(H</a:t>
            </a:r>
            <a:r>
              <a:rPr lang="en-US" sz="2800" baseline="-25000" dirty="0" smtClean="0">
                <a:latin typeface="Arial" pitchFamily="34" charset="0"/>
                <a:cs typeface="Arial" pitchFamily="34" charset="0"/>
              </a:rPr>
              <a:t>2</a:t>
            </a:r>
            <a:r>
              <a:rPr lang="en-US" sz="2800" dirty="0" smtClean="0">
                <a:latin typeface="Arial" pitchFamily="34" charset="0"/>
                <a:cs typeface="Arial" pitchFamily="34" charset="0"/>
              </a:rPr>
              <a:t>S, corrosion, scaling)</a:t>
            </a:r>
          </a:p>
          <a:p>
            <a:pPr marL="457200" indent="-457200"/>
            <a:r>
              <a:rPr lang="en-US" sz="2800" b="1" dirty="0" smtClean="0">
                <a:latin typeface="Arial" pitchFamily="34" charset="0"/>
                <a:cs typeface="Arial" pitchFamily="34" charset="0"/>
              </a:rPr>
              <a:t>Increasing costs </a:t>
            </a:r>
            <a:r>
              <a:rPr lang="en-US" sz="2800" dirty="0" smtClean="0">
                <a:latin typeface="Arial" pitchFamily="34" charset="0"/>
                <a:cs typeface="Arial" pitchFamily="34" charset="0"/>
              </a:rPr>
              <a:t>of water acquisition, treatment and disposal</a:t>
            </a:r>
          </a:p>
          <a:p>
            <a:pPr marL="457200" indent="-457200"/>
            <a:r>
              <a:rPr lang="en-US" sz="2800" b="1" dirty="0" smtClean="0">
                <a:latin typeface="Arial" pitchFamily="34" charset="0"/>
                <a:cs typeface="Arial" pitchFamily="34" charset="0"/>
              </a:rPr>
              <a:t>Regulatory constraints and uncertainty</a:t>
            </a:r>
          </a:p>
          <a:p>
            <a:pPr marL="457200" indent="-457200"/>
            <a:r>
              <a:rPr lang="en-US" sz="2800" b="1" dirty="0" smtClean="0">
                <a:latin typeface="Arial" pitchFamily="34" charset="0"/>
                <a:cs typeface="Arial" pitchFamily="34" charset="0"/>
              </a:rPr>
              <a:t>Beneficial disposition </a:t>
            </a:r>
            <a:r>
              <a:rPr lang="en-US" sz="2800" dirty="0" smtClean="0">
                <a:latin typeface="Arial" pitchFamily="34" charset="0"/>
                <a:cs typeface="Arial" pitchFamily="34" charset="0"/>
              </a:rPr>
              <a:t>of produced waters</a:t>
            </a:r>
          </a:p>
          <a:p>
            <a:pPr marL="457200" indent="-457200"/>
            <a:r>
              <a:rPr lang="en-US" sz="2800" b="1" dirty="0" smtClean="0">
                <a:latin typeface="Arial" pitchFamily="34" charset="0"/>
                <a:cs typeface="Arial" pitchFamily="34" charset="0"/>
              </a:rPr>
              <a:t>Public mistrust</a:t>
            </a:r>
            <a:endParaRPr lang="en-US" sz="2800" dirty="0" smtClean="0">
              <a:latin typeface="Arial" pitchFamily="34" charset="0"/>
              <a:cs typeface="Arial" pitchFamily="34" charset="0"/>
            </a:endParaRPr>
          </a:p>
        </p:txBody>
      </p:sp>
      <p:pic>
        <p:nvPicPr>
          <p:cNvPr id="6" name="Picture 2" descr="logo"/>
          <p:cNvPicPr>
            <a:picLocks noChangeAspect="1" noChangeArrowheads="1"/>
          </p:cNvPicPr>
          <p:nvPr/>
        </p:nvPicPr>
        <p:blipFill>
          <a:blip r:embed="rId3" cstate="print"/>
          <a:srcRect/>
          <a:stretch>
            <a:fillRect/>
          </a:stretch>
        </p:blipFill>
        <p:spPr bwMode="auto">
          <a:xfrm>
            <a:off x="7646822" y="6248400"/>
            <a:ext cx="1497178" cy="609600"/>
          </a:xfrm>
          <a:prstGeom prst="rect">
            <a:avLst/>
          </a:prstGeom>
          <a:noFill/>
        </p:spPr>
      </p:pic>
      <p:pic>
        <p:nvPicPr>
          <p:cNvPr id="7"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20577349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title"/>
          </p:nvPr>
        </p:nvSpPr>
        <p:spPr>
          <a:xfrm>
            <a:off x="457200" y="274638"/>
            <a:ext cx="8229600" cy="1643778"/>
          </a:xfrm>
          <a:ln/>
        </p:spPr>
        <p:txBody>
          <a:bodyPr>
            <a:normAutofit fontScale="90000"/>
          </a:bodyPr>
          <a:lstStyle/>
          <a:p>
            <a:r>
              <a:rPr lang="en-US" sz="3600" dirty="0">
                <a:ea typeface="Adobe Song Std L" pitchFamily="18" charset="-128"/>
              </a:rPr>
              <a:t>NSF </a:t>
            </a:r>
            <a:r>
              <a:rPr lang="en-US" sz="3600" dirty="0" err="1">
                <a:ea typeface="Adobe Song Std L" pitchFamily="18" charset="-128"/>
              </a:rPr>
              <a:t>Nanosystems</a:t>
            </a:r>
            <a:r>
              <a:rPr lang="en-US" sz="3600" dirty="0">
                <a:ea typeface="Adobe Song Std L" pitchFamily="18" charset="-128"/>
              </a:rPr>
              <a:t> Engineering Research Center for </a:t>
            </a:r>
            <a:r>
              <a:rPr lang="en-US" sz="3600" dirty="0" smtClean="0">
                <a:ea typeface="Adobe Song Std L" pitchFamily="18" charset="-128"/>
              </a:rPr>
              <a:t>Off-Grid </a:t>
            </a:r>
            <a:r>
              <a:rPr lang="en-US" sz="3600" b="1" dirty="0" smtClean="0">
                <a:solidFill>
                  <a:srgbClr val="00246A"/>
                </a:solidFill>
                <a:ea typeface="Adobe Song Std L" pitchFamily="18" charset="-128"/>
              </a:rPr>
              <a:t>N</a:t>
            </a:r>
            <a:r>
              <a:rPr lang="en-US" sz="3600" dirty="0" smtClean="0">
                <a:ea typeface="Adobe Song Std L" pitchFamily="18" charset="-128"/>
              </a:rPr>
              <a:t>anotechnology </a:t>
            </a:r>
            <a:r>
              <a:rPr lang="en-US" sz="3600" b="1" dirty="0" smtClean="0">
                <a:solidFill>
                  <a:srgbClr val="00246A"/>
                </a:solidFill>
                <a:ea typeface="Adobe Song Std L" pitchFamily="18" charset="-128"/>
              </a:rPr>
              <a:t>E</a:t>
            </a:r>
            <a:r>
              <a:rPr lang="en-US" sz="3600" dirty="0" smtClean="0">
                <a:ea typeface="Adobe Song Std L" pitchFamily="18" charset="-128"/>
              </a:rPr>
              <a:t>nabled</a:t>
            </a:r>
            <a:r>
              <a:rPr lang="en-US" sz="3600" dirty="0" smtClean="0">
                <a:solidFill>
                  <a:srgbClr val="00246A"/>
                </a:solidFill>
                <a:ea typeface="Adobe Song Std L" pitchFamily="18" charset="-128"/>
              </a:rPr>
              <a:t> </a:t>
            </a:r>
            <a:r>
              <a:rPr lang="en-US" sz="3600" b="1" dirty="0" smtClean="0">
                <a:solidFill>
                  <a:srgbClr val="00246A"/>
                </a:solidFill>
                <a:ea typeface="Adobe Song Std L" pitchFamily="18" charset="-128"/>
              </a:rPr>
              <a:t>W</a:t>
            </a:r>
            <a:r>
              <a:rPr lang="en-US" sz="3600" dirty="0" smtClean="0">
                <a:ea typeface="Adobe Song Std L" pitchFamily="18" charset="-128"/>
              </a:rPr>
              <a:t>ater</a:t>
            </a:r>
            <a:r>
              <a:rPr lang="en-US" sz="3600" dirty="0" smtClean="0">
                <a:solidFill>
                  <a:srgbClr val="00246A"/>
                </a:solidFill>
                <a:ea typeface="Adobe Song Std L" pitchFamily="18" charset="-128"/>
              </a:rPr>
              <a:t> </a:t>
            </a:r>
            <a:r>
              <a:rPr lang="en-US" sz="3600" b="1" dirty="0" smtClean="0">
                <a:solidFill>
                  <a:srgbClr val="00246A"/>
                </a:solidFill>
                <a:ea typeface="Adobe Song Std L" pitchFamily="18" charset="-128"/>
              </a:rPr>
              <a:t>T</a:t>
            </a:r>
            <a:r>
              <a:rPr lang="en-US" sz="3600" dirty="0" smtClean="0">
                <a:ea typeface="Adobe Song Std L" pitchFamily="18" charset="-128"/>
              </a:rPr>
              <a:t>reatment</a:t>
            </a:r>
            <a:r>
              <a:rPr lang="en-US" sz="3600" dirty="0" smtClean="0">
                <a:solidFill>
                  <a:srgbClr val="00246A"/>
                </a:solidFill>
                <a:ea typeface="Adobe Song Std L" pitchFamily="18" charset="-128"/>
              </a:rPr>
              <a:t> (</a:t>
            </a:r>
            <a:r>
              <a:rPr lang="en-US" sz="3600" b="1" dirty="0" smtClean="0">
                <a:solidFill>
                  <a:srgbClr val="00246A"/>
                </a:solidFill>
                <a:ea typeface="Adobe Song Std L" pitchFamily="18" charset="-128"/>
              </a:rPr>
              <a:t>NEWT</a:t>
            </a:r>
            <a:r>
              <a:rPr lang="en-US" sz="3600" dirty="0" smtClean="0">
                <a:solidFill>
                  <a:srgbClr val="00246A"/>
                </a:solidFill>
                <a:ea typeface="Adobe Song Std L" pitchFamily="18" charset="-128"/>
              </a:rPr>
              <a:t>)</a:t>
            </a:r>
            <a:endParaRPr lang="en-US" sz="3600" dirty="0">
              <a:ea typeface="Adobe Song Std L" pitchFamily="18" charset="-128"/>
            </a:endParaRPr>
          </a:p>
        </p:txBody>
      </p:sp>
      <p:pic>
        <p:nvPicPr>
          <p:cNvPr id="6" name="Picture 5"/>
          <p:cNvPicPr>
            <a:picLocks noChangeAspect="1"/>
          </p:cNvPicPr>
          <p:nvPr/>
        </p:nvPicPr>
        <p:blipFill rotWithShape="1">
          <a:blip r:embed="rId2"/>
          <a:srcRect l="3078"/>
          <a:stretch/>
        </p:blipFill>
        <p:spPr>
          <a:xfrm>
            <a:off x="0" y="2648050"/>
            <a:ext cx="9144000" cy="3120708"/>
          </a:xfrm>
          <a:prstGeom prst="rect">
            <a:avLst/>
          </a:prstGeom>
        </p:spPr>
      </p:pic>
      <p:sp>
        <p:nvSpPr>
          <p:cNvPr id="7" name="TextBox 6"/>
          <p:cNvSpPr txBox="1"/>
          <p:nvPr/>
        </p:nvSpPr>
        <p:spPr>
          <a:xfrm>
            <a:off x="121605" y="1918416"/>
            <a:ext cx="8323168" cy="707886"/>
          </a:xfrm>
          <a:prstGeom prst="rect">
            <a:avLst/>
          </a:prstGeom>
          <a:noFill/>
        </p:spPr>
        <p:txBody>
          <a:bodyPr wrap="square" rtlCol="0">
            <a:spAutoFit/>
          </a:bodyPr>
          <a:lstStyle/>
          <a:p>
            <a:pPr marL="566738" indent="-566738"/>
            <a:r>
              <a:rPr lang="en-US" sz="2000" b="1" dirty="0" smtClean="0"/>
              <a:t>Goal</a:t>
            </a:r>
            <a:r>
              <a:rPr lang="en-US" sz="2000" dirty="0" smtClean="0"/>
              <a:t>: Mobile, compact, modular, solar powered systems for O&amp;G produced water treatment and drinking water supply </a:t>
            </a:r>
            <a:endParaRPr lang="en-US" sz="2000" dirty="0"/>
          </a:p>
        </p:txBody>
      </p:sp>
      <p:sp>
        <p:nvSpPr>
          <p:cNvPr id="8" name="TextBox 7"/>
          <p:cNvSpPr txBox="1"/>
          <p:nvPr/>
        </p:nvSpPr>
        <p:spPr>
          <a:xfrm>
            <a:off x="187559" y="5998428"/>
            <a:ext cx="7676805" cy="954107"/>
          </a:xfrm>
          <a:prstGeom prst="rect">
            <a:avLst/>
          </a:prstGeom>
          <a:noFill/>
        </p:spPr>
        <p:txBody>
          <a:bodyPr wrap="square" rtlCol="0">
            <a:spAutoFit/>
          </a:bodyPr>
          <a:lstStyle/>
          <a:p>
            <a:pPr marL="973138" indent="-973138"/>
            <a:r>
              <a:rPr lang="en-US" sz="2800" b="1" dirty="0" smtClean="0"/>
              <a:t>Team</a:t>
            </a:r>
            <a:r>
              <a:rPr lang="en-US" sz="2800" dirty="0" smtClean="0"/>
              <a:t>: Rice University, Arizona State University, Yale University, University of Texas at El Paso</a:t>
            </a:r>
            <a:endParaRPr lang="en-US" sz="2800" dirty="0"/>
          </a:p>
        </p:txBody>
      </p:sp>
    </p:spTree>
    <p:extLst>
      <p:ext uri="{BB962C8B-B14F-4D97-AF65-F5344CB8AC3E}">
        <p14:creationId xmlns:p14="http://schemas.microsoft.com/office/powerpoint/2010/main" val="10253397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chemeClr val="accent2">
                    <a:lumMod val="75000"/>
                  </a:schemeClr>
                </a:solidFill>
                <a:latin typeface="Apple Chancery"/>
                <a:cs typeface="Apple Chancery"/>
              </a:rPr>
              <a:t>Invitation to Join WERC and NEWT</a:t>
            </a:r>
            <a:endParaRPr lang="en-US" b="1" dirty="0">
              <a:solidFill>
                <a:schemeClr val="accent2">
                  <a:lumMod val="75000"/>
                </a:schemeClr>
              </a:solidFill>
              <a:latin typeface="Apple Chancery"/>
              <a:cs typeface="Apple Chancery"/>
            </a:endParaRPr>
          </a:p>
        </p:txBody>
      </p:sp>
      <p:sp>
        <p:nvSpPr>
          <p:cNvPr id="6" name="Subtitle 5"/>
          <p:cNvSpPr>
            <a:spLocks noGrp="1"/>
          </p:cNvSpPr>
          <p:nvPr>
            <p:ph type="subTitle" idx="1"/>
          </p:nvPr>
        </p:nvSpPr>
        <p:spPr/>
        <p:txBody>
          <a:bodyPr/>
          <a:lstStyle/>
          <a:p>
            <a:endParaRPr lang="en-US"/>
          </a:p>
        </p:txBody>
      </p:sp>
      <p:pic>
        <p:nvPicPr>
          <p:cNvPr id="7" name="Picture 24" descr="rice_stone%20logo_4color"/>
          <p:cNvPicPr>
            <a:picLocks noChangeAspect="1" noChangeArrowheads="1"/>
          </p:cNvPicPr>
          <p:nvPr/>
        </p:nvPicPr>
        <p:blipFill>
          <a:blip r:embed="rId2"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37177479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25" t="12497" r="1634" b="2104"/>
          <a:stretch/>
        </p:blipFill>
        <p:spPr>
          <a:xfrm>
            <a:off x="194235" y="1434357"/>
            <a:ext cx="8800354" cy="4691523"/>
          </a:xfrm>
          <a:prstGeom prst="rect">
            <a:avLst/>
          </a:prstGeom>
        </p:spPr>
      </p:pic>
      <p:sp>
        <p:nvSpPr>
          <p:cNvPr id="4" name="Title 1"/>
          <p:cNvSpPr txBox="1">
            <a:spLocks/>
          </p:cNvSpPr>
          <p:nvPr/>
        </p:nvSpPr>
        <p:spPr bwMode="auto">
          <a:xfrm>
            <a:off x="1143000" y="228600"/>
            <a:ext cx="7793038" cy="7000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itchFamily="34" charset="0"/>
              </a:defRPr>
            </a:lvl2pPr>
            <a:lvl3pPr algn="l" rtl="0" fontAlgn="base">
              <a:spcBef>
                <a:spcPct val="0"/>
              </a:spcBef>
              <a:spcAft>
                <a:spcPct val="0"/>
              </a:spcAft>
              <a:defRPr sz="3600">
                <a:solidFill>
                  <a:schemeClr val="tx2"/>
                </a:solidFill>
                <a:latin typeface="Tahoma" pitchFamily="34" charset="0"/>
              </a:defRPr>
            </a:lvl3pPr>
            <a:lvl4pPr algn="l" rtl="0" fontAlgn="base">
              <a:spcBef>
                <a:spcPct val="0"/>
              </a:spcBef>
              <a:spcAft>
                <a:spcPct val="0"/>
              </a:spcAft>
              <a:defRPr sz="3600">
                <a:solidFill>
                  <a:schemeClr val="tx2"/>
                </a:solidFill>
                <a:latin typeface="Tahoma" pitchFamily="34" charset="0"/>
              </a:defRPr>
            </a:lvl4pPr>
            <a:lvl5pPr algn="l" rtl="0" fontAlgn="base">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a:lstStyle>
          <a:p>
            <a:r>
              <a:rPr lang="en-US" b="1" dirty="0" smtClean="0">
                <a:latin typeface="Arial"/>
                <a:cs typeface="Arial"/>
              </a:rPr>
              <a:t>World Energy Consumption</a:t>
            </a:r>
            <a:endParaRPr lang="en-US" b="1" dirty="0">
              <a:latin typeface="Arial"/>
              <a:cs typeface="Arial"/>
            </a:endParaRPr>
          </a:p>
        </p:txBody>
      </p:sp>
      <p:pic>
        <p:nvPicPr>
          <p:cNvPr id="5"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
        <p:nvSpPr>
          <p:cNvPr id="6" name="Rectangle 5"/>
          <p:cNvSpPr/>
          <p:nvPr/>
        </p:nvSpPr>
        <p:spPr>
          <a:xfrm>
            <a:off x="5449699" y="6488668"/>
            <a:ext cx="3783408" cy="369332"/>
          </a:xfrm>
          <a:prstGeom prst="rect">
            <a:avLst/>
          </a:prstGeom>
        </p:spPr>
        <p:txBody>
          <a:bodyPr wrap="none">
            <a:spAutoFit/>
          </a:bodyPr>
          <a:lstStyle/>
          <a:p>
            <a:r>
              <a:rPr lang="en-US" i="1" dirty="0">
                <a:latin typeface="Times New Roman"/>
                <a:cs typeface="Times New Roman"/>
              </a:rPr>
              <a:t>http://</a:t>
            </a:r>
            <a:r>
              <a:rPr lang="en-US" i="1" dirty="0" err="1">
                <a:latin typeface="Times New Roman"/>
                <a:cs typeface="Times New Roman"/>
              </a:rPr>
              <a:t>ourfiniteworld.com</a:t>
            </a:r>
            <a:r>
              <a:rPr lang="en-US" i="1" dirty="0">
                <a:latin typeface="Times New Roman"/>
                <a:cs typeface="Times New Roman"/>
              </a:rPr>
              <a:t>/2012/03/12/</a:t>
            </a:r>
          </a:p>
        </p:txBody>
      </p:sp>
    </p:spTree>
    <p:extLst>
      <p:ext uri="{BB962C8B-B14F-4D97-AF65-F5344CB8AC3E}">
        <p14:creationId xmlns:p14="http://schemas.microsoft.com/office/powerpoint/2010/main" val="25521571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4" name="Picture 14" descr="SMI 420B Evaporator in Oil and Gas Produced 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70" y="1246150"/>
            <a:ext cx="3522413" cy="2968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277606" y="4546188"/>
            <a:ext cx="8605296" cy="2893100"/>
          </a:xfrm>
          <a:prstGeom prst="rect">
            <a:avLst/>
          </a:prstGeom>
          <a:noFill/>
          <a:ln>
            <a:noFill/>
          </a:ln>
        </p:spPr>
        <p:txBody>
          <a:bodyPr wrap="square">
            <a:spAutoFit/>
          </a:bodyPr>
          <a:lstStyle/>
          <a:p>
            <a:pPr marL="342900" indent="-342900">
              <a:buFont typeface="Arial"/>
              <a:buChar char="•"/>
            </a:pPr>
            <a:r>
              <a:rPr lang="en-US" sz="2400" dirty="0">
                <a:solidFill>
                  <a:schemeClr val="tx2">
                    <a:lumMod val="60000"/>
                    <a:lumOff val="40000"/>
                  </a:schemeClr>
                </a:solidFill>
                <a:latin typeface="Arial" pitchFamily="34" charset="0"/>
                <a:cs typeface="Arial" pitchFamily="34" charset="0"/>
              </a:rPr>
              <a:t>Water is </a:t>
            </a:r>
            <a:r>
              <a:rPr lang="en-US" sz="2400" dirty="0" smtClean="0">
                <a:solidFill>
                  <a:schemeClr val="tx2">
                    <a:lumMod val="60000"/>
                    <a:lumOff val="40000"/>
                  </a:schemeClr>
                </a:solidFill>
                <a:latin typeface="Arial" pitchFamily="34" charset="0"/>
                <a:cs typeface="Arial" pitchFamily="34" charset="0"/>
              </a:rPr>
              <a:t>the </a:t>
            </a:r>
            <a:r>
              <a:rPr lang="en-US" sz="2400" dirty="0">
                <a:solidFill>
                  <a:schemeClr val="tx2">
                    <a:lumMod val="60000"/>
                    <a:lumOff val="40000"/>
                  </a:schemeClr>
                </a:solidFill>
                <a:latin typeface="Arial" pitchFamily="34" charset="0"/>
                <a:cs typeface="Arial" pitchFamily="34" charset="0"/>
              </a:rPr>
              <a:t>largest byproduct </a:t>
            </a:r>
            <a:r>
              <a:rPr lang="en-US" sz="2400" dirty="0" smtClean="0">
                <a:solidFill>
                  <a:schemeClr val="tx2">
                    <a:lumMod val="60000"/>
                    <a:lumOff val="40000"/>
                  </a:schemeClr>
                </a:solidFill>
                <a:latin typeface="Arial" pitchFamily="34" charset="0"/>
                <a:cs typeface="Arial" pitchFamily="34" charset="0"/>
              </a:rPr>
              <a:t>of the </a:t>
            </a:r>
            <a:r>
              <a:rPr lang="en-US" sz="2400" dirty="0">
                <a:solidFill>
                  <a:schemeClr val="tx2">
                    <a:lumMod val="60000"/>
                    <a:lumOff val="40000"/>
                  </a:schemeClr>
                </a:solidFill>
                <a:latin typeface="Arial" pitchFamily="34" charset="0"/>
                <a:cs typeface="Arial" pitchFamily="34" charset="0"/>
              </a:rPr>
              <a:t>fossil </a:t>
            </a:r>
            <a:r>
              <a:rPr lang="en-US" sz="2400" dirty="0" smtClean="0">
                <a:solidFill>
                  <a:schemeClr val="tx2">
                    <a:lumMod val="60000"/>
                    <a:lumOff val="40000"/>
                  </a:schemeClr>
                </a:solidFill>
                <a:latin typeface="Arial" pitchFamily="34" charset="0"/>
                <a:cs typeface="Arial" pitchFamily="34" charset="0"/>
              </a:rPr>
              <a:t>fuel industry</a:t>
            </a:r>
          </a:p>
          <a:p>
            <a:pPr marL="342900" indent="-342900">
              <a:buFont typeface="Arial"/>
              <a:buChar char="•"/>
            </a:pPr>
            <a:r>
              <a:rPr lang="en-US" sz="2400" dirty="0" smtClean="0">
                <a:solidFill>
                  <a:schemeClr val="tx2">
                    <a:lumMod val="60000"/>
                    <a:lumOff val="40000"/>
                  </a:schemeClr>
                </a:solidFill>
              </a:rPr>
              <a:t>Unconventional O&amp;G and biofuel production requires large quantities of water</a:t>
            </a:r>
          </a:p>
          <a:p>
            <a:pPr algn="ctr">
              <a:spcBef>
                <a:spcPts val="1200"/>
              </a:spcBef>
            </a:pPr>
            <a:r>
              <a:rPr lang="en-US" sz="2400" dirty="0" smtClean="0">
                <a:solidFill>
                  <a:schemeClr val="bg1">
                    <a:lumMod val="50000"/>
                  </a:schemeClr>
                </a:solidFill>
                <a:latin typeface="Arial" pitchFamily="34" charset="0"/>
                <a:cs typeface="Arial" pitchFamily="34" charset="0"/>
              </a:rPr>
              <a:t>Water</a:t>
            </a:r>
            <a:r>
              <a:rPr lang="en-US" sz="2400" dirty="0">
                <a:solidFill>
                  <a:schemeClr val="bg1">
                    <a:lumMod val="50000"/>
                  </a:schemeClr>
                </a:solidFill>
                <a:latin typeface="Arial" pitchFamily="34" charset="0"/>
                <a:cs typeface="Arial" pitchFamily="34" charset="0"/>
              </a:rPr>
              <a:t>/Oil Ratio = 10 (US), 14 (Can.) </a:t>
            </a:r>
            <a:r>
              <a:rPr lang="en-US" sz="2400" b="1" dirty="0">
                <a:solidFill>
                  <a:schemeClr val="bg1">
                    <a:lumMod val="50000"/>
                  </a:schemeClr>
                </a:solidFill>
                <a:latin typeface="Arial" pitchFamily="34" charset="0"/>
                <a:cs typeface="Arial" pitchFamily="34" charset="0"/>
              </a:rPr>
              <a:t>$1 trillion/</a:t>
            </a:r>
            <a:r>
              <a:rPr lang="en-US" sz="2400" b="1" dirty="0" err="1">
                <a:solidFill>
                  <a:schemeClr val="bg1">
                    <a:lumMod val="50000"/>
                  </a:schemeClr>
                </a:solidFill>
                <a:latin typeface="Arial" pitchFamily="34" charset="0"/>
                <a:cs typeface="Arial" pitchFamily="34" charset="0"/>
              </a:rPr>
              <a:t>yr</a:t>
            </a:r>
            <a:r>
              <a:rPr lang="en-US" sz="2400" b="1" dirty="0">
                <a:solidFill>
                  <a:schemeClr val="bg1">
                    <a:lumMod val="50000"/>
                  </a:schemeClr>
                </a:solidFill>
                <a:latin typeface="Arial" pitchFamily="34" charset="0"/>
                <a:cs typeface="Arial" pitchFamily="34" charset="0"/>
              </a:rPr>
              <a:t> challenge*</a:t>
            </a:r>
          </a:p>
          <a:p>
            <a:pPr algn="ctr"/>
            <a:r>
              <a:rPr lang="en-US" sz="2400" dirty="0" smtClean="0">
                <a:solidFill>
                  <a:schemeClr val="tx1">
                    <a:lumMod val="50000"/>
                    <a:lumOff val="50000"/>
                  </a:schemeClr>
                </a:solidFill>
              </a:rPr>
              <a:t>50 </a:t>
            </a:r>
            <a:r>
              <a:rPr lang="en-US" sz="2400" dirty="0">
                <a:solidFill>
                  <a:schemeClr val="tx1">
                    <a:lumMod val="50000"/>
                    <a:lumOff val="50000"/>
                  </a:schemeClr>
                </a:solidFill>
              </a:rPr>
              <a:t>gallons of water per mile driven on ethanol</a:t>
            </a:r>
          </a:p>
          <a:p>
            <a:pPr marL="342900" indent="-342900" algn="ctr">
              <a:buFont typeface="Arial"/>
              <a:buChar char="•"/>
            </a:pPr>
            <a:r>
              <a:rPr lang="en-US" sz="2400" dirty="0" smtClean="0">
                <a:solidFill>
                  <a:schemeClr val="tx2">
                    <a:lumMod val="60000"/>
                    <a:lumOff val="40000"/>
                  </a:schemeClr>
                </a:solidFill>
                <a:latin typeface="Arial" pitchFamily="34" charset="0"/>
                <a:cs typeface="Arial" pitchFamily="34" charset="0"/>
              </a:rPr>
              <a:t> </a:t>
            </a:r>
          </a:p>
          <a:p>
            <a:pPr algn="ctr"/>
            <a:endParaRPr lang="en-US" sz="2800" b="1" dirty="0">
              <a:solidFill>
                <a:schemeClr val="tx2">
                  <a:lumMod val="60000"/>
                  <a:lumOff val="40000"/>
                </a:schemeClr>
              </a:solidFill>
              <a:latin typeface="Arial" pitchFamily="34" charset="0"/>
              <a:cs typeface="Arial" pitchFamily="34" charset="0"/>
            </a:endParaRPr>
          </a:p>
        </p:txBody>
      </p:sp>
      <p:sp>
        <p:nvSpPr>
          <p:cNvPr id="13" name="Title 7"/>
          <p:cNvSpPr txBox="1">
            <a:spLocks/>
          </p:cNvSpPr>
          <p:nvPr/>
        </p:nvSpPr>
        <p:spPr bwMode="auto">
          <a:xfrm>
            <a:off x="986117" y="259278"/>
            <a:ext cx="8501525" cy="7000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Arial" pitchFamily="34" charset="0"/>
                <a:ea typeface="+mj-ea"/>
                <a:cs typeface="Arial" pitchFamily="34" charset="0"/>
              </a:rPr>
              <a:t>Importance of Water for Energy</a:t>
            </a:r>
            <a:endParaRPr kumimoji="0" lang="en-US" sz="3200" b="1" i="0" u="none" strike="noStrike" kern="0" cap="none" spc="0" normalizeH="0" baseline="0" noProof="0" dirty="0">
              <a:ln>
                <a:noFill/>
              </a:ln>
              <a:solidFill>
                <a:schemeClr val="tx2"/>
              </a:solidFill>
              <a:effectLst/>
              <a:uLnTx/>
              <a:uFillTx/>
              <a:latin typeface="Arial" pitchFamily="34" charset="0"/>
              <a:ea typeface="+mj-ea"/>
              <a:cs typeface="Arial" pitchFamily="34" charset="0"/>
            </a:endParaRPr>
          </a:p>
        </p:txBody>
      </p:sp>
      <p:sp>
        <p:nvSpPr>
          <p:cNvPr id="5" name="Rectangle 4"/>
          <p:cNvSpPr/>
          <p:nvPr/>
        </p:nvSpPr>
        <p:spPr>
          <a:xfrm>
            <a:off x="2123812" y="2862364"/>
            <a:ext cx="1880443" cy="1323439"/>
          </a:xfrm>
          <a:prstGeom prst="rect">
            <a:avLst/>
          </a:prstGeom>
        </p:spPr>
        <p:txBody>
          <a:bodyPr wrap="square">
            <a:spAutoFit/>
          </a:bodyPr>
          <a:lstStyle/>
          <a:p>
            <a:pPr algn="r"/>
            <a:r>
              <a:rPr lang="en-US" sz="1600" dirty="0" smtClean="0">
                <a:solidFill>
                  <a:schemeClr val="bg1"/>
                </a:solidFill>
                <a:effectLst>
                  <a:outerShdw blurRad="38100" dist="38100" dir="2700000" algn="tl">
                    <a:srgbClr val="000000">
                      <a:alpha val="43137"/>
                    </a:srgbClr>
                  </a:outerShdw>
                </a:effectLst>
              </a:rPr>
              <a:t>Residual Additives</a:t>
            </a:r>
          </a:p>
          <a:p>
            <a:pPr algn="r"/>
            <a:r>
              <a:rPr lang="en-US" sz="1600" dirty="0" smtClean="0">
                <a:solidFill>
                  <a:schemeClr val="bg1"/>
                </a:solidFill>
                <a:effectLst>
                  <a:outerShdw blurRad="38100" dist="38100" dir="2700000" algn="tl">
                    <a:srgbClr val="000000">
                      <a:alpha val="43137"/>
                    </a:srgbClr>
                  </a:outerShdw>
                </a:effectLst>
              </a:rPr>
              <a:t>Heavy Metals</a:t>
            </a:r>
          </a:p>
          <a:p>
            <a:pPr algn="r"/>
            <a:r>
              <a:rPr lang="en-US" sz="1600" dirty="0" smtClean="0">
                <a:solidFill>
                  <a:schemeClr val="bg1"/>
                </a:solidFill>
                <a:effectLst>
                  <a:outerShdw blurRad="38100" dist="38100" dir="2700000" algn="tl">
                    <a:srgbClr val="000000">
                      <a:alpha val="43137"/>
                    </a:srgbClr>
                  </a:outerShdw>
                </a:effectLst>
              </a:rPr>
              <a:t>Scaling ions</a:t>
            </a:r>
          </a:p>
          <a:p>
            <a:pPr algn="r"/>
            <a:r>
              <a:rPr lang="en-US" sz="1600" dirty="0" smtClean="0">
                <a:solidFill>
                  <a:schemeClr val="bg1"/>
                </a:solidFill>
                <a:effectLst>
                  <a:outerShdw blurRad="38100" dist="38100" dir="2700000" algn="tl">
                    <a:srgbClr val="000000">
                      <a:alpha val="43137"/>
                    </a:srgbClr>
                  </a:outerShdw>
                </a:effectLst>
              </a:rPr>
              <a:t>Organics</a:t>
            </a:r>
          </a:p>
          <a:p>
            <a:pPr algn="r"/>
            <a:r>
              <a:rPr lang="en-US" sz="1600" dirty="0" smtClean="0">
                <a:solidFill>
                  <a:schemeClr val="bg1"/>
                </a:solidFill>
                <a:effectLst>
                  <a:outerShdw blurRad="38100" dist="38100" dir="2700000" algn="tl">
                    <a:srgbClr val="000000">
                      <a:alpha val="43137"/>
                    </a:srgbClr>
                  </a:outerShdw>
                </a:effectLst>
              </a:rPr>
              <a:t>Salts</a:t>
            </a:r>
          </a:p>
        </p:txBody>
      </p:sp>
      <p:sp>
        <p:nvSpPr>
          <p:cNvPr id="8" name="Rectangle 7"/>
          <p:cNvSpPr/>
          <p:nvPr/>
        </p:nvSpPr>
        <p:spPr>
          <a:xfrm>
            <a:off x="2529444" y="6581009"/>
            <a:ext cx="6614556" cy="276999"/>
          </a:xfrm>
          <a:prstGeom prst="rect">
            <a:avLst/>
          </a:prstGeom>
        </p:spPr>
        <p:txBody>
          <a:bodyPr wrap="square">
            <a:spAutoFit/>
          </a:bodyPr>
          <a:lstStyle/>
          <a:p>
            <a:pPr algn="r">
              <a:spcBef>
                <a:spcPts val="600"/>
              </a:spcBef>
            </a:pPr>
            <a:r>
              <a:rPr lang="fr-FR" sz="1200" dirty="0" smtClean="0">
                <a:solidFill>
                  <a:schemeClr val="tx1">
                    <a:lumMod val="50000"/>
                    <a:lumOff val="50000"/>
                  </a:schemeClr>
                </a:solidFill>
                <a:latin typeface="Times New Roman" pitchFamily="18" charset="0"/>
                <a:cs typeface="Times New Roman" pitchFamily="18" charset="0"/>
              </a:rPr>
              <a:t>*http://www.twdb.state.tx.us/Desalination/TheFutureofDesalinationinTexas-Volume2/documents/B3.pdf</a:t>
            </a:r>
            <a:endParaRPr lang="en-US" sz="1200" dirty="0" smtClean="0">
              <a:solidFill>
                <a:schemeClr val="tx1">
                  <a:lumMod val="50000"/>
                  <a:lumOff val="50000"/>
                </a:schemeClr>
              </a:solidFill>
              <a:latin typeface="Times New Roman" pitchFamily="18" charset="0"/>
              <a:cs typeface="Times New Roman" pitchFamily="18" charset="0"/>
            </a:endParaRPr>
          </a:p>
        </p:txBody>
      </p:sp>
      <p:pic>
        <p:nvPicPr>
          <p:cNvPr id="9" name="Picture 4" descr="Vinod Khosla on Corn Ethanol: Time to Move 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3091" y="1240757"/>
            <a:ext cx="4115277" cy="2972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4" descr="rice_stone%20logo_4color"/>
          <p:cNvPicPr>
            <a:picLocks noChangeAspect="1" noChangeArrowheads="1"/>
          </p:cNvPicPr>
          <p:nvPr/>
        </p:nvPicPr>
        <p:blipFill>
          <a:blip r:embed="rId5"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23347466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93038" cy="700088"/>
          </a:xfrm>
        </p:spPr>
        <p:txBody>
          <a:bodyPr>
            <a:normAutofit fontScale="90000"/>
          </a:bodyPr>
          <a:lstStyle/>
          <a:p>
            <a:r>
              <a:rPr lang="en-US" b="1" dirty="0" smtClean="0">
                <a:latin typeface="Arial"/>
                <a:cs typeface="Arial"/>
              </a:rPr>
              <a:t>Global Water Crisis</a:t>
            </a:r>
            <a:endParaRPr lang="en-US" b="1" dirty="0">
              <a:latin typeface="Arial"/>
              <a:cs typeface="Arial"/>
            </a:endParaRPr>
          </a:p>
        </p:txBody>
      </p:sp>
      <p:pic>
        <p:nvPicPr>
          <p:cNvPr id="74" name="Picture 73"/>
          <p:cNvPicPr>
            <a:picLocks noChangeAspect="1"/>
          </p:cNvPicPr>
          <p:nvPr/>
        </p:nvPicPr>
        <p:blipFill>
          <a:blip r:embed="rId3"/>
          <a:stretch>
            <a:fillRect/>
          </a:stretch>
        </p:blipFill>
        <p:spPr>
          <a:xfrm>
            <a:off x="685800" y="1253881"/>
            <a:ext cx="7797800" cy="5173540"/>
          </a:xfrm>
          <a:prstGeom prst="rect">
            <a:avLst/>
          </a:prstGeom>
        </p:spPr>
      </p:pic>
      <p:sp>
        <p:nvSpPr>
          <p:cNvPr id="76" name="TextBox 75"/>
          <p:cNvSpPr txBox="1"/>
          <p:nvPr/>
        </p:nvSpPr>
        <p:spPr>
          <a:xfrm>
            <a:off x="0" y="6578600"/>
            <a:ext cx="9144000" cy="307777"/>
          </a:xfrm>
          <a:prstGeom prst="rect">
            <a:avLst/>
          </a:prstGeom>
          <a:noFill/>
        </p:spPr>
        <p:txBody>
          <a:bodyPr wrap="square" rtlCol="0">
            <a:spAutoFit/>
          </a:bodyPr>
          <a:lstStyle/>
          <a:p>
            <a:r>
              <a:rPr lang="en-US" sz="1400" i="1" dirty="0" smtClean="0">
                <a:latin typeface="Times New Roman"/>
                <a:cs typeface="Times New Roman"/>
              </a:rPr>
              <a:t>Source: International Water Management Institute, 2006, Comprehensive </a:t>
            </a:r>
            <a:r>
              <a:rPr lang="en-US" sz="1400" i="1" dirty="0">
                <a:latin typeface="Times New Roman"/>
                <a:cs typeface="Times New Roman"/>
              </a:rPr>
              <a:t>Assessment of Water Management in </a:t>
            </a:r>
            <a:r>
              <a:rPr lang="en-US" sz="1400" i="1" dirty="0" smtClean="0">
                <a:latin typeface="Times New Roman"/>
                <a:cs typeface="Times New Roman"/>
              </a:rPr>
              <a:t>Agriculture</a:t>
            </a:r>
            <a:endParaRPr lang="en-US" sz="1400" i="1" dirty="0">
              <a:latin typeface="Times New Roman"/>
              <a:cs typeface="Times New Roman"/>
            </a:endParaRPr>
          </a:p>
        </p:txBody>
      </p:sp>
      <p:pic>
        <p:nvPicPr>
          <p:cNvPr id="77"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
        <p:nvSpPr>
          <p:cNvPr id="81" name="TextBox 80"/>
          <p:cNvSpPr txBox="1"/>
          <p:nvPr/>
        </p:nvSpPr>
        <p:spPr>
          <a:xfrm>
            <a:off x="6654800" y="1511300"/>
            <a:ext cx="2171700" cy="189898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20000"/>
              </a:lnSpc>
              <a:spcAft>
                <a:spcPts val="1200"/>
              </a:spcAft>
            </a:pPr>
            <a:r>
              <a:rPr lang="en-US" u="sng" dirty="0" smtClean="0"/>
              <a:t>Stressors</a:t>
            </a:r>
            <a:r>
              <a:rPr lang="en-US" dirty="0" smtClean="0"/>
              <a:t>:</a:t>
            </a:r>
            <a:endParaRPr lang="en-US" dirty="0"/>
          </a:p>
          <a:p>
            <a:pPr marL="285750" indent="-285750">
              <a:lnSpc>
                <a:spcPct val="120000"/>
              </a:lnSpc>
              <a:buFont typeface="Arial"/>
              <a:buChar char="•"/>
            </a:pPr>
            <a:r>
              <a:rPr lang="en-US" dirty="0" smtClean="0"/>
              <a:t>Population growth</a:t>
            </a:r>
          </a:p>
          <a:p>
            <a:pPr marL="285750" indent="-285750">
              <a:lnSpc>
                <a:spcPct val="120000"/>
              </a:lnSpc>
              <a:buFont typeface="Arial"/>
              <a:buChar char="•"/>
            </a:pPr>
            <a:r>
              <a:rPr lang="en-US" dirty="0" smtClean="0"/>
              <a:t>Climate change</a:t>
            </a:r>
          </a:p>
          <a:p>
            <a:pPr marL="285750" indent="-285750">
              <a:lnSpc>
                <a:spcPct val="120000"/>
              </a:lnSpc>
              <a:buFont typeface="Arial"/>
              <a:buChar char="•"/>
            </a:pPr>
            <a:r>
              <a:rPr lang="en-US" dirty="0"/>
              <a:t>C</a:t>
            </a:r>
            <a:r>
              <a:rPr lang="en-US" dirty="0" smtClean="0"/>
              <a:t>ontamination</a:t>
            </a:r>
            <a:endParaRPr lang="en-US" dirty="0"/>
          </a:p>
        </p:txBody>
      </p:sp>
    </p:spTree>
    <p:extLst>
      <p:ext uri="{BB962C8B-B14F-4D97-AF65-F5344CB8AC3E}">
        <p14:creationId xmlns:p14="http://schemas.microsoft.com/office/powerpoint/2010/main" val="2252507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1+#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l-llc.com/projects/produced_water_tool/e107_images/custom/map-of-shale-gas-play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648" y="1449954"/>
            <a:ext cx="6983392" cy="4645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b="1" dirty="0" smtClean="0">
                <a:latin typeface="Arial" pitchFamily="34" charset="0"/>
                <a:cs typeface="Arial" pitchFamily="34" charset="0"/>
              </a:rPr>
              <a:t>Hydraulic Fracturing Water Use </a:t>
            </a:r>
            <a:endParaRPr lang="en-US" sz="3600" b="1" dirty="0">
              <a:latin typeface="Arial" pitchFamily="34" charset="0"/>
              <a:cs typeface="Arial" pitchFamily="34" charset="0"/>
            </a:endParaRPr>
          </a:p>
        </p:txBody>
      </p:sp>
      <p:cxnSp>
        <p:nvCxnSpPr>
          <p:cNvPr id="5" name="Straight Arrow Connector 4"/>
          <p:cNvCxnSpPr/>
          <p:nvPr/>
        </p:nvCxnSpPr>
        <p:spPr>
          <a:xfrm flipH="1">
            <a:off x="4232640" y="1682920"/>
            <a:ext cx="685800" cy="38100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4903200" y="1378120"/>
            <a:ext cx="1920975" cy="646331"/>
          </a:xfrm>
          <a:prstGeom prst="rect">
            <a:avLst/>
          </a:prstGeom>
        </p:spPr>
        <p:txBody>
          <a:bodyPr wrap="none">
            <a:spAutoFit/>
          </a:bodyPr>
          <a:lstStyle/>
          <a:p>
            <a:r>
              <a:rPr lang="en-US" dirty="0" smtClean="0">
                <a:solidFill>
                  <a:srgbClr val="FF0000"/>
                </a:solidFill>
              </a:rPr>
              <a:t>Bakken</a:t>
            </a:r>
            <a:r>
              <a:rPr lang="en-US" baseline="-25000" dirty="0">
                <a:solidFill>
                  <a:srgbClr val="FF0000"/>
                </a:solidFill>
              </a:rPr>
              <a:t>1</a:t>
            </a:r>
            <a:r>
              <a:rPr lang="en-US" dirty="0" smtClean="0">
                <a:solidFill>
                  <a:srgbClr val="FF0000"/>
                </a:solidFill>
              </a:rPr>
              <a:t>:</a:t>
            </a:r>
          </a:p>
          <a:p>
            <a:r>
              <a:rPr lang="en-US" dirty="0" smtClean="0">
                <a:solidFill>
                  <a:srgbClr val="FF0000"/>
                </a:solidFill>
              </a:rPr>
              <a:t>15000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cxnSp>
        <p:nvCxnSpPr>
          <p:cNvPr id="12" name="Straight Arrow Connector 11"/>
          <p:cNvCxnSpPr/>
          <p:nvPr/>
        </p:nvCxnSpPr>
        <p:spPr>
          <a:xfrm flipV="1">
            <a:off x="3132623" y="4610786"/>
            <a:ext cx="1100017" cy="42493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5070840" y="5557452"/>
            <a:ext cx="1920975" cy="646331"/>
          </a:xfrm>
          <a:prstGeom prst="rect">
            <a:avLst/>
          </a:prstGeom>
        </p:spPr>
        <p:txBody>
          <a:bodyPr wrap="none">
            <a:spAutoFit/>
          </a:bodyPr>
          <a:lstStyle/>
          <a:p>
            <a:r>
              <a:rPr lang="en-US" dirty="0" smtClean="0">
                <a:solidFill>
                  <a:srgbClr val="FF0000"/>
                </a:solidFill>
              </a:rPr>
              <a:t>Haynesville</a:t>
            </a:r>
            <a:r>
              <a:rPr lang="en-US" baseline="-25000" dirty="0">
                <a:solidFill>
                  <a:srgbClr val="FF0000"/>
                </a:solidFill>
              </a:rPr>
              <a:t>2</a:t>
            </a:r>
            <a:r>
              <a:rPr lang="en-US" dirty="0" smtClean="0">
                <a:solidFill>
                  <a:srgbClr val="FF0000"/>
                </a:solidFill>
              </a:rPr>
              <a:t>:</a:t>
            </a:r>
          </a:p>
          <a:p>
            <a:r>
              <a:rPr lang="en-US" dirty="0" smtClean="0">
                <a:solidFill>
                  <a:srgbClr val="FF0000"/>
                </a:solidFill>
              </a:rPr>
              <a:t>22000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cxnSp>
        <p:nvCxnSpPr>
          <p:cNvPr id="16" name="Straight Arrow Connector 15"/>
          <p:cNvCxnSpPr/>
          <p:nvPr/>
        </p:nvCxnSpPr>
        <p:spPr>
          <a:xfrm flipH="1" flipV="1">
            <a:off x="5070840" y="4610786"/>
            <a:ext cx="152400" cy="946666"/>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188465" y="4056788"/>
            <a:ext cx="1920975" cy="646331"/>
          </a:xfrm>
          <a:prstGeom prst="rect">
            <a:avLst/>
          </a:prstGeom>
        </p:spPr>
        <p:txBody>
          <a:bodyPr wrap="none">
            <a:spAutoFit/>
          </a:bodyPr>
          <a:lstStyle/>
          <a:p>
            <a:r>
              <a:rPr lang="en-US" dirty="0" smtClean="0">
                <a:solidFill>
                  <a:srgbClr val="FF0000"/>
                </a:solidFill>
              </a:rPr>
              <a:t>Marcellus</a:t>
            </a:r>
            <a:r>
              <a:rPr lang="en-US" baseline="-25000" dirty="0">
                <a:solidFill>
                  <a:srgbClr val="FF0000"/>
                </a:solidFill>
              </a:rPr>
              <a:t>2</a:t>
            </a:r>
            <a:r>
              <a:rPr lang="en-US" dirty="0" smtClean="0">
                <a:solidFill>
                  <a:srgbClr val="FF0000"/>
                </a:solidFill>
              </a:rPr>
              <a:t>:</a:t>
            </a:r>
          </a:p>
          <a:p>
            <a:r>
              <a:rPr lang="en-US" dirty="0" smtClean="0">
                <a:solidFill>
                  <a:srgbClr val="FF0000"/>
                </a:solidFill>
              </a:rPr>
              <a:t>22000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cxnSp>
        <p:nvCxnSpPr>
          <p:cNvPr id="25" name="Straight Arrow Connector 24"/>
          <p:cNvCxnSpPr/>
          <p:nvPr/>
        </p:nvCxnSpPr>
        <p:spPr>
          <a:xfrm flipH="1" flipV="1">
            <a:off x="7188465" y="3110122"/>
            <a:ext cx="777975" cy="946666"/>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V="1">
            <a:off x="3682631" y="5324388"/>
            <a:ext cx="397609" cy="38546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2" name="Rectangle 31"/>
          <p:cNvSpPr/>
          <p:nvPr/>
        </p:nvSpPr>
        <p:spPr>
          <a:xfrm>
            <a:off x="251160" y="4045120"/>
            <a:ext cx="1920975" cy="646331"/>
          </a:xfrm>
          <a:prstGeom prst="rect">
            <a:avLst/>
          </a:prstGeom>
        </p:spPr>
        <p:txBody>
          <a:bodyPr wrap="none">
            <a:spAutoFit/>
          </a:bodyPr>
          <a:lstStyle/>
          <a:p>
            <a:r>
              <a:rPr lang="en-US" dirty="0" smtClean="0">
                <a:solidFill>
                  <a:srgbClr val="FF0000"/>
                </a:solidFill>
              </a:rPr>
              <a:t>Niobrara</a:t>
            </a:r>
            <a:r>
              <a:rPr lang="en-US" baseline="-25000" dirty="0">
                <a:solidFill>
                  <a:srgbClr val="FF0000"/>
                </a:solidFill>
              </a:rPr>
              <a:t>2</a:t>
            </a:r>
            <a:r>
              <a:rPr lang="en-US" dirty="0" smtClean="0">
                <a:solidFill>
                  <a:srgbClr val="FF0000"/>
                </a:solidFill>
              </a:rPr>
              <a:t>:</a:t>
            </a:r>
          </a:p>
          <a:p>
            <a:r>
              <a:rPr lang="en-US" dirty="0" smtClean="0">
                <a:solidFill>
                  <a:srgbClr val="FF0000"/>
                </a:solidFill>
              </a:rPr>
              <a:t>12500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cxnSp>
        <p:nvCxnSpPr>
          <p:cNvPr id="33" name="Straight Arrow Connector 32"/>
          <p:cNvCxnSpPr/>
          <p:nvPr/>
        </p:nvCxnSpPr>
        <p:spPr>
          <a:xfrm flipV="1">
            <a:off x="2107437" y="3435520"/>
            <a:ext cx="1635419" cy="103453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4" name="Rectangle 33"/>
          <p:cNvSpPr/>
          <p:nvPr/>
        </p:nvSpPr>
        <p:spPr>
          <a:xfrm>
            <a:off x="1170007" y="5410200"/>
            <a:ext cx="1713499" cy="1387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11648" y="4851054"/>
            <a:ext cx="1920975" cy="646331"/>
          </a:xfrm>
          <a:prstGeom prst="rect">
            <a:avLst/>
          </a:prstGeom>
        </p:spPr>
        <p:txBody>
          <a:bodyPr wrap="none">
            <a:spAutoFit/>
          </a:bodyPr>
          <a:lstStyle/>
          <a:p>
            <a:r>
              <a:rPr lang="en-US" dirty="0" smtClean="0">
                <a:solidFill>
                  <a:srgbClr val="FF0000"/>
                </a:solidFill>
              </a:rPr>
              <a:t>Barnett</a:t>
            </a:r>
            <a:r>
              <a:rPr lang="en-US" baseline="-25000" dirty="0">
                <a:solidFill>
                  <a:srgbClr val="FF0000"/>
                </a:solidFill>
              </a:rPr>
              <a:t>2</a:t>
            </a:r>
            <a:r>
              <a:rPr lang="en-US" dirty="0" smtClean="0">
                <a:solidFill>
                  <a:srgbClr val="FF0000"/>
                </a:solidFill>
              </a:rPr>
              <a:t>:</a:t>
            </a:r>
          </a:p>
          <a:p>
            <a:r>
              <a:rPr lang="en-US" dirty="0" smtClean="0">
                <a:solidFill>
                  <a:srgbClr val="FF0000"/>
                </a:solidFill>
              </a:rPr>
              <a:t>18500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sp>
        <p:nvSpPr>
          <p:cNvPr id="28" name="Rectangle 27"/>
          <p:cNvSpPr/>
          <p:nvPr/>
        </p:nvSpPr>
        <p:spPr>
          <a:xfrm>
            <a:off x="2480040" y="5492920"/>
            <a:ext cx="1920975" cy="646331"/>
          </a:xfrm>
          <a:prstGeom prst="rect">
            <a:avLst/>
          </a:prstGeom>
        </p:spPr>
        <p:txBody>
          <a:bodyPr wrap="none">
            <a:spAutoFit/>
          </a:bodyPr>
          <a:lstStyle/>
          <a:p>
            <a:r>
              <a:rPr lang="en-US" dirty="0" smtClean="0">
                <a:solidFill>
                  <a:srgbClr val="FF0000"/>
                </a:solidFill>
              </a:rPr>
              <a:t>Eagle Ford</a:t>
            </a:r>
            <a:r>
              <a:rPr lang="en-US" baseline="-25000" dirty="0">
                <a:solidFill>
                  <a:srgbClr val="FF0000"/>
                </a:solidFill>
              </a:rPr>
              <a:t>2</a:t>
            </a:r>
            <a:r>
              <a:rPr lang="en-US" dirty="0" smtClean="0">
                <a:solidFill>
                  <a:srgbClr val="FF0000"/>
                </a:solidFill>
              </a:rPr>
              <a:t>:</a:t>
            </a:r>
          </a:p>
          <a:p>
            <a:r>
              <a:rPr lang="en-US" dirty="0" smtClean="0">
                <a:solidFill>
                  <a:srgbClr val="FF0000"/>
                </a:solidFill>
              </a:rPr>
              <a:t>22000 m</a:t>
            </a:r>
            <a:r>
              <a:rPr lang="en-US" baseline="30000" dirty="0" smtClean="0">
                <a:solidFill>
                  <a:srgbClr val="FF0000"/>
                </a:solidFill>
              </a:rPr>
              <a:t>3</a:t>
            </a:r>
            <a:r>
              <a:rPr lang="en-US" dirty="0" smtClean="0">
                <a:solidFill>
                  <a:srgbClr val="FF0000"/>
                </a:solidFill>
              </a:rPr>
              <a:t>/fracture</a:t>
            </a:r>
            <a:endParaRPr lang="en-US" dirty="0">
              <a:solidFill>
                <a:srgbClr val="FF0000"/>
              </a:solidFill>
            </a:endParaRPr>
          </a:p>
        </p:txBody>
      </p:sp>
      <p:sp>
        <p:nvSpPr>
          <p:cNvPr id="36" name="TextBox 35"/>
          <p:cNvSpPr txBox="1"/>
          <p:nvPr/>
        </p:nvSpPr>
        <p:spPr>
          <a:xfrm>
            <a:off x="0" y="6334780"/>
            <a:ext cx="8305800" cy="523220"/>
          </a:xfrm>
          <a:prstGeom prst="rect">
            <a:avLst/>
          </a:prstGeom>
          <a:noFill/>
        </p:spPr>
        <p:txBody>
          <a:bodyPr wrap="square" rtlCol="0">
            <a:spAutoFit/>
          </a:bodyPr>
          <a:lstStyle/>
          <a:p>
            <a:r>
              <a:rPr lang="en-US" sz="1400" dirty="0" smtClean="0"/>
              <a:t>1: National Energy Technology Laboratory Winter 2011 Newsletter</a:t>
            </a:r>
          </a:p>
          <a:p>
            <a:r>
              <a:rPr lang="en-US" sz="1400" dirty="0" smtClean="0"/>
              <a:t>2: EPA Hydraulic Fracturing Study Technical Workshop #4: Water Resource Management, March 2011</a:t>
            </a:r>
            <a:endParaRPr lang="en-US" sz="1400" dirty="0"/>
          </a:p>
        </p:txBody>
      </p:sp>
      <p:sp>
        <p:nvSpPr>
          <p:cNvPr id="38" name="TextBox 37"/>
          <p:cNvSpPr txBox="1"/>
          <p:nvPr/>
        </p:nvSpPr>
        <p:spPr>
          <a:xfrm>
            <a:off x="7572911" y="6550223"/>
            <a:ext cx="1571089" cy="307777"/>
          </a:xfrm>
          <a:prstGeom prst="rect">
            <a:avLst/>
          </a:prstGeom>
          <a:noFill/>
        </p:spPr>
        <p:txBody>
          <a:bodyPr wrap="square" rtlCol="0">
            <a:spAutoFit/>
          </a:bodyPr>
          <a:lstStyle/>
          <a:p>
            <a:pPr algn="r"/>
            <a:r>
              <a:rPr lang="en-US" sz="1400" dirty="0" smtClean="0"/>
              <a:t>All-llc.com</a:t>
            </a:r>
            <a:endParaRPr lang="en-US" sz="1400" dirty="0"/>
          </a:p>
        </p:txBody>
      </p:sp>
      <p:pic>
        <p:nvPicPr>
          <p:cNvPr id="20"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32178198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580" y="-138759"/>
            <a:ext cx="8460420" cy="1143000"/>
          </a:xfrm>
        </p:spPr>
        <p:txBody>
          <a:bodyPr>
            <a:noAutofit/>
          </a:bodyPr>
          <a:lstStyle/>
          <a:p>
            <a:r>
              <a:rPr lang="en-US" sz="3600" b="1" dirty="0" smtClean="0">
                <a:latin typeface="Arial" pitchFamily="34" charset="0"/>
                <a:cs typeface="Arial" pitchFamily="34" charset="0"/>
              </a:rPr>
              <a:t>Current Drought Condition in the U.S. </a:t>
            </a:r>
            <a:endParaRPr lang="en-US" sz="3600" b="1" dirty="0">
              <a:latin typeface="Arial" pitchFamily="34" charset="0"/>
              <a:cs typeface="Arial" pitchFamily="34" charset="0"/>
            </a:endParaRP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969"/>
          <a:stretch/>
        </p:blipFill>
        <p:spPr bwMode="auto">
          <a:xfrm>
            <a:off x="-1992" y="1228304"/>
            <a:ext cx="9160712" cy="564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ece.rice.edu/lasersci/images/Rice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838200" cy="329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rice_stone%20logo_4color"/>
          <p:cNvPicPr>
            <a:picLocks noChangeAspect="1" noChangeArrowheads="1"/>
          </p:cNvPicPr>
          <p:nvPr/>
        </p:nvPicPr>
        <p:blipFill>
          <a:blip r:embed="rId5" cstate="print"/>
          <a:srcRect l="13754" r="17479" b="34247"/>
          <a:stretch>
            <a:fillRect/>
          </a:stretch>
        </p:blipFill>
        <p:spPr bwMode="auto">
          <a:xfrm>
            <a:off x="0" y="0"/>
            <a:ext cx="876300" cy="876300"/>
          </a:xfrm>
          <a:prstGeom prst="rect">
            <a:avLst/>
          </a:prstGeom>
          <a:noFill/>
          <a:ln w="9525">
            <a:noFill/>
            <a:miter lim="800000"/>
            <a:headEnd/>
            <a:tailEnd/>
          </a:ln>
        </p:spPr>
      </p:pic>
    </p:spTree>
    <p:extLst>
      <p:ext uri="{BB962C8B-B14F-4D97-AF65-F5344CB8AC3E}">
        <p14:creationId xmlns:p14="http://schemas.microsoft.com/office/powerpoint/2010/main" val="3063151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2" name="Picture 12" descr="http://naturewisetech.com/images/mangere_wastewater_treatment_plant_full_size_landsca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09" y="1620999"/>
            <a:ext cx="4169544" cy="2776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4997043"/>
            <a:ext cx="9144000" cy="830997"/>
          </a:xfrm>
          <a:prstGeom prst="rect">
            <a:avLst/>
          </a:prstGeom>
          <a:solidFill>
            <a:schemeClr val="bg1"/>
          </a:solidFill>
          <a:ln>
            <a:noFill/>
          </a:ln>
        </p:spPr>
        <p:txBody>
          <a:bodyPr wrap="square">
            <a:spAutoFit/>
          </a:bodyPr>
          <a:lstStyle/>
          <a:p>
            <a:pPr algn="ctr"/>
            <a:r>
              <a:rPr lang="en-US" sz="2400" dirty="0" smtClean="0">
                <a:solidFill>
                  <a:schemeClr val="tx2">
                    <a:lumMod val="60000"/>
                    <a:lumOff val="40000"/>
                  </a:schemeClr>
                </a:solidFill>
              </a:rPr>
              <a:t>20% of energy use in cities is for moving water</a:t>
            </a:r>
            <a:r>
              <a:rPr lang="en-US" sz="2400" baseline="30000" dirty="0" smtClean="0">
                <a:solidFill>
                  <a:srgbClr val="7F7F7F"/>
                </a:solidFill>
              </a:rPr>
              <a:t>1</a:t>
            </a:r>
            <a:endParaRPr lang="en-US" sz="2400" dirty="0" smtClean="0">
              <a:solidFill>
                <a:srgbClr val="7F7F7F"/>
              </a:solidFill>
            </a:endParaRPr>
          </a:p>
          <a:p>
            <a:pPr algn="ctr"/>
            <a:r>
              <a:rPr lang="en-US" sz="2400" dirty="0" smtClean="0">
                <a:solidFill>
                  <a:schemeClr val="tx2">
                    <a:lumMod val="60000"/>
                    <a:lumOff val="40000"/>
                  </a:schemeClr>
                </a:solidFill>
              </a:rPr>
              <a:t>Desalination and wastewater reuse is energy intensive </a:t>
            </a:r>
            <a:r>
              <a:rPr lang="en-US" sz="2400" baseline="30000" dirty="0" smtClean="0">
                <a:solidFill>
                  <a:srgbClr val="7F7F7F"/>
                </a:solidFill>
              </a:rPr>
              <a:t>2</a:t>
            </a:r>
            <a:endParaRPr lang="en-US" sz="2400" dirty="0">
              <a:solidFill>
                <a:srgbClr val="7F7F7F"/>
              </a:solidFill>
            </a:endParaRPr>
          </a:p>
        </p:txBody>
      </p:sp>
      <p:sp>
        <p:nvSpPr>
          <p:cNvPr id="8" name="Title 7"/>
          <p:cNvSpPr txBox="1">
            <a:spLocks/>
          </p:cNvSpPr>
          <p:nvPr/>
        </p:nvSpPr>
        <p:spPr bwMode="auto">
          <a:xfrm>
            <a:off x="1041400" y="259278"/>
            <a:ext cx="8102600" cy="7000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eaLnBrk="1" hangingPunct="1">
              <a:defRPr/>
            </a:pPr>
            <a:r>
              <a:rPr lang="en-US" sz="3200" b="1" kern="0" dirty="0" smtClean="0">
                <a:solidFill>
                  <a:schemeClr val="tx2"/>
                </a:solidFill>
                <a:latin typeface="Arial" pitchFamily="34" charset="0"/>
                <a:ea typeface="+mj-ea"/>
                <a:cs typeface="Arial" pitchFamily="34" charset="0"/>
              </a:rPr>
              <a:t>Energy for Water Production</a:t>
            </a:r>
            <a:endParaRPr kumimoji="0" lang="en-US" sz="3200" b="1" i="0" u="none" strike="noStrike" kern="0" cap="none" spc="0" normalizeH="0" baseline="0" noProof="0" dirty="0">
              <a:ln>
                <a:noFill/>
              </a:ln>
              <a:solidFill>
                <a:schemeClr val="tx2"/>
              </a:solidFill>
              <a:effectLst/>
              <a:uLnTx/>
              <a:uFillTx/>
              <a:latin typeface="Arial" pitchFamily="34" charset="0"/>
              <a:ea typeface="+mj-ea"/>
              <a:cs typeface="Arial" pitchFamily="34" charset="0"/>
            </a:endParaRPr>
          </a:p>
        </p:txBody>
      </p:sp>
      <p:graphicFrame>
        <p:nvGraphicFramePr>
          <p:cNvPr id="7" name="图表 3"/>
          <p:cNvGraphicFramePr>
            <a:graphicFrameLocks/>
          </p:cNvGraphicFramePr>
          <p:nvPr>
            <p:extLst>
              <p:ext uri="{D42A27DB-BD31-4B8C-83A1-F6EECF244321}">
                <p14:modId xmlns:p14="http://schemas.microsoft.com/office/powerpoint/2010/main" val="153052656"/>
              </p:ext>
            </p:extLst>
          </p:nvPr>
        </p:nvGraphicFramePr>
        <p:xfrm>
          <a:off x="4096948" y="652665"/>
          <a:ext cx="5047052" cy="439761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165205" y="6182403"/>
            <a:ext cx="6978796" cy="646331"/>
          </a:xfrm>
          <a:prstGeom prst="rect">
            <a:avLst/>
          </a:prstGeom>
          <a:noFill/>
        </p:spPr>
        <p:txBody>
          <a:bodyPr wrap="square" rtlCol="0">
            <a:spAutoFit/>
          </a:bodyPr>
          <a:lstStyle/>
          <a:p>
            <a:r>
              <a:rPr lang="en-US" sz="1200" dirty="0" smtClean="0">
                <a:latin typeface="Times New Roman"/>
                <a:cs typeface="Times New Roman"/>
              </a:rPr>
              <a:t>1. Electric </a:t>
            </a:r>
            <a:r>
              <a:rPr lang="en-US" sz="1200" dirty="0">
                <a:latin typeface="Times New Roman"/>
                <a:cs typeface="Times New Roman"/>
              </a:rPr>
              <a:t>Power Research Institute, Inc. Water &amp; Sustainability (Volume 4): U.S. Electricity Consumption for Water Supply &amp; Treatment – The Next Half Century. </a:t>
            </a:r>
            <a:r>
              <a:rPr lang="en-US" sz="1200" b="1" dirty="0">
                <a:latin typeface="Times New Roman"/>
                <a:cs typeface="Times New Roman"/>
              </a:rPr>
              <a:t>2002</a:t>
            </a:r>
            <a:r>
              <a:rPr lang="en-US" sz="1200" dirty="0">
                <a:latin typeface="Times New Roman"/>
                <a:cs typeface="Times New Roman"/>
              </a:rPr>
              <a:t>. </a:t>
            </a:r>
            <a:endParaRPr lang="en-US" sz="1200" dirty="0" smtClean="0">
              <a:latin typeface="Times New Roman"/>
              <a:cs typeface="Times New Roman"/>
            </a:endParaRPr>
          </a:p>
          <a:p>
            <a:r>
              <a:rPr lang="en-US" sz="1200" dirty="0" smtClean="0">
                <a:latin typeface="Times New Roman"/>
                <a:cs typeface="Times New Roman"/>
              </a:rPr>
              <a:t>2. Water Reuse Association, Seawater desalination cost, January 2012</a:t>
            </a:r>
            <a:endParaRPr lang="en-US" sz="1200" dirty="0">
              <a:latin typeface="Times New Roman"/>
              <a:cs typeface="Times New Roman"/>
            </a:endParaRPr>
          </a:p>
        </p:txBody>
      </p:sp>
      <p:pic>
        <p:nvPicPr>
          <p:cNvPr id="9" name="Picture 24" descr="rice_stone%20logo_4color"/>
          <p:cNvPicPr>
            <a:picLocks noChangeAspect="1" noChangeArrowheads="1"/>
          </p:cNvPicPr>
          <p:nvPr/>
        </p:nvPicPr>
        <p:blipFill>
          <a:blip r:embed="rId5"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10356953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 "/>
          <p:cNvPicPr>
            <a:picLocks noChangeAspect="1" noChangeArrowheads="1"/>
          </p:cNvPicPr>
          <p:nvPr/>
        </p:nvPicPr>
        <p:blipFill>
          <a:blip r:embed="rId3" cstate="print"/>
          <a:srcRect/>
          <a:stretch>
            <a:fillRect/>
          </a:stretch>
        </p:blipFill>
        <p:spPr bwMode="auto">
          <a:xfrm>
            <a:off x="3662087" y="1989016"/>
            <a:ext cx="1864426" cy="2781998"/>
          </a:xfrm>
          <a:prstGeom prst="rect">
            <a:avLst/>
          </a:prstGeom>
          <a:noFill/>
          <a:ln w="9525">
            <a:noFill/>
            <a:miter lim="800000"/>
            <a:headEnd/>
            <a:tailEnd/>
          </a:ln>
        </p:spPr>
      </p:pic>
      <p:pic>
        <p:nvPicPr>
          <p:cNvPr id="117762" name="Picture 2" descr="http://cben.rice.edu/images/cben.gif"/>
          <p:cNvPicPr>
            <a:picLocks noChangeAspect="1" noChangeArrowheads="1"/>
          </p:cNvPicPr>
          <p:nvPr/>
        </p:nvPicPr>
        <p:blipFill>
          <a:blip r:embed="rId4" cstate="print"/>
          <a:srcRect/>
          <a:stretch>
            <a:fillRect/>
          </a:stretch>
        </p:blipFill>
        <p:spPr bwMode="auto">
          <a:xfrm>
            <a:off x="369332" y="1388959"/>
            <a:ext cx="3419475" cy="1524001"/>
          </a:xfrm>
          <a:prstGeom prst="rect">
            <a:avLst/>
          </a:prstGeom>
          <a:noFill/>
        </p:spPr>
      </p:pic>
      <p:cxnSp>
        <p:nvCxnSpPr>
          <p:cNvPr id="8" name="Straight Arrow Connector 7"/>
          <p:cNvCxnSpPr/>
          <p:nvPr/>
        </p:nvCxnSpPr>
        <p:spPr bwMode="auto">
          <a:xfrm>
            <a:off x="2743201" y="2726438"/>
            <a:ext cx="1080654" cy="629392"/>
          </a:xfrm>
          <a:prstGeom prst="straightConnector1">
            <a:avLst/>
          </a:prstGeom>
          <a:solidFill>
            <a:schemeClr val="accent1"/>
          </a:solidFill>
          <a:ln w="76200" cap="flat" cmpd="sng" algn="ctr">
            <a:solidFill>
              <a:srgbClr val="6699FF"/>
            </a:solidFill>
            <a:prstDash val="solid"/>
            <a:round/>
            <a:headEnd type="none" w="med" len="med"/>
            <a:tailEnd type="triangle" w="med" len="med"/>
          </a:ln>
          <a:effectLst/>
        </p:spPr>
      </p:cxnSp>
      <p:grpSp>
        <p:nvGrpSpPr>
          <p:cNvPr id="2" name="Group 1"/>
          <p:cNvGrpSpPr/>
          <p:nvPr/>
        </p:nvGrpSpPr>
        <p:grpSpPr>
          <a:xfrm>
            <a:off x="1021278" y="1348901"/>
            <a:ext cx="8022872" cy="3431969"/>
            <a:chOff x="1021278" y="534390"/>
            <a:chExt cx="8022872" cy="3431969"/>
          </a:xfrm>
        </p:grpSpPr>
        <p:pic>
          <p:nvPicPr>
            <p:cNvPr id="117764" name="Picture 4" descr="http://www.brinechem.rice.edu/images/brine_title.gif"/>
            <p:cNvPicPr>
              <a:picLocks noChangeAspect="1" noChangeArrowheads="1"/>
            </p:cNvPicPr>
            <p:nvPr/>
          </p:nvPicPr>
          <p:blipFill>
            <a:blip r:embed="rId5" cstate="print"/>
            <a:srcRect/>
            <a:stretch>
              <a:fillRect/>
            </a:stretch>
          </p:blipFill>
          <p:spPr bwMode="auto">
            <a:xfrm>
              <a:off x="6323258" y="1422346"/>
              <a:ext cx="2720892" cy="932286"/>
            </a:xfrm>
            <a:prstGeom prst="rect">
              <a:avLst/>
            </a:prstGeom>
            <a:noFill/>
          </p:spPr>
        </p:pic>
        <p:pic>
          <p:nvPicPr>
            <p:cNvPr id="117766" name="Picture 6" descr="Placeholder Image"/>
            <p:cNvPicPr>
              <a:picLocks noChangeAspect="1" noChangeArrowheads="1"/>
            </p:cNvPicPr>
            <p:nvPr/>
          </p:nvPicPr>
          <p:blipFill>
            <a:blip r:embed="rId6" cstate="print"/>
            <a:srcRect/>
            <a:stretch>
              <a:fillRect/>
            </a:stretch>
          </p:blipFill>
          <p:spPr bwMode="auto">
            <a:xfrm>
              <a:off x="4089346" y="534390"/>
              <a:ext cx="4954804" cy="528513"/>
            </a:xfrm>
            <a:prstGeom prst="rect">
              <a:avLst/>
            </a:prstGeom>
            <a:noFill/>
          </p:spPr>
        </p:pic>
        <p:cxnSp>
          <p:nvCxnSpPr>
            <p:cNvPr id="11" name="Straight Arrow Connector 10"/>
            <p:cNvCxnSpPr/>
            <p:nvPr/>
          </p:nvCxnSpPr>
          <p:spPr bwMode="auto">
            <a:xfrm flipH="1">
              <a:off x="5427023" y="1891507"/>
              <a:ext cx="807522" cy="756698"/>
            </a:xfrm>
            <a:prstGeom prst="straightConnector1">
              <a:avLst/>
            </a:prstGeom>
            <a:solidFill>
              <a:schemeClr val="accent1"/>
            </a:solidFill>
            <a:ln w="76200" cap="flat" cmpd="sng" algn="ctr">
              <a:solidFill>
                <a:srgbClr val="CCECFF"/>
              </a:solidFill>
              <a:prstDash val="solid"/>
              <a:round/>
              <a:headEnd type="none" w="med" len="med"/>
              <a:tailEnd type="triangle" w="med" len="med"/>
            </a:ln>
            <a:effectLst/>
          </p:spPr>
        </p:cxnSp>
        <p:cxnSp>
          <p:nvCxnSpPr>
            <p:cNvPr id="14" name="Straight Arrow Connector 13"/>
            <p:cNvCxnSpPr/>
            <p:nvPr/>
          </p:nvCxnSpPr>
          <p:spPr bwMode="auto">
            <a:xfrm flipH="1">
              <a:off x="5106390" y="1207325"/>
              <a:ext cx="649184" cy="1191491"/>
            </a:xfrm>
            <a:prstGeom prst="straightConnector1">
              <a:avLst/>
            </a:prstGeom>
            <a:solidFill>
              <a:schemeClr val="accent1"/>
            </a:solidFill>
            <a:ln w="76200" cap="flat" cmpd="sng" algn="ctr">
              <a:solidFill>
                <a:srgbClr val="CCECFF"/>
              </a:solidFill>
              <a:prstDash val="solid"/>
              <a:round/>
              <a:headEnd type="none" w="med" len="med"/>
              <a:tailEnd type="triangle" w="med" len="med"/>
            </a:ln>
            <a:effectLst/>
          </p:spPr>
        </p:cxnSp>
        <p:pic>
          <p:nvPicPr>
            <p:cNvPr id="117768" name="Picture 8" descr="http://1.bp.blogspot.com/-mr4OiqHJhf8/Tfn0Z1HyAQI/AAAAAAAAC30/B_j8t53i0jI/s1600/Rice%2BUniversity%25E2%2580%2599s%2BBaker%2BInstitute%2Bfor%2BPublic%2BPolicy.jpg"/>
            <p:cNvPicPr>
              <a:picLocks noChangeAspect="1" noChangeArrowheads="1"/>
            </p:cNvPicPr>
            <p:nvPr/>
          </p:nvPicPr>
          <p:blipFill>
            <a:blip r:embed="rId7" cstate="print"/>
            <a:srcRect/>
            <a:stretch>
              <a:fillRect/>
            </a:stretch>
          </p:blipFill>
          <p:spPr bwMode="auto">
            <a:xfrm>
              <a:off x="1021278" y="2135869"/>
              <a:ext cx="1830490" cy="1830490"/>
            </a:xfrm>
            <a:prstGeom prst="rect">
              <a:avLst/>
            </a:prstGeom>
            <a:noFill/>
          </p:spPr>
        </p:pic>
        <p:cxnSp>
          <p:nvCxnSpPr>
            <p:cNvPr id="18" name="Straight Arrow Connector 17"/>
            <p:cNvCxnSpPr/>
            <p:nvPr/>
          </p:nvCxnSpPr>
          <p:spPr bwMode="auto">
            <a:xfrm>
              <a:off x="2921330" y="2980706"/>
              <a:ext cx="912421" cy="104899"/>
            </a:xfrm>
            <a:prstGeom prst="straightConnector1">
              <a:avLst/>
            </a:prstGeom>
            <a:solidFill>
              <a:schemeClr val="accent1"/>
            </a:solidFill>
            <a:ln w="76200" cap="flat" cmpd="sng" algn="ctr">
              <a:solidFill>
                <a:srgbClr val="CCECFF"/>
              </a:solidFill>
              <a:prstDash val="solid"/>
              <a:round/>
              <a:headEnd type="none" w="med" len="med"/>
              <a:tailEnd type="triangle" w="med" len="med"/>
            </a:ln>
            <a:effectLst/>
          </p:spPr>
        </p:cxnSp>
        <p:pic>
          <p:nvPicPr>
            <p:cNvPr id="201730" name="Picture 2" descr="http://naturalsciences.rice.edu/uploadedImages/Institutes_and_Centers/Smalley%20banner.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1739" y="2698155"/>
              <a:ext cx="3222411" cy="90038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bwMode="auto">
            <a:xfrm flipH="1">
              <a:off x="5248894" y="3220186"/>
              <a:ext cx="506680" cy="0"/>
            </a:xfrm>
            <a:prstGeom prst="straightConnector1">
              <a:avLst/>
            </a:prstGeom>
            <a:solidFill>
              <a:schemeClr val="accent1"/>
            </a:solidFill>
            <a:ln w="76200" cap="flat" cmpd="sng" algn="ctr">
              <a:solidFill>
                <a:srgbClr val="CCECFF"/>
              </a:solidFill>
              <a:prstDash val="solid"/>
              <a:round/>
              <a:headEnd type="none" w="med" len="med"/>
              <a:tailEnd type="triangle" w="med" len="med"/>
            </a:ln>
            <a:effectLst/>
          </p:spPr>
        </p:cxnSp>
      </p:grpSp>
      <p:pic>
        <p:nvPicPr>
          <p:cNvPr id="3" name="Picture 2"/>
          <p:cNvPicPr>
            <a:picLocks noChangeAspect="1"/>
          </p:cNvPicPr>
          <p:nvPr/>
        </p:nvPicPr>
        <p:blipFill rotWithShape="1">
          <a:blip r:embed="rId10"/>
          <a:srcRect r="27314"/>
          <a:stretch/>
        </p:blipFill>
        <p:spPr>
          <a:xfrm>
            <a:off x="1904209" y="4958589"/>
            <a:ext cx="6027936" cy="1638300"/>
          </a:xfrm>
          <a:prstGeom prst="rect">
            <a:avLst/>
          </a:prstGeom>
        </p:spPr>
      </p:pic>
      <p:pic>
        <p:nvPicPr>
          <p:cNvPr id="16" name="Picture 24" descr="rice_stone%20logo_4color"/>
          <p:cNvPicPr>
            <a:picLocks noChangeAspect="1" noChangeArrowheads="1"/>
          </p:cNvPicPr>
          <p:nvPr/>
        </p:nvPicPr>
        <p:blipFill>
          <a:blip r:embed="rId11"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4015206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16"/>
          <p:cNvSpPr>
            <a:spLocks noGrp="1" noChangeArrowheads="1"/>
          </p:cNvSpPr>
          <p:nvPr>
            <p:ph type="title"/>
          </p:nvPr>
        </p:nvSpPr>
        <p:spPr>
          <a:xfrm>
            <a:off x="266700" y="54759"/>
            <a:ext cx="9144000" cy="1143000"/>
          </a:xfrm>
        </p:spPr>
        <p:txBody>
          <a:bodyPr anchor="ctr"/>
          <a:lstStyle/>
          <a:p>
            <a:pPr algn="ctr" eaLnBrk="1" hangingPunct="1"/>
            <a:r>
              <a:rPr lang="en-US" sz="3600" b="1" dirty="0" smtClean="0">
                <a:latin typeface="Arial" charset="0"/>
              </a:rPr>
              <a:t>Vision</a:t>
            </a:r>
          </a:p>
        </p:txBody>
      </p:sp>
      <p:sp>
        <p:nvSpPr>
          <p:cNvPr id="25" name="Right Arrow 24"/>
          <p:cNvSpPr/>
          <p:nvPr/>
        </p:nvSpPr>
        <p:spPr bwMode="auto">
          <a:xfrm rot="5400000">
            <a:off x="4731900" y="2581902"/>
            <a:ext cx="857250" cy="3968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6" name="Right Arrow 25"/>
          <p:cNvSpPr/>
          <p:nvPr/>
        </p:nvSpPr>
        <p:spPr bwMode="auto">
          <a:xfrm rot="16200000">
            <a:off x="4757302" y="4463426"/>
            <a:ext cx="857250" cy="3968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1" name="Rounded Rectangle 20"/>
          <p:cNvSpPr/>
          <p:nvPr/>
        </p:nvSpPr>
        <p:spPr bwMode="auto">
          <a:xfrm>
            <a:off x="3950406" y="4749800"/>
            <a:ext cx="2555875" cy="889000"/>
          </a:xfrm>
          <a:prstGeom prst="roundRect">
            <a:avLst/>
          </a:prstGeom>
          <a:solidFill>
            <a:srgbClr val="CCFFFF"/>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0" name="Rounded Rectangle 19"/>
          <p:cNvSpPr/>
          <p:nvPr/>
        </p:nvSpPr>
        <p:spPr bwMode="auto">
          <a:xfrm>
            <a:off x="3938400" y="3218213"/>
            <a:ext cx="2555875" cy="997527"/>
          </a:xfrm>
          <a:prstGeom prst="roundRect">
            <a:avLst/>
          </a:prstGeom>
          <a:solidFill>
            <a:srgbClr val="000099"/>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9" name="Rounded Rectangle 18"/>
          <p:cNvSpPr/>
          <p:nvPr/>
        </p:nvSpPr>
        <p:spPr bwMode="auto">
          <a:xfrm>
            <a:off x="3944750" y="1809750"/>
            <a:ext cx="2555875" cy="889000"/>
          </a:xfrm>
          <a:prstGeom prst="roundRect">
            <a:avLst/>
          </a:prstGeom>
          <a:solidFill>
            <a:srgbClr val="CCFFFF"/>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14" name="Picture 13"/>
          <p:cNvPicPr>
            <a:picLocks noChangeAspect="1"/>
          </p:cNvPicPr>
          <p:nvPr/>
        </p:nvPicPr>
        <p:blipFill>
          <a:blip r:embed="rId3" cstate="print"/>
          <a:srcRect t="8594"/>
          <a:stretch>
            <a:fillRect/>
          </a:stretch>
        </p:blipFill>
        <p:spPr>
          <a:xfrm>
            <a:off x="0" y="2250004"/>
            <a:ext cx="3728852" cy="2782371"/>
          </a:xfrm>
          <a:prstGeom prst="rect">
            <a:avLst/>
          </a:prstGeom>
        </p:spPr>
      </p:pic>
      <p:sp>
        <p:nvSpPr>
          <p:cNvPr id="15" name="TextBox 14"/>
          <p:cNvSpPr txBox="1"/>
          <p:nvPr/>
        </p:nvSpPr>
        <p:spPr>
          <a:xfrm>
            <a:off x="4386968" y="1952625"/>
            <a:ext cx="1682750" cy="461665"/>
          </a:xfrm>
          <a:prstGeom prst="rect">
            <a:avLst/>
          </a:prstGeom>
          <a:noFill/>
        </p:spPr>
        <p:txBody>
          <a:bodyPr wrap="square" rtlCol="0">
            <a:spAutoFit/>
          </a:bodyPr>
          <a:lstStyle/>
          <a:p>
            <a:pPr algn="ctr"/>
            <a:r>
              <a:rPr lang="en-US" sz="2400" b="1" dirty="0" smtClean="0">
                <a:latin typeface="Arial"/>
                <a:cs typeface="Arial"/>
              </a:rPr>
              <a:t>Policy</a:t>
            </a:r>
            <a:endParaRPr lang="en-US" sz="2800" b="1" dirty="0">
              <a:latin typeface="Arial"/>
              <a:cs typeface="Arial"/>
            </a:endParaRPr>
          </a:p>
        </p:txBody>
      </p:sp>
      <p:sp>
        <p:nvSpPr>
          <p:cNvPr id="16" name="TextBox 15"/>
          <p:cNvSpPr txBox="1"/>
          <p:nvPr/>
        </p:nvSpPr>
        <p:spPr>
          <a:xfrm>
            <a:off x="3806500" y="3307650"/>
            <a:ext cx="2843687" cy="830997"/>
          </a:xfrm>
          <a:prstGeom prst="rect">
            <a:avLst/>
          </a:prstGeom>
          <a:noFill/>
        </p:spPr>
        <p:txBody>
          <a:bodyPr wrap="square" rtlCol="0">
            <a:spAutoFit/>
          </a:bodyPr>
          <a:lstStyle/>
          <a:p>
            <a:pPr algn="ctr"/>
            <a:r>
              <a:rPr lang="en-US" sz="2400" b="1" dirty="0" smtClean="0">
                <a:solidFill>
                  <a:schemeClr val="bg1"/>
                </a:solidFill>
                <a:latin typeface="Arial"/>
                <a:cs typeface="Arial"/>
              </a:rPr>
              <a:t>Integrated Water Management</a:t>
            </a:r>
            <a:endParaRPr lang="en-US" sz="2400" b="1" dirty="0">
              <a:solidFill>
                <a:schemeClr val="bg1"/>
              </a:solidFill>
              <a:latin typeface="Arial"/>
              <a:cs typeface="Arial"/>
            </a:endParaRPr>
          </a:p>
        </p:txBody>
      </p:sp>
      <p:sp>
        <p:nvSpPr>
          <p:cNvPr id="17" name="TextBox 16"/>
          <p:cNvSpPr txBox="1"/>
          <p:nvPr/>
        </p:nvSpPr>
        <p:spPr>
          <a:xfrm>
            <a:off x="4106675" y="4924425"/>
            <a:ext cx="2238375" cy="461665"/>
          </a:xfrm>
          <a:prstGeom prst="rect">
            <a:avLst/>
          </a:prstGeom>
          <a:noFill/>
        </p:spPr>
        <p:txBody>
          <a:bodyPr wrap="square" rtlCol="0">
            <a:spAutoFit/>
          </a:bodyPr>
          <a:lstStyle/>
          <a:p>
            <a:pPr algn="ctr"/>
            <a:r>
              <a:rPr lang="en-US" sz="2400" b="1" dirty="0" smtClean="0">
                <a:latin typeface="Arial"/>
                <a:cs typeface="Arial"/>
              </a:rPr>
              <a:t>Technology</a:t>
            </a:r>
            <a:endParaRPr lang="en-US" sz="2800" b="1" dirty="0">
              <a:latin typeface="Arial"/>
              <a:cs typeface="Arial"/>
            </a:endParaRPr>
          </a:p>
        </p:txBody>
      </p:sp>
      <p:sp>
        <p:nvSpPr>
          <p:cNvPr id="22" name="Right Arrow 21"/>
          <p:cNvSpPr/>
          <p:nvPr/>
        </p:nvSpPr>
        <p:spPr bwMode="auto">
          <a:xfrm rot="20304852">
            <a:off x="3520281" y="2559539"/>
            <a:ext cx="408230" cy="3968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3" name="Right Arrow 22"/>
          <p:cNvSpPr/>
          <p:nvPr/>
        </p:nvSpPr>
        <p:spPr bwMode="auto">
          <a:xfrm>
            <a:off x="3467596" y="3486151"/>
            <a:ext cx="462806" cy="4089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grpSp>
        <p:nvGrpSpPr>
          <p:cNvPr id="2" name="Group 32"/>
          <p:cNvGrpSpPr/>
          <p:nvPr/>
        </p:nvGrpSpPr>
        <p:grpSpPr>
          <a:xfrm>
            <a:off x="6681274" y="3762625"/>
            <a:ext cx="2578101" cy="2222499"/>
            <a:chOff x="6708775" y="4286250"/>
            <a:chExt cx="2107521" cy="1724025"/>
          </a:xfrm>
        </p:grpSpPr>
        <p:sp>
          <p:nvSpPr>
            <p:cNvPr id="27" name="Oval 26"/>
            <p:cNvSpPr/>
            <p:nvPr/>
          </p:nvSpPr>
          <p:spPr bwMode="auto">
            <a:xfrm>
              <a:off x="7064375" y="4286250"/>
              <a:ext cx="1222375" cy="1190625"/>
            </a:xfrm>
            <a:prstGeom prst="ellipse">
              <a:avLst/>
            </a:prstGeom>
            <a:solidFill>
              <a:srgbClr val="CCCCFF"/>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8" name="Oval 27"/>
            <p:cNvSpPr/>
            <p:nvPr/>
          </p:nvSpPr>
          <p:spPr bwMode="auto">
            <a:xfrm>
              <a:off x="6708775" y="4819650"/>
              <a:ext cx="1222375" cy="1190625"/>
            </a:xfrm>
            <a:prstGeom prst="ellipse">
              <a:avLst/>
            </a:prstGeom>
            <a:solidFill>
              <a:srgbClr val="FFFFCC">
                <a:alpha val="50980"/>
              </a:srgbClr>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9" name="Oval 28"/>
            <p:cNvSpPr/>
            <p:nvPr/>
          </p:nvSpPr>
          <p:spPr bwMode="auto">
            <a:xfrm>
              <a:off x="7353300" y="4797425"/>
              <a:ext cx="1222375" cy="1190625"/>
            </a:xfrm>
            <a:prstGeom prst="ellipse">
              <a:avLst/>
            </a:prstGeom>
            <a:solidFill>
              <a:srgbClr val="CCFFCC">
                <a:alpha val="56000"/>
              </a:srgbClr>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30" name="Text Box 10"/>
            <p:cNvSpPr txBox="1">
              <a:spLocks noChangeArrowheads="1"/>
            </p:cNvSpPr>
            <p:nvPr/>
          </p:nvSpPr>
          <p:spPr bwMode="auto">
            <a:xfrm rot="10800000" flipV="1">
              <a:off x="7188691" y="4359903"/>
              <a:ext cx="886319" cy="357520"/>
            </a:xfrm>
            <a:prstGeom prst="rect">
              <a:avLst/>
            </a:prstGeom>
            <a:noFill/>
            <a:ln w="9525">
              <a:noFill/>
              <a:miter lim="800000"/>
              <a:headEnd/>
              <a:tailEnd/>
            </a:ln>
          </p:spPr>
          <p:txBody>
            <a:bodyPr lIns="77724" tIns="38862" rIns="77724" bIns="38862"/>
            <a:lstStyle/>
            <a:p>
              <a:pPr algn="ctr"/>
              <a:r>
                <a:rPr lang="en-US" sz="2000" dirty="0" err="1" smtClean="0">
                  <a:solidFill>
                    <a:srgbClr val="000000"/>
                  </a:solidFill>
                </a:rPr>
                <a:t>Nano</a:t>
              </a:r>
              <a:endParaRPr lang="en-US" sz="2000" dirty="0"/>
            </a:p>
          </p:txBody>
        </p:sp>
        <p:sp>
          <p:nvSpPr>
            <p:cNvPr id="31" name="Text Box 10"/>
            <p:cNvSpPr txBox="1">
              <a:spLocks noChangeArrowheads="1"/>
            </p:cNvSpPr>
            <p:nvPr/>
          </p:nvSpPr>
          <p:spPr bwMode="auto">
            <a:xfrm rot="10800000" flipV="1">
              <a:off x="6945241" y="5384445"/>
              <a:ext cx="886319" cy="357520"/>
            </a:xfrm>
            <a:prstGeom prst="rect">
              <a:avLst/>
            </a:prstGeom>
            <a:noFill/>
            <a:ln w="9525">
              <a:noFill/>
              <a:miter lim="800000"/>
              <a:headEnd/>
              <a:tailEnd/>
            </a:ln>
          </p:spPr>
          <p:txBody>
            <a:bodyPr lIns="77724" tIns="38862" rIns="77724" bIns="38862"/>
            <a:lstStyle/>
            <a:p>
              <a:r>
                <a:rPr lang="en-US" sz="2000" dirty="0" smtClean="0">
                  <a:solidFill>
                    <a:srgbClr val="000000"/>
                  </a:solidFill>
                </a:rPr>
                <a:t>Bio</a:t>
              </a:r>
              <a:endParaRPr lang="en-US" sz="2000" dirty="0"/>
            </a:p>
          </p:txBody>
        </p:sp>
        <p:sp>
          <p:nvSpPr>
            <p:cNvPr id="32" name="Text Box 10"/>
            <p:cNvSpPr txBox="1">
              <a:spLocks noChangeArrowheads="1"/>
            </p:cNvSpPr>
            <p:nvPr/>
          </p:nvSpPr>
          <p:spPr bwMode="auto">
            <a:xfrm rot="10800000" flipV="1">
              <a:off x="7876002" y="5371904"/>
              <a:ext cx="940294" cy="363870"/>
            </a:xfrm>
            <a:prstGeom prst="rect">
              <a:avLst/>
            </a:prstGeom>
            <a:noFill/>
            <a:ln w="9525">
              <a:noFill/>
              <a:miter lim="800000"/>
              <a:headEnd/>
              <a:tailEnd/>
            </a:ln>
          </p:spPr>
          <p:txBody>
            <a:bodyPr lIns="77724" tIns="38862" rIns="77724" bIns="38862"/>
            <a:lstStyle/>
            <a:p>
              <a:r>
                <a:rPr lang="en-US" sz="2000" dirty="0" smtClean="0">
                  <a:solidFill>
                    <a:srgbClr val="000000"/>
                  </a:solidFill>
                </a:rPr>
                <a:t>Adv. Mat.</a:t>
              </a:r>
              <a:endParaRPr lang="en-US" sz="2000" dirty="0"/>
            </a:p>
          </p:txBody>
        </p:sp>
      </p:grpSp>
      <p:sp>
        <p:nvSpPr>
          <p:cNvPr id="33" name="TextBox 32"/>
          <p:cNvSpPr txBox="1"/>
          <p:nvPr/>
        </p:nvSpPr>
        <p:spPr>
          <a:xfrm>
            <a:off x="712520" y="2992584"/>
            <a:ext cx="2042556" cy="830997"/>
          </a:xfrm>
          <a:prstGeom prst="rect">
            <a:avLst/>
          </a:prstGeom>
          <a:solidFill>
            <a:schemeClr val="bg1"/>
          </a:solidFill>
        </p:spPr>
        <p:txBody>
          <a:bodyPr wrap="square" rtlCol="0">
            <a:spAutoFit/>
          </a:bodyPr>
          <a:lstStyle/>
          <a:p>
            <a:pPr algn="ctr"/>
            <a:r>
              <a:rPr lang="en-US" sz="2400" b="1" dirty="0" smtClean="0">
                <a:latin typeface="Arial"/>
                <a:cs typeface="Arial"/>
              </a:rPr>
              <a:t>Life Cycle</a:t>
            </a:r>
          </a:p>
          <a:p>
            <a:pPr algn="ctr"/>
            <a:r>
              <a:rPr lang="en-US" sz="2400" b="1" dirty="0" smtClean="0">
                <a:latin typeface="Arial"/>
                <a:cs typeface="Arial"/>
              </a:rPr>
              <a:t>Perspective</a:t>
            </a:r>
            <a:endParaRPr lang="en-US" sz="2800" b="1" dirty="0">
              <a:latin typeface="Arial"/>
              <a:cs typeface="Arial"/>
            </a:endParaRPr>
          </a:p>
        </p:txBody>
      </p:sp>
      <p:sp>
        <p:nvSpPr>
          <p:cNvPr id="35" name="Right Arrow 34"/>
          <p:cNvSpPr/>
          <p:nvPr/>
        </p:nvSpPr>
        <p:spPr bwMode="auto">
          <a:xfrm rot="10800000">
            <a:off x="6480431" y="4918986"/>
            <a:ext cx="446559" cy="40751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36" name="Rectangle 35"/>
          <p:cNvSpPr/>
          <p:nvPr/>
        </p:nvSpPr>
        <p:spPr bwMode="auto">
          <a:xfrm>
            <a:off x="1294410" y="3942609"/>
            <a:ext cx="950026" cy="1781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37" name="Rectangle 36"/>
          <p:cNvSpPr/>
          <p:nvPr/>
        </p:nvSpPr>
        <p:spPr bwMode="auto">
          <a:xfrm>
            <a:off x="2327564" y="4429497"/>
            <a:ext cx="1484415" cy="5225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4" name="Right Arrow 23"/>
          <p:cNvSpPr/>
          <p:nvPr/>
        </p:nvSpPr>
        <p:spPr bwMode="auto">
          <a:xfrm rot="1516780">
            <a:off x="3501705" y="4529082"/>
            <a:ext cx="446559" cy="40751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34" name="Picture 24" descr="rice_stone%20logo_4color"/>
          <p:cNvPicPr>
            <a:picLocks noChangeAspect="1" noChangeArrowheads="1"/>
          </p:cNvPicPr>
          <p:nvPr/>
        </p:nvPicPr>
        <p:blipFill>
          <a:blip r:embed="rId4" cstate="print"/>
          <a:srcRect l="13754" r="17479" b="34247"/>
          <a:stretch>
            <a:fillRect/>
          </a:stretch>
        </p:blipFill>
        <p:spPr bwMode="auto">
          <a:xfrm>
            <a:off x="0" y="0"/>
            <a:ext cx="990600" cy="990600"/>
          </a:xfrm>
          <a:prstGeom prst="rect">
            <a:avLst/>
          </a:prstGeom>
          <a:noFill/>
          <a:ln w="9525">
            <a:noFill/>
            <a:miter lim="800000"/>
            <a:headEnd/>
            <a:tailEnd/>
          </a:ln>
        </p:spPr>
      </p:pic>
    </p:spTree>
    <p:extLst>
      <p:ext uri="{BB962C8B-B14F-4D97-AF65-F5344CB8AC3E}">
        <p14:creationId xmlns:p14="http://schemas.microsoft.com/office/powerpoint/2010/main" val="20312822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654</TotalTime>
  <Words>1930</Words>
  <Application>Microsoft Macintosh PowerPoint</Application>
  <PresentationFormat>On-screen Show (4:3)</PresentationFormat>
  <Paragraphs>218</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Rice University Water and Energy Research Center  </vt:lpstr>
      <vt:lpstr>PowerPoint Presentation</vt:lpstr>
      <vt:lpstr>PowerPoint Presentation</vt:lpstr>
      <vt:lpstr>Global Water Crisis</vt:lpstr>
      <vt:lpstr>Hydraulic Fracturing Water Use </vt:lpstr>
      <vt:lpstr>Current Drought Condition in the U.S. </vt:lpstr>
      <vt:lpstr>PowerPoint Presentation</vt:lpstr>
      <vt:lpstr>PowerPoint Presentation</vt:lpstr>
      <vt:lpstr>Vision</vt:lpstr>
      <vt:lpstr>Mission</vt:lpstr>
      <vt:lpstr>RiceWERC Faculty</vt:lpstr>
      <vt:lpstr>Integrated Water Management</vt:lpstr>
      <vt:lpstr>Key Challenges Best Addressed by Academic-industrial Partnerships</vt:lpstr>
      <vt:lpstr>NSF Nanosystems Engineering Research Center for Off-Grid Nanotechnology Enabled Water Treatment (NEWT)</vt:lpstr>
      <vt:lpstr>Invitation to Join WERC and NEWT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Garcia Jr.</dc:creator>
  <cp:lastModifiedBy>Qilin  Li</cp:lastModifiedBy>
  <cp:revision>61</cp:revision>
  <cp:lastPrinted>2013-05-17T15:34:58Z</cp:lastPrinted>
  <dcterms:created xsi:type="dcterms:W3CDTF">2013-02-12T15:40:48Z</dcterms:created>
  <dcterms:modified xsi:type="dcterms:W3CDTF">2014-04-23T14:45:20Z</dcterms:modified>
</cp:coreProperties>
</file>